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6858000" cx="12192000"/>
  <p:notesSz cx="6858000" cy="9144000"/>
  <p:embeddedFontLst>
    <p:embeddedFont>
      <p:font typeface="Libre Franklin"/>
      <p:regular r:id="rId26"/>
      <p:bold r:id="rId27"/>
      <p:italic r:id="rId28"/>
      <p:boldItalic r:id="rId29"/>
    </p:embeddedFont>
    <p:embeddedFont>
      <p:font typeface="Libre Franklin Medium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48">
          <p15:clr>
            <a:srgbClr val="A4A3A4"/>
          </p15:clr>
        </p15:guide>
        <p15:guide id="2" pos="7080">
          <p15:clr>
            <a:srgbClr val="A4A3A4"/>
          </p15:clr>
        </p15:guide>
        <p15:guide id="3" pos="5112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IOKvV3+gxrt5KTf0qLLg1rKFD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48" orient="horz"/>
        <p:guide pos="7080"/>
        <p:guide pos="511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ibreFranklin-regular.fntdata"/><Relationship Id="rId25" Type="http://schemas.openxmlformats.org/officeDocument/2006/relationships/slide" Target="slides/slide20.xml"/><Relationship Id="rId28" Type="http://schemas.openxmlformats.org/officeDocument/2006/relationships/font" Target="fonts/LibreFranklin-italic.fntdata"/><Relationship Id="rId27" Type="http://schemas.openxmlformats.org/officeDocument/2006/relationships/font" Target="fonts/LibreFranklin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ibreFranklin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ibreFranklinMedium-bold.fntdata"/><Relationship Id="rId30" Type="http://schemas.openxmlformats.org/officeDocument/2006/relationships/font" Target="fonts/LibreFranklinMedium-regular.fntdata"/><Relationship Id="rId11" Type="http://schemas.openxmlformats.org/officeDocument/2006/relationships/slide" Target="slides/slide6.xml"/><Relationship Id="rId33" Type="http://schemas.openxmlformats.org/officeDocument/2006/relationships/font" Target="fonts/LibreFranklinMedium-boldItalic.fntdata"/><Relationship Id="rId10" Type="http://schemas.openxmlformats.org/officeDocument/2006/relationships/slide" Target="slides/slide5.xml"/><Relationship Id="rId32" Type="http://schemas.openxmlformats.org/officeDocument/2006/relationships/font" Target="fonts/LibreFranklinMedium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it-IT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8" name="Google Shape;11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6" name="Google Shape;22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6" name="Google Shape;236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3" name="Google Shape;24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1" name="Google Shape;251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2" name="Google Shape;252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3fe4611d6_0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b3fe4611d6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1" name="Google Shape;261;g2b3fe4611d6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b3fe4611d6_0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7" name="Google Shape;267;g2b3fe4611d6_0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g2b3fe4611d6_0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2b3fe4611d6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6" name="Google Shape;276;g2b3fe4611d6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b3fe4611d6_0_3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b3fe4611d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4" name="Google Shape;134;g2b3fe4611d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g2b3fe4611d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1" name="Google Shape;16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0" name="Google Shape;170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" showMasterSp="0">
  <p:cSld name="Titolo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9"/>
          <p:cNvSpPr/>
          <p:nvPr/>
        </p:nvSpPr>
        <p:spPr>
          <a:xfrm>
            <a:off x="0" y="0"/>
            <a:ext cx="7532914" cy="6858000"/>
          </a:xfrm>
          <a:prstGeom prst="rect">
            <a:avLst/>
          </a:prstGeom>
          <a:solidFill>
            <a:schemeClr val="dk1"/>
          </a:solidFill>
          <a:ln cap="flat" cmpd="sng" w="12700">
            <a:solidFill>
              <a:srgbClr val="B56E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8" name="Google Shape;18;p19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8000"/>
              <a:buFont typeface="Libre Franklin"/>
              <a:buNone/>
              <a:defRPr sz="80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" type="body"/>
          </p:nvPr>
        </p:nvSpPr>
        <p:spPr>
          <a:xfrm>
            <a:off x="8029797" y="627016"/>
            <a:ext cx="3199034" cy="55909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iepilogo" showMasterSp="0">
  <p:cSld name="Riepilogo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8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96" name="Google Shape;96;p28"/>
          <p:cNvSpPr txBox="1"/>
          <p:nvPr>
            <p:ph type="title"/>
          </p:nvPr>
        </p:nvSpPr>
        <p:spPr>
          <a:xfrm>
            <a:off x="771830" y="635000"/>
            <a:ext cx="5171770" cy="203937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sz="6600"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8"/>
          <p:cNvSpPr txBox="1"/>
          <p:nvPr>
            <p:ph idx="1" type="body"/>
          </p:nvPr>
        </p:nvSpPr>
        <p:spPr>
          <a:xfrm>
            <a:off x="761998" y="2911475"/>
            <a:ext cx="4500563" cy="3311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200"/>
              <a:buNone/>
              <a:defRPr sz="2200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2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8"/>
          <p:cNvSpPr/>
          <p:nvPr>
            <p:ph idx="2" type="pic"/>
          </p:nvPr>
        </p:nvSpPr>
        <p:spPr>
          <a:xfrm>
            <a:off x="6742113" y="639763"/>
            <a:ext cx="2198687" cy="254635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28"/>
          <p:cNvSpPr/>
          <p:nvPr>
            <p:ph idx="3" type="pic"/>
          </p:nvPr>
        </p:nvSpPr>
        <p:spPr>
          <a:xfrm>
            <a:off x="9337675" y="638175"/>
            <a:ext cx="2198688" cy="254635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8"/>
          <p:cNvSpPr/>
          <p:nvPr>
            <p:ph idx="4" type="pic"/>
          </p:nvPr>
        </p:nvSpPr>
        <p:spPr>
          <a:xfrm>
            <a:off x="6742113" y="3668713"/>
            <a:ext cx="2198687" cy="2554287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28"/>
          <p:cNvSpPr/>
          <p:nvPr>
            <p:ph idx="5" type="pic"/>
          </p:nvPr>
        </p:nvSpPr>
        <p:spPr>
          <a:xfrm>
            <a:off x="9337675" y="3668713"/>
            <a:ext cx="2198688" cy="254635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iusura" showMasterSp="0">
  <p:cSld name="Chiusura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9"/>
          <p:cNvSpPr/>
          <p:nvPr/>
        </p:nvSpPr>
        <p:spPr>
          <a:xfrm>
            <a:off x="3990108" y="1225106"/>
            <a:ext cx="8201891" cy="395180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07" name="Google Shape;107;p29"/>
          <p:cNvSpPr txBox="1"/>
          <p:nvPr>
            <p:ph type="title"/>
          </p:nvPr>
        </p:nvSpPr>
        <p:spPr>
          <a:xfrm>
            <a:off x="4555193" y="3036762"/>
            <a:ext cx="7136064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/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29"/>
          <p:cNvSpPr/>
          <p:nvPr>
            <p:ph idx="2" type="pic"/>
          </p:nvPr>
        </p:nvSpPr>
        <p:spPr>
          <a:xfrm>
            <a:off x="-12804" y="1225484"/>
            <a:ext cx="4059934" cy="3951807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9"/>
          <p:cNvSpPr txBox="1"/>
          <p:nvPr>
            <p:ph idx="1" type="body"/>
          </p:nvPr>
        </p:nvSpPr>
        <p:spPr>
          <a:xfrm>
            <a:off x="4547779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0" name="Google Shape;110;p29"/>
          <p:cNvSpPr txBox="1"/>
          <p:nvPr>
            <p:ph idx="3" type="body"/>
          </p:nvPr>
        </p:nvSpPr>
        <p:spPr>
          <a:xfrm>
            <a:off x="6984437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29"/>
          <p:cNvSpPr txBox="1"/>
          <p:nvPr>
            <p:ph idx="4" type="body"/>
          </p:nvPr>
        </p:nvSpPr>
        <p:spPr>
          <a:xfrm>
            <a:off x="9421095" y="5355583"/>
            <a:ext cx="2270162" cy="57715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9"/>
          <p:cNvSpPr txBox="1"/>
          <p:nvPr>
            <p:ph idx="11" type="ftr"/>
          </p:nvPr>
        </p:nvSpPr>
        <p:spPr>
          <a:xfrm>
            <a:off x="960120" y="6356350"/>
            <a:ext cx="340505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9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olo e contenuto" type="obj">
  <p:cSld name="OBJEC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9601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fronto">
  <p:cSld name="Confronto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960121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960120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3" type="body"/>
          </p:nvPr>
        </p:nvSpPr>
        <p:spPr>
          <a:xfrm>
            <a:off x="6409944" y="2587752"/>
            <a:ext cx="4818888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1" name="Google Shape;31;p22"/>
          <p:cNvSpPr txBox="1"/>
          <p:nvPr>
            <p:ph idx="4" type="body"/>
          </p:nvPr>
        </p:nvSpPr>
        <p:spPr>
          <a:xfrm>
            <a:off x="6409944" y="3594538"/>
            <a:ext cx="4818888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1" type="ftr"/>
          </p:nvPr>
        </p:nvSpPr>
        <p:spPr>
          <a:xfrm>
            <a:off x="960120" y="6356350"/>
            <a:ext cx="359340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ruzione di sezione" showMasterSp="0" type="secHead">
  <p:cSld name="SECTION_HEADER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1"/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37" name="Google Shape;37;p21"/>
          <p:cNvSpPr txBox="1"/>
          <p:nvPr>
            <p:ph type="title"/>
          </p:nvPr>
        </p:nvSpPr>
        <p:spPr>
          <a:xfrm>
            <a:off x="960120" y="768096"/>
            <a:ext cx="10268712" cy="313639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  <a:defRPr sz="3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 showMasterSp="0">
  <p:cSld name="Agenda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3"/>
          <p:cNvSpPr/>
          <p:nvPr/>
        </p:nvSpPr>
        <p:spPr>
          <a:xfrm>
            <a:off x="0" y="2264985"/>
            <a:ext cx="5297764" cy="3952185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41" name="Google Shape;41;p23"/>
          <p:cNvSpPr txBox="1"/>
          <p:nvPr>
            <p:ph type="title"/>
          </p:nvPr>
        </p:nvSpPr>
        <p:spPr>
          <a:xfrm>
            <a:off x="966213" y="336958"/>
            <a:ext cx="10616187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Libre Franklin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960120" y="2587752"/>
            <a:ext cx="3694176" cy="3258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3"/>
          <p:cNvSpPr/>
          <p:nvPr>
            <p:ph idx="2" type="pic"/>
          </p:nvPr>
        </p:nvSpPr>
        <p:spPr>
          <a:xfrm>
            <a:off x="5297764" y="2265363"/>
            <a:ext cx="3479524" cy="3951287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23"/>
          <p:cNvSpPr/>
          <p:nvPr>
            <p:ph idx="3" type="pic"/>
          </p:nvPr>
        </p:nvSpPr>
        <p:spPr>
          <a:xfrm>
            <a:off x="8777288" y="2265363"/>
            <a:ext cx="3414712" cy="3951287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23"/>
          <p:cNvSpPr txBox="1"/>
          <p:nvPr>
            <p:ph idx="11" type="ftr"/>
          </p:nvPr>
        </p:nvSpPr>
        <p:spPr>
          <a:xfrm>
            <a:off x="960121" y="6356350"/>
            <a:ext cx="335326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roduzione" showMasterSp="0">
  <p:cSld name="Introduzione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4"/>
          <p:cNvSpPr/>
          <p:nvPr/>
        </p:nvSpPr>
        <p:spPr>
          <a:xfrm>
            <a:off x="0" y="0"/>
            <a:ext cx="6094474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50" name="Google Shape;50;p24"/>
          <p:cNvSpPr txBox="1"/>
          <p:nvPr>
            <p:ph type="title"/>
          </p:nvPr>
        </p:nvSpPr>
        <p:spPr>
          <a:xfrm>
            <a:off x="960438" y="317499"/>
            <a:ext cx="4500737" cy="20955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Libre Franklin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" type="body"/>
          </p:nvPr>
        </p:nvSpPr>
        <p:spPr>
          <a:xfrm>
            <a:off x="960438" y="2587625"/>
            <a:ext cx="4500737" cy="359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24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ESEMPIO TESTO A PIÈ DI PAGINA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4"/>
          <p:cNvSpPr/>
          <p:nvPr>
            <p:ph idx="2" type="pic"/>
          </p:nvPr>
        </p:nvSpPr>
        <p:spPr>
          <a:xfrm>
            <a:off x="6094474" y="0"/>
            <a:ext cx="3046351" cy="342836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4"/>
          <p:cNvSpPr/>
          <p:nvPr>
            <p:ph idx="3" type="pic"/>
          </p:nvPr>
        </p:nvSpPr>
        <p:spPr>
          <a:xfrm>
            <a:off x="9148763" y="0"/>
            <a:ext cx="304800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55" name="Google Shape;55;p24"/>
          <p:cNvSpPr/>
          <p:nvPr>
            <p:ph idx="4" type="pic"/>
          </p:nvPr>
        </p:nvSpPr>
        <p:spPr>
          <a:xfrm>
            <a:off x="6102350" y="3429000"/>
            <a:ext cx="6076950" cy="34290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24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zione" showMasterSp="0">
  <p:cSld name="Citazione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/>
          <p:nvPr/>
        </p:nvSpPr>
        <p:spPr>
          <a:xfrm>
            <a:off x="4657345" y="0"/>
            <a:ext cx="7534655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60" name="Google Shape;60;p25"/>
          <p:cNvSpPr txBox="1"/>
          <p:nvPr>
            <p:ph type="title"/>
          </p:nvPr>
        </p:nvSpPr>
        <p:spPr>
          <a:xfrm>
            <a:off x="5355771" y="1004205"/>
            <a:ext cx="6096000" cy="37251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Libre Franklin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5"/>
          <p:cNvSpPr/>
          <p:nvPr>
            <p:ph idx="2" type="pic"/>
          </p:nvPr>
        </p:nvSpPr>
        <p:spPr>
          <a:xfrm>
            <a:off x="0" y="0"/>
            <a:ext cx="465734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25"/>
          <p:cNvSpPr txBox="1"/>
          <p:nvPr/>
        </p:nvSpPr>
        <p:spPr>
          <a:xfrm>
            <a:off x="960438" y="6356350"/>
            <a:ext cx="49815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it-IT" sz="11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rPr>
              <a:t>ESEMPIO TESTO A PIÈ DI PAGINA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25"/>
          <p:cNvSpPr txBox="1"/>
          <p:nvPr>
            <p:ph idx="1" type="body"/>
          </p:nvPr>
        </p:nvSpPr>
        <p:spPr>
          <a:xfrm>
            <a:off x="5355771" y="4865914"/>
            <a:ext cx="6096000" cy="5320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lt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">
  <p:cSld name="Team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2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6"/>
          <p:cNvSpPr/>
          <p:nvPr>
            <p:ph idx="2" type="pic"/>
          </p:nvPr>
        </p:nvSpPr>
        <p:spPr>
          <a:xfrm>
            <a:off x="1066800" y="3048000"/>
            <a:ext cx="1790700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26"/>
          <p:cNvSpPr/>
          <p:nvPr>
            <p:ph idx="3" type="pic"/>
          </p:nvPr>
        </p:nvSpPr>
        <p:spPr>
          <a:xfrm>
            <a:off x="3821762" y="3048000"/>
            <a:ext cx="1790700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26"/>
          <p:cNvSpPr/>
          <p:nvPr>
            <p:ph idx="4" type="pic"/>
          </p:nvPr>
        </p:nvSpPr>
        <p:spPr>
          <a:xfrm>
            <a:off x="6576021" y="3048000"/>
            <a:ext cx="1790700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26"/>
          <p:cNvSpPr/>
          <p:nvPr>
            <p:ph idx="5" type="pic"/>
          </p:nvPr>
        </p:nvSpPr>
        <p:spPr>
          <a:xfrm>
            <a:off x="9334500" y="3048000"/>
            <a:ext cx="1790700" cy="1790700"/>
          </a:xfrm>
          <a:prstGeom prst="rect">
            <a:avLst/>
          </a:prstGeom>
          <a:noFill/>
          <a:ln>
            <a:noFill/>
          </a:ln>
        </p:spPr>
      </p:sp>
      <p:sp>
        <p:nvSpPr>
          <p:cNvPr id="72" name="Google Shape;72;p26"/>
          <p:cNvSpPr txBox="1"/>
          <p:nvPr>
            <p:ph idx="1" type="body"/>
          </p:nvPr>
        </p:nvSpPr>
        <p:spPr>
          <a:xfrm>
            <a:off x="10668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6" type="body"/>
          </p:nvPr>
        </p:nvSpPr>
        <p:spPr>
          <a:xfrm>
            <a:off x="10668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6"/>
          <p:cNvSpPr txBox="1"/>
          <p:nvPr>
            <p:ph idx="7" type="body"/>
          </p:nvPr>
        </p:nvSpPr>
        <p:spPr>
          <a:xfrm>
            <a:off x="3821762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6"/>
          <p:cNvSpPr txBox="1"/>
          <p:nvPr>
            <p:ph idx="8" type="body"/>
          </p:nvPr>
        </p:nvSpPr>
        <p:spPr>
          <a:xfrm>
            <a:off x="3821762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9" type="body"/>
          </p:nvPr>
        </p:nvSpPr>
        <p:spPr>
          <a:xfrm>
            <a:off x="6576021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3" type="body"/>
          </p:nvPr>
        </p:nvSpPr>
        <p:spPr>
          <a:xfrm>
            <a:off x="6576021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4" type="body"/>
          </p:nvPr>
        </p:nvSpPr>
        <p:spPr>
          <a:xfrm>
            <a:off x="9334500" y="5124103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5" type="body"/>
          </p:nvPr>
        </p:nvSpPr>
        <p:spPr>
          <a:xfrm>
            <a:off x="9334500" y="5458421"/>
            <a:ext cx="1790700" cy="3502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None/>
              <a:defRPr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3pPr>
            <a:lvl4pPr indent="-3429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0" name="Google Shape;80;p26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onna contenuto 3 ">
  <p:cSld name="Colonna contenuto 3 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>
            <a:off x="960121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6" name="Google Shape;86;p27"/>
          <p:cNvSpPr txBox="1"/>
          <p:nvPr>
            <p:ph idx="2" type="body"/>
          </p:nvPr>
        </p:nvSpPr>
        <p:spPr>
          <a:xfrm>
            <a:off x="960120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3" type="body"/>
          </p:nvPr>
        </p:nvSpPr>
        <p:spPr>
          <a:xfrm>
            <a:off x="4477512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88" name="Google Shape;88;p27"/>
          <p:cNvSpPr txBox="1"/>
          <p:nvPr>
            <p:ph idx="4" type="body"/>
          </p:nvPr>
        </p:nvSpPr>
        <p:spPr>
          <a:xfrm>
            <a:off x="4477512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7"/>
          <p:cNvSpPr txBox="1"/>
          <p:nvPr>
            <p:ph idx="5" type="body"/>
          </p:nvPr>
        </p:nvSpPr>
        <p:spPr>
          <a:xfrm>
            <a:off x="7994903" y="2587752"/>
            <a:ext cx="3236976" cy="89204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b="0" sz="2600" cap="none"/>
            </a:lvl1pPr>
            <a:lvl2pPr indent="-2286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90" name="Google Shape;90;p27"/>
          <p:cNvSpPr txBox="1"/>
          <p:nvPr>
            <p:ph idx="6" type="body"/>
          </p:nvPr>
        </p:nvSpPr>
        <p:spPr>
          <a:xfrm>
            <a:off x="7994903" y="3594538"/>
            <a:ext cx="3236976" cy="2586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6550" lvl="0" marL="4572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/>
            </a:lvl1pPr>
            <a:lvl2pPr indent="-342900" lvl="1" marL="91440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1800"/>
              <a:buChar char="▪"/>
              <a:defRPr sz="1800"/>
            </a:lvl2pPr>
            <a:lvl3pPr indent="-317500" lvl="2" marL="13716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3pPr>
            <a:lvl4pPr indent="-317500" lvl="3" marL="18288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▪"/>
              <a:defRPr sz="1400"/>
            </a:lvl4pPr>
            <a:lvl5pPr indent="-317500" lvl="4" marL="228600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1" name="Google Shape;91;p27"/>
          <p:cNvSpPr txBox="1"/>
          <p:nvPr>
            <p:ph idx="11" type="ftr"/>
          </p:nvPr>
        </p:nvSpPr>
        <p:spPr>
          <a:xfrm>
            <a:off x="960120" y="6356350"/>
            <a:ext cx="34179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7"/>
          <p:cNvSpPr txBox="1"/>
          <p:nvPr>
            <p:ph idx="10" type="dt"/>
          </p:nvPr>
        </p:nvSpPr>
        <p:spPr>
          <a:xfrm>
            <a:off x="4477512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Libre Franklin Medium"/>
              <a:ea typeface="Libre Franklin Medium"/>
              <a:cs typeface="Libre Franklin Medium"/>
              <a:sym typeface="Libre Franklin Medium"/>
            </a:endParaRPr>
          </a:p>
        </p:txBody>
      </p:sp>
      <p:sp>
        <p:nvSpPr>
          <p:cNvPr id="11" name="Google Shape;11;p18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  <a:defRPr b="0" i="0" sz="6600" u="none" cap="none" strike="noStrik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" type="body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None/>
              <a:defRPr b="0" i="0" sz="26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-374650" lvl="1" marL="914400" marR="0" rtl="0" algn="l">
              <a:lnSpc>
                <a:spcPct val="101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Noto Sans Symbols"/>
              <a:buChar char="▪"/>
              <a:defRPr b="0" i="0" sz="23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-228600" lvl="2" marL="13716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-342900" lvl="3" marL="18288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-228600" lvl="4" marL="2286000" marR="0" rtl="0" algn="l">
              <a:lnSpc>
                <a:spcPct val="101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0" type="dt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1" type="ftr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1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/>
        </p:txBody>
      </p:sp>
      <p:sp>
        <p:nvSpPr>
          <p:cNvPr id="15" name="Google Shape;15;p18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Libre Franklin Medium"/>
                <a:ea typeface="Libre Franklin Medium"/>
                <a:cs typeface="Libre Franklin Medium"/>
                <a:sym typeface="Libre Franklin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"/>
          <p:cNvSpPr txBox="1"/>
          <p:nvPr>
            <p:ph type="title"/>
          </p:nvPr>
        </p:nvSpPr>
        <p:spPr>
          <a:xfrm>
            <a:off x="640078" y="627016"/>
            <a:ext cx="6389027" cy="56017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500"/>
              <a:buFont typeface="Libre Franklin"/>
              <a:buNone/>
            </a:pPr>
            <a:r>
              <a:rPr lang="it-IT" sz="5400">
                <a:latin typeface="Times New Roman"/>
                <a:ea typeface="Times New Roman"/>
                <a:cs typeface="Times New Roman"/>
                <a:sym typeface="Times New Roman"/>
              </a:rPr>
              <a:t>ELABORATO DI MACHINE LEARNING</a:t>
            </a:r>
            <a:endParaRPr sz="5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1" name="Google Shape;121;p1"/>
          <p:cNvSpPr txBox="1"/>
          <p:nvPr>
            <p:ph idx="1" type="body"/>
          </p:nvPr>
        </p:nvSpPr>
        <p:spPr>
          <a:xfrm>
            <a:off x="8029797" y="4727448"/>
            <a:ext cx="3199034" cy="149047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77500" lnSpcReduction="20000"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Lorenzo Megna - 868929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Lorenzo Molinari - 911610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Massimo Trippetta - 869286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p1"/>
          <p:cNvSpPr txBox="1"/>
          <p:nvPr/>
        </p:nvSpPr>
        <p:spPr>
          <a:xfrm>
            <a:off x="8029797" y="627017"/>
            <a:ext cx="2888139" cy="49769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0" lvl="0" marL="0" marR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0" i="0" lang="it-IT" sz="1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Corso di laurea magistrale di: INFORMATICA</a:t>
            </a:r>
            <a:endParaRPr b="0" i="0" sz="1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PARAM GRID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9"/>
          <p:cNvSpPr txBox="1"/>
          <p:nvPr>
            <p:ph idx="1" type="body"/>
          </p:nvPr>
        </p:nvSpPr>
        <p:spPr>
          <a:xfrm>
            <a:off x="187960" y="2907484"/>
            <a:ext cx="4343400" cy="324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Per riuscire ad ottenere il modello più performante è stata utilizzata la tecnica della ricerca a griglia.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Sono stati inseriti numerosi iperparametri e con ogni possibile combinazione di essi è stato allenato un modello che è stato poi verificato sui dati di validazione.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I risultati sono stati infine salvati in un file «csv»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7" name="Google Shape;19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12131" y="3716655"/>
            <a:ext cx="6788911" cy="130556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9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TEST FINALE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0"/>
          <p:cNvSpPr txBox="1"/>
          <p:nvPr>
            <p:ph idx="1" type="body"/>
          </p:nvPr>
        </p:nvSpPr>
        <p:spPr>
          <a:xfrm>
            <a:off x="147320" y="2477008"/>
            <a:ext cx="5948680" cy="3879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Ottenuta la miglior configurazione di parametri, l’albero, è stato allenato sul set di training e successivamente è stato testato sul «final test set» ovvero una piccola porzione di dati cha ha lo scopo di verificare se effettivamente il modello allenato è un buon modello.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Viene riportata la matrice di confusione con le rispettive metriche di bontà di classificazione.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Recall: 70,60%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Accuracy: 89,53%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11</a:t>
            </a:r>
            <a:endParaRPr/>
          </a:p>
        </p:txBody>
      </p:sp>
      <p:pic>
        <p:nvPicPr>
          <p:cNvPr id="207" name="Google Shape;207;p10"/>
          <p:cNvPicPr preferRelativeResize="0"/>
          <p:nvPr/>
        </p:nvPicPr>
        <p:blipFill rotWithShape="1">
          <a:blip r:embed="rId3">
            <a:alphaModFix/>
          </a:blip>
          <a:srcRect b="0" l="1574" r="0" t="14581"/>
          <a:stretch/>
        </p:blipFill>
        <p:spPr>
          <a:xfrm>
            <a:off x="6173300" y="2552700"/>
            <a:ext cx="4818550" cy="392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4"/>
          <p:cNvSpPr txBox="1"/>
          <p:nvPr>
            <p:ph type="title"/>
          </p:nvPr>
        </p:nvSpPr>
        <p:spPr>
          <a:xfrm>
            <a:off x="960120" y="768096"/>
            <a:ext cx="10268712" cy="851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RETE NEURALE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4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verrà allenata una rete neurale e verrà implementata con gli opportuni iperparametri.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IMPLEMENTAZIONE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5"/>
          <p:cNvSpPr txBox="1"/>
          <p:nvPr>
            <p:ph idx="1" type="body"/>
          </p:nvPr>
        </p:nvSpPr>
        <p:spPr>
          <a:xfrm>
            <a:off x="960120" y="2922386"/>
            <a:ext cx="4343400" cy="324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Per quanto riguarda la rete neurale non è stato utilizzato un param grid.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La sua struttura, dopo numerosi tentativi, è stata sviluppata come in figura.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Funzioni di attivazione: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Primo layer : linear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Secondo layer: tanh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Terzo layer: ReLu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17647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Quarto layer: Sigmoide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2" name="Google Shape;22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0" y="2547658"/>
            <a:ext cx="2300588" cy="3992528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1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6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TEST FINALE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16"/>
          <p:cNvSpPr txBox="1"/>
          <p:nvPr>
            <p:ph idx="1" type="body"/>
          </p:nvPr>
        </p:nvSpPr>
        <p:spPr>
          <a:xfrm>
            <a:off x="147320" y="2477008"/>
            <a:ext cx="5948680" cy="3879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Ancora una volta è stato utilizzato lo stesso «final test set» per valutare la bontà della rete neurale.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Si è ottenuta una accuracy dell’85%.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E una «recall» per la classe 1 del 93%.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</p:txBody>
      </p:sp>
      <p:sp>
        <p:nvSpPr>
          <p:cNvPr id="231" name="Google Shape;231;p16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1</a:t>
            </a:r>
            <a:endParaRPr/>
          </a:p>
        </p:txBody>
      </p:sp>
      <p:pic>
        <p:nvPicPr>
          <p:cNvPr id="232" name="Google Shape;23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3725" y="2389400"/>
            <a:ext cx="5335762" cy="446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1"/>
          <p:cNvSpPr txBox="1"/>
          <p:nvPr>
            <p:ph type="title"/>
          </p:nvPr>
        </p:nvSpPr>
        <p:spPr>
          <a:xfrm>
            <a:off x="960120" y="768096"/>
            <a:ext cx="10268712" cy="86911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SUPPORT VECTOR MACHINE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11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verrà allenata una support vector machine (SVM) e verrà implementata con gli opportuni iperparametri.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PARAM GRID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12"/>
          <p:cNvSpPr txBox="1"/>
          <p:nvPr>
            <p:ph idx="1" type="body"/>
          </p:nvPr>
        </p:nvSpPr>
        <p:spPr>
          <a:xfrm>
            <a:off x="187960" y="2907484"/>
            <a:ext cx="4343400" cy="3243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Anche in questo caso è stata utilizzata la tecnica della ricerca a griglia ed i risultati sono stati infine salvati in un file «csv».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7" name="Google Shape;24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29433" y="3039214"/>
            <a:ext cx="5633055" cy="1489806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1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3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TEST FINALE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3"/>
          <p:cNvSpPr txBox="1"/>
          <p:nvPr>
            <p:ph idx="1" type="body"/>
          </p:nvPr>
        </p:nvSpPr>
        <p:spPr>
          <a:xfrm>
            <a:off x="147320" y="2477008"/>
            <a:ext cx="5948680" cy="38793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Ottenuta la miglior configurazione di parametri, la support vector machine, è stata allenata sul set di training e successivamente è stato testato sul «final test set».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Viene riportata la matrice di confusione con le rispettive metriche di bontà di classificazione.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Si ottiene una «recall» del 95% circa e un accuracy pari all’ 85%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p13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it-IT"/>
              <a:t>17</a:t>
            </a:r>
            <a:endParaRPr/>
          </a:p>
        </p:txBody>
      </p:sp>
      <p:pic>
        <p:nvPicPr>
          <p:cNvPr id="257" name="Google Shape;25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4476" y="2477008"/>
            <a:ext cx="4838700" cy="402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b3fe4611d6_0_39"/>
          <p:cNvSpPr txBox="1"/>
          <p:nvPr>
            <p:ph type="title"/>
          </p:nvPr>
        </p:nvSpPr>
        <p:spPr>
          <a:xfrm>
            <a:off x="960120" y="768096"/>
            <a:ext cx="10268700" cy="85169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CONCLUSIONI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2b3fe4611d6_0_39"/>
          <p:cNvSpPr txBox="1"/>
          <p:nvPr>
            <p:ph idx="1" type="body"/>
          </p:nvPr>
        </p:nvSpPr>
        <p:spPr>
          <a:xfrm>
            <a:off x="960120" y="4544568"/>
            <a:ext cx="10268700" cy="15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verranno descritti i risultati ottenuti dal progetto.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b3fe4611d6_0_12"/>
          <p:cNvSpPr txBox="1"/>
          <p:nvPr>
            <p:ph type="title"/>
          </p:nvPr>
        </p:nvSpPr>
        <p:spPr>
          <a:xfrm>
            <a:off x="960120" y="317814"/>
            <a:ext cx="1026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CONCLUSIONI (1)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g2b3fe4611d6_0_12"/>
          <p:cNvSpPr txBox="1"/>
          <p:nvPr>
            <p:ph idx="1" type="body"/>
          </p:nvPr>
        </p:nvSpPr>
        <p:spPr>
          <a:xfrm>
            <a:off x="147320" y="2477008"/>
            <a:ext cx="59487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Per la parte finale del nostro elaborato andiamo a valutare e confrontare i modelli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attraverso la curva ROC  e la AUC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75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Una curva ROC ideale si avvicina rapidamente all’angolo superiore sinistro del grafico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2" name="Google Shape;272;g2b3fe4611d6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0320" y="2323264"/>
            <a:ext cx="5123285" cy="4033036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2b3fe4611d6_0_1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INTRODUZIONE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2"/>
          <p:cNvSpPr txBox="1"/>
          <p:nvPr>
            <p:ph idx="1" type="body"/>
          </p:nvPr>
        </p:nvSpPr>
        <p:spPr>
          <a:xfrm>
            <a:off x="960120" y="2587752"/>
            <a:ext cx="5039106" cy="35935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Sono stati usati dati clinici presi da kaggle riguardanti dei casi di diabete. L’obiettivo è quindi, date le variabili fornite, classificare correttamente un individuo diabetico.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Verranno proposti più modelli che verranno poi comparati tramite opportune metodologie di model checking per scegliere il migliore.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74091" y="3663656"/>
            <a:ext cx="5993733" cy="1243699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b3fe4611d6_0_30"/>
          <p:cNvSpPr txBox="1"/>
          <p:nvPr>
            <p:ph type="title"/>
          </p:nvPr>
        </p:nvSpPr>
        <p:spPr>
          <a:xfrm>
            <a:off x="960120" y="317814"/>
            <a:ext cx="1026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CONCLUSIONI (2)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g2b3fe4611d6_0_30"/>
          <p:cNvSpPr txBox="1"/>
          <p:nvPr>
            <p:ph idx="1" type="body"/>
          </p:nvPr>
        </p:nvSpPr>
        <p:spPr>
          <a:xfrm>
            <a:off x="5864845" y="2611796"/>
            <a:ext cx="5948700" cy="38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75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Nel nostro caso il modello che, inizialmente si avvicina di più all'angolo sinistro è l'albero, ma risulta avere un TPR non troppo alto.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8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275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Il modello migliore è l'SVM, il quale si avvicina ad un TPR pari ad 1 e risulta anche essere il modello con l'AUC maggiore(0.89).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1" name="Google Shape;281;g2b3fe4611d6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1295" y="2534914"/>
            <a:ext cx="5123285" cy="4033036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g2b3fe4611d6_0_3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3fe4611d6_0_0"/>
          <p:cNvSpPr txBox="1"/>
          <p:nvPr>
            <p:ph type="title"/>
          </p:nvPr>
        </p:nvSpPr>
        <p:spPr>
          <a:xfrm>
            <a:off x="960120" y="317814"/>
            <a:ext cx="10268700" cy="170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Dataset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8" name="Google Shape;138;g2b3fe4611d6_0_0"/>
          <p:cNvSpPr txBox="1"/>
          <p:nvPr>
            <p:ph idx="1" type="body"/>
          </p:nvPr>
        </p:nvSpPr>
        <p:spPr>
          <a:xfrm>
            <a:off x="960121" y="2587752"/>
            <a:ext cx="4818900" cy="89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</a:pPr>
            <a:r>
              <a:rPr lang="it-IT" sz="2400">
                <a:latin typeface="Times New Roman"/>
                <a:ea typeface="Times New Roman"/>
                <a:cs typeface="Times New Roman"/>
                <a:sym typeface="Times New Roman"/>
              </a:rPr>
              <a:t>Il Dataset che abbiamo scelto è così composto: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g2b3fe4611d6_0_0"/>
          <p:cNvSpPr txBox="1"/>
          <p:nvPr>
            <p:ph idx="2" type="body"/>
          </p:nvPr>
        </p:nvSpPr>
        <p:spPr>
          <a:xfrm>
            <a:off x="960120" y="3594538"/>
            <a:ext cx="48189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Gender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Hypertension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Heart Disease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Smoking History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g2b3fe4611d6_0_0"/>
          <p:cNvSpPr txBox="1"/>
          <p:nvPr>
            <p:ph idx="4" type="body"/>
          </p:nvPr>
        </p:nvSpPr>
        <p:spPr>
          <a:xfrm>
            <a:off x="6409944" y="3594538"/>
            <a:ext cx="4818900" cy="25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BMI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HbA1c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Blood Glucose Level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42900" rtl="0" algn="l">
              <a:lnSpc>
                <a:spcPct val="101000"/>
              </a:lnSpc>
              <a:spcBef>
                <a:spcPts val="1400"/>
              </a:spcBef>
              <a:spcAft>
                <a:spcPts val="0"/>
              </a:spcAft>
              <a:buSzPts val="2000"/>
              <a:buChar char="•"/>
            </a:pPr>
            <a:r>
              <a:rPr lang="it-IT">
                <a:latin typeface="Times New Roman"/>
                <a:ea typeface="Times New Roman"/>
                <a:cs typeface="Times New Roman"/>
                <a:sym typeface="Times New Roman"/>
              </a:rPr>
              <a:t>Diabetes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g2b3fe4611d6_0_0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"/>
          <p:cNvSpPr txBox="1"/>
          <p:nvPr>
            <p:ph type="title"/>
          </p:nvPr>
        </p:nvSpPr>
        <p:spPr>
          <a:xfrm>
            <a:off x="961644" y="1234973"/>
            <a:ext cx="10268712" cy="10784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ANALISI ESPLORATIVE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3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verranno effettuate alcune analisi descrittive preliminari sui dati.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4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Distribuzione Diabete e «smoking_history»</a:t>
            </a:r>
            <a:endParaRPr/>
          </a:p>
        </p:txBody>
      </p:sp>
      <p:sp>
        <p:nvSpPr>
          <p:cNvPr id="155" name="Google Shape;155;p4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56" name="Google Shape;15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" y="2444750"/>
            <a:ext cx="5562600" cy="427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8794" y="2722911"/>
            <a:ext cx="2900762" cy="24083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5"/>
          <p:cNvSpPr txBox="1"/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Scattermatrix - heatmap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4" name="Google Shape;164;p5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  <p:pic>
        <p:nvPicPr>
          <p:cNvPr id="165" name="Google Shape;1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60120" y="2631719"/>
            <a:ext cx="3552825" cy="34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15167" y="2535497"/>
            <a:ext cx="4380977" cy="36690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6"/>
          <p:cNvSpPr txBox="1"/>
          <p:nvPr>
            <p:ph type="title"/>
          </p:nvPr>
        </p:nvSpPr>
        <p:spPr>
          <a:xfrm>
            <a:off x="960120" y="768096"/>
            <a:ext cx="10268712" cy="9009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BILANCIAMENTO DATASET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6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verranno adottate opportune tecniche di bilanciamento dei dati al fine di migliorare le classificazione di modelli finali.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7"/>
          <p:cNvSpPr txBox="1"/>
          <p:nvPr>
            <p:ph type="title"/>
          </p:nvPr>
        </p:nvSpPr>
        <p:spPr>
          <a:xfrm>
            <a:off x="960120" y="721360"/>
            <a:ext cx="10268712" cy="7475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OVERSAMPLING E UNDERSAMPLING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7"/>
          <p:cNvSpPr txBox="1"/>
          <p:nvPr>
            <p:ph idx="1" type="body"/>
          </p:nvPr>
        </p:nvSpPr>
        <p:spPr>
          <a:xfrm>
            <a:off x="147320" y="2477008"/>
            <a:ext cx="5135880" cy="3659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L’idea per bilanciare il nostro dataset è quella di effettuare sia l’oversampling che l’undersampling solo sul dataset di train.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Si è passati da una situazione in cui il set di train era 92%-8% ad una in cui si ha il 57%-43%.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Oversampling sui casi di diabete</a:t>
            </a:r>
            <a:endParaRPr/>
          </a:p>
          <a:p>
            <a:pPr indent="0" lvl="0" marL="0" rtl="0" algn="l">
              <a:lnSpc>
                <a:spcPct val="91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it-IT" sz="2200">
                <a:latin typeface="Times New Roman"/>
                <a:ea typeface="Times New Roman"/>
                <a:cs typeface="Times New Roman"/>
                <a:sym typeface="Times New Roman"/>
              </a:rPr>
              <a:t>- Undersampling sui casi di non diabete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1" name="Google Shape;18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792" y="3806753"/>
            <a:ext cx="5132040" cy="100014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7"/>
          <p:cNvSpPr txBox="1"/>
          <p:nvPr>
            <p:ph idx="12" type="sldNum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it-IT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"/>
          <p:cNvSpPr txBox="1"/>
          <p:nvPr>
            <p:ph type="title"/>
          </p:nvPr>
        </p:nvSpPr>
        <p:spPr>
          <a:xfrm>
            <a:off x="960120" y="768096"/>
            <a:ext cx="10268712" cy="82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Font typeface="Libre Franklin"/>
              <a:buNone/>
            </a:pPr>
            <a:r>
              <a:rPr lang="it-IT" sz="4400">
                <a:latin typeface="Times New Roman"/>
                <a:ea typeface="Times New Roman"/>
                <a:cs typeface="Times New Roman"/>
                <a:sym typeface="Times New Roman"/>
              </a:rPr>
              <a:t>ALBERO</a:t>
            </a:r>
            <a:endParaRPr sz="4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p8"/>
          <p:cNvSpPr txBox="1"/>
          <p:nvPr>
            <p:ph idx="1" type="body"/>
          </p:nvPr>
        </p:nvSpPr>
        <p:spPr>
          <a:xfrm>
            <a:off x="960120" y="4544568"/>
            <a:ext cx="10268712" cy="15453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1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it-IT" sz="2800">
                <a:latin typeface="Times New Roman"/>
                <a:ea typeface="Times New Roman"/>
                <a:cs typeface="Times New Roman"/>
                <a:sym typeface="Times New Roman"/>
              </a:rPr>
              <a:t>In questa sezione verrà allenato un albero decisionale e verrà implementato con gli opportuni iperparametri.</a:t>
            </a:r>
            <a:endParaRPr sz="2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i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JuxtaposeVTI">
  <a:themeElements>
    <a:clrScheme name="Juxtapose">
      <a:dk1>
        <a:srgbClr val="000000"/>
      </a:dk1>
      <a:lt1>
        <a:srgbClr val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2024-01-28T12:54:42Z</dcterms:created>
  <dc:creator>l.megna1@campus.unimib.it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