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70" r:id="rId5"/>
    <p:sldId id="274" r:id="rId6"/>
    <p:sldId id="273" r:id="rId7"/>
    <p:sldId id="276" r:id="rId8"/>
    <p:sldId id="278" r:id="rId9"/>
    <p:sldId id="282" r:id="rId10"/>
    <p:sldId id="281" r:id="rId11"/>
    <p:sldId id="272" r:id="rId12"/>
    <p:sldId id="275" r:id="rId13"/>
    <p:sldId id="271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1876978-D965-4358-A590-24A5921DD37A}">
          <p14:sldIdLst>
            <p14:sldId id="256"/>
            <p14:sldId id="280"/>
            <p14:sldId id="257"/>
            <p14:sldId id="270"/>
            <p14:sldId id="274"/>
            <p14:sldId id="273"/>
            <p14:sldId id="276"/>
            <p14:sldId id="278"/>
            <p14:sldId id="282"/>
            <p14:sldId id="281"/>
            <p14:sldId id="272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792" autoAdjust="0"/>
  </p:normalViewPr>
  <p:slideViewPr>
    <p:cSldViewPr snapToObjects="1">
      <p:cViewPr varScale="1">
        <p:scale>
          <a:sx n="80" d="100"/>
          <a:sy n="80" d="100"/>
        </p:scale>
        <p:origin x="1296" y="67"/>
      </p:cViewPr>
      <p:guideLst>
        <p:guide orient="horz" pos="2160"/>
        <p:guide pos="2880"/>
        <p:guide orient="horz" pos="22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4625"/>
            <a:ext cx="9144000" cy="66833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27784" y="1692419"/>
            <a:ext cx="6198212" cy="1908032"/>
          </a:xfrm>
        </p:spPr>
        <p:txBody>
          <a:bodyPr anchor="t">
            <a:normAutofit/>
          </a:bodyPr>
          <a:lstStyle>
            <a:lvl1pPr marL="0" algn="r" defTabSz="457200" rtl="0" eaLnBrk="1" latinLnBrk="0" hangingPunct="1">
              <a:spcBef>
                <a:spcPct val="0"/>
              </a:spcBef>
              <a:buNone/>
              <a:defRPr lang="it-IT" sz="36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/>
              <a:t>Titolo Tesi Titolo Tesi Titolo Tesi Titolo Tesi Titolo Tesi Titolo Tesi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5713664" y="3717032"/>
            <a:ext cx="3112331" cy="576064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Nome Laureando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533880" y="6387185"/>
            <a:ext cx="189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"/>
              </a:rPr>
              <a:t>01-02 July 2013</a:t>
            </a:r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3"/>
          <a:srcRect l="315" r="84"/>
          <a:stretch/>
        </p:blipFill>
        <p:spPr>
          <a:xfrm>
            <a:off x="0" y="0"/>
            <a:ext cx="9144000" cy="1063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107504" y="6597352"/>
            <a:ext cx="5768280" cy="196131"/>
          </a:xfrm>
        </p:spPr>
        <p:txBody>
          <a:bodyPr/>
          <a:lstStyle>
            <a:lvl1pPr marL="0" algn="l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defRPr lang="it-IT" sz="1100" b="1" i="0" kern="1200" dirty="0">
                <a:solidFill>
                  <a:schemeClr val="tx2"/>
                </a:solidFill>
                <a:latin typeface="Leelawadee" pitchFamily="34" charset="-34"/>
                <a:ea typeface="+mn-ea"/>
                <a:cs typeface="Leelawadee" pitchFamily="34" charset="-34"/>
              </a:defRPr>
            </a:lvl1pPr>
          </a:lstStyle>
          <a:p>
            <a:pPr>
              <a:defRPr/>
            </a:pPr>
            <a:r>
              <a:rPr lang="en-US"/>
              <a:t>Titolo della Tesi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02896" y="6597352"/>
            <a:ext cx="2133600" cy="196131"/>
          </a:xfrm>
        </p:spPr>
        <p:txBody>
          <a:bodyPr/>
          <a:lstStyle>
            <a:lvl1pPr>
              <a:defRPr lang="it-IT" sz="1100" b="1" kern="1200" smtClean="0">
                <a:solidFill>
                  <a:schemeClr val="tx2"/>
                </a:solidFill>
                <a:latin typeface="Leelawadee" pitchFamily="34" charset="-34"/>
                <a:ea typeface="+mn-ea"/>
                <a:cs typeface="Leelawadee" pitchFamily="34" charset="-34"/>
              </a:defRPr>
            </a:lvl1pPr>
          </a:lstStyle>
          <a:p>
            <a:fld id="{2CB06865-0A5C-4946-9ED1-740E2A2631BD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-6350" y="6525344"/>
            <a:ext cx="916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984901" cy="418058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3"/>
          </p:nvPr>
        </p:nvSpPr>
        <p:spPr>
          <a:xfrm>
            <a:off x="179388" y="908050"/>
            <a:ext cx="8785225" cy="54737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alom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3425"/>
            <a:ext cx="2163936" cy="1694575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Titolo della Tesi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 descr="header.png"/>
          <p:cNvPicPr>
            <a:picLocks noChangeAspect="1"/>
          </p:cNvPicPr>
          <p:nvPr/>
        </p:nvPicPr>
        <p:blipFill rotWithShape="1">
          <a:blip r:embed="rId5"/>
          <a:srcRect l="252" r="145"/>
          <a:stretch/>
        </p:blipFill>
        <p:spPr>
          <a:xfrm>
            <a:off x="-1" y="-1"/>
            <a:ext cx="9144001" cy="797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548974"/>
            <a:ext cx="6558252" cy="207960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2"/>
                </a:solidFill>
              </a:rPr>
              <a:t>Progettazione di un servizio di </a:t>
            </a:r>
            <a:r>
              <a:rPr lang="it-IT" dirty="0" err="1">
                <a:solidFill>
                  <a:schemeClr val="tx2"/>
                </a:solidFill>
              </a:rPr>
              <a:t>Intrusion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Detection</a:t>
            </a:r>
            <a:r>
              <a:rPr lang="it-IT" dirty="0">
                <a:solidFill>
                  <a:schemeClr val="tx2"/>
                </a:solidFill>
              </a:rPr>
              <a:t> System per Data Center tramite l’approccio Network </a:t>
            </a:r>
            <a:r>
              <a:rPr lang="it-IT" dirty="0" err="1">
                <a:solidFill>
                  <a:schemeClr val="tx2"/>
                </a:solidFill>
              </a:rPr>
              <a:t>Functions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Virtualization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346B74-4862-4E36-81A0-F00D543AE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765" y="3982240"/>
            <a:ext cx="3389899" cy="2079609"/>
          </a:xfrm>
        </p:spPr>
        <p:txBody>
          <a:bodyPr/>
          <a:lstStyle/>
          <a:p>
            <a:r>
              <a:rPr lang="it-IT" dirty="0"/>
              <a:t>Candidato:</a:t>
            </a:r>
          </a:p>
          <a:p>
            <a:r>
              <a:rPr lang="it-IT" b="0" dirty="0"/>
              <a:t>Lorenzo Avenante</a:t>
            </a:r>
          </a:p>
          <a:p>
            <a:endParaRPr lang="it-IT" dirty="0"/>
          </a:p>
          <a:p>
            <a:r>
              <a:rPr lang="it-IT" dirty="0"/>
              <a:t>Relatore:</a:t>
            </a:r>
          </a:p>
          <a:p>
            <a:r>
              <a:rPr lang="it-IT" b="0" dirty="0"/>
              <a:t>Prof. Francesco Chiti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E018C9-7CDA-4435-B5DB-E9749C0E4090}"/>
              </a:ext>
            </a:extLst>
          </p:cNvPr>
          <p:cNvSpPr txBox="1"/>
          <p:nvPr/>
        </p:nvSpPr>
        <p:spPr>
          <a:xfrm>
            <a:off x="313559" y="6061849"/>
            <a:ext cx="320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Anno accademico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2E0EAA-6502-27D4-B8DE-B2CBFDA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00" y="116632"/>
            <a:ext cx="1756016" cy="7239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Proposta: Caso d’uso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Caso </a:t>
            </a:r>
            <a:r>
              <a:rPr lang="en-US" sz="2800" b="1" dirty="0" err="1">
                <a:solidFill>
                  <a:schemeClr val="tx2"/>
                </a:solidFill>
              </a:rPr>
              <a:t>d’uso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it-IT" sz="2800" b="1" dirty="0">
                <a:solidFill>
                  <a:schemeClr val="tx2"/>
                </a:solidFill>
              </a:rPr>
              <a:t>attacco </a:t>
            </a:r>
            <a:r>
              <a:rPr lang="it-IT" sz="2800" b="1" dirty="0" err="1">
                <a:solidFill>
                  <a:schemeClr val="tx2"/>
                </a:solidFill>
              </a:rPr>
              <a:t>DoS</a:t>
            </a:r>
            <a:r>
              <a:rPr lang="it-IT" sz="2800" b="1" dirty="0">
                <a:solidFill>
                  <a:schemeClr val="tx2"/>
                </a:solidFill>
              </a:rPr>
              <a:t> a un Data Center difeso da l’IDS implementato tramite NFV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820E731-1A88-76C3-6B41-4253B4503A92}"/>
              </a:ext>
            </a:extLst>
          </p:cNvPr>
          <p:cNvSpPr/>
          <p:nvPr/>
        </p:nvSpPr>
        <p:spPr>
          <a:xfrm>
            <a:off x="395536" y="3391181"/>
            <a:ext cx="2304256" cy="7578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Monitoraggio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D54C200-0DD9-A9BC-D0DE-984DA2224EB9}"/>
              </a:ext>
            </a:extLst>
          </p:cNvPr>
          <p:cNvSpPr/>
          <p:nvPr/>
        </p:nvSpPr>
        <p:spPr>
          <a:xfrm>
            <a:off x="3347864" y="3356992"/>
            <a:ext cx="2304256" cy="7578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Processamento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9E77FF2-CCCE-826A-80C6-4B706CF684D0}"/>
              </a:ext>
            </a:extLst>
          </p:cNvPr>
          <p:cNvSpPr/>
          <p:nvPr/>
        </p:nvSpPr>
        <p:spPr>
          <a:xfrm>
            <a:off x="6300192" y="3319173"/>
            <a:ext cx="2304256" cy="7578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Esito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725BBE65-480A-EDF0-32A8-1954EA93A916}"/>
              </a:ext>
            </a:extLst>
          </p:cNvPr>
          <p:cNvSpPr/>
          <p:nvPr/>
        </p:nvSpPr>
        <p:spPr>
          <a:xfrm>
            <a:off x="6300192" y="5191381"/>
            <a:ext cx="2304256" cy="7578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Risanamento</a:t>
            </a: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B854BA3B-7D45-A542-19EC-85D52115C602}"/>
              </a:ext>
            </a:extLst>
          </p:cNvPr>
          <p:cNvSpPr/>
          <p:nvPr/>
        </p:nvSpPr>
        <p:spPr>
          <a:xfrm>
            <a:off x="2843808" y="3664917"/>
            <a:ext cx="409550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44EACD20-9954-946D-A67D-EAD1DAFA9CBA}"/>
              </a:ext>
            </a:extLst>
          </p:cNvPr>
          <p:cNvSpPr/>
          <p:nvPr/>
        </p:nvSpPr>
        <p:spPr>
          <a:xfrm>
            <a:off x="5796136" y="3645024"/>
            <a:ext cx="409550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0FF7F49C-76F3-3E41-4E6C-2F0DDD4D7D48}"/>
              </a:ext>
            </a:extLst>
          </p:cNvPr>
          <p:cNvSpPr/>
          <p:nvPr/>
        </p:nvSpPr>
        <p:spPr>
          <a:xfrm rot="5400000">
            <a:off x="7073370" y="4536161"/>
            <a:ext cx="757899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292CEBF6-7334-D970-7DC9-B770D560F333}"/>
              </a:ext>
            </a:extLst>
          </p:cNvPr>
          <p:cNvSpPr/>
          <p:nvPr/>
        </p:nvSpPr>
        <p:spPr>
          <a:xfrm rot="8902289">
            <a:off x="5148064" y="4587655"/>
            <a:ext cx="1728192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4F8FA5A1-CB14-90CF-DC7B-BB7B6A7F0B5F}"/>
              </a:ext>
            </a:extLst>
          </p:cNvPr>
          <p:cNvSpPr/>
          <p:nvPr/>
        </p:nvSpPr>
        <p:spPr>
          <a:xfrm rot="12448631">
            <a:off x="1577393" y="4628049"/>
            <a:ext cx="1728192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CCF550D6-44CF-58D1-AE9E-E50A4A648522}"/>
              </a:ext>
            </a:extLst>
          </p:cNvPr>
          <p:cNvSpPr/>
          <p:nvPr/>
        </p:nvSpPr>
        <p:spPr>
          <a:xfrm>
            <a:off x="3379931" y="4634226"/>
            <a:ext cx="1718481" cy="1497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Se è il primo esito positivo: Monitoraggio</a:t>
            </a:r>
            <a:br>
              <a:rPr lang="it-IT" dirty="0"/>
            </a:br>
            <a:r>
              <a:rPr lang="it-IT" dirty="0"/>
              <a:t>Altrimenti:</a:t>
            </a:r>
          </a:p>
          <a:p>
            <a:r>
              <a:rPr lang="it-IT" dirty="0"/>
              <a:t>Risanamento</a:t>
            </a:r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C9A5D4FC-BE4E-6F9E-9802-C598AEAA8A1A}"/>
              </a:ext>
            </a:extLst>
          </p:cNvPr>
          <p:cNvSpPr/>
          <p:nvPr/>
        </p:nvSpPr>
        <p:spPr>
          <a:xfrm rot="11464320">
            <a:off x="4486970" y="2779956"/>
            <a:ext cx="2585411" cy="20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D309D921-5E8C-5933-4566-3D781B467260}"/>
              </a:ext>
            </a:extLst>
          </p:cNvPr>
          <p:cNvSpPr/>
          <p:nvPr/>
        </p:nvSpPr>
        <p:spPr>
          <a:xfrm rot="10028290">
            <a:off x="1635267" y="2826025"/>
            <a:ext cx="2585411" cy="20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>
            <a:extLst>
              <a:ext uri="{FF2B5EF4-FFF2-40B4-BE49-F238E27FC236}">
                <a16:creationId xmlns:a16="http://schemas.microsoft.com/office/drawing/2014/main" id="{2C0D4910-1D20-A93A-D52B-9D6ABBF9B774}"/>
              </a:ext>
            </a:extLst>
          </p:cNvPr>
          <p:cNvSpPr/>
          <p:nvPr/>
        </p:nvSpPr>
        <p:spPr>
          <a:xfrm>
            <a:off x="5303071" y="5468305"/>
            <a:ext cx="870547" cy="1961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FD87D3DB-E4A3-1CCE-EEB4-E70C5961EF49}"/>
              </a:ext>
            </a:extLst>
          </p:cNvPr>
          <p:cNvSpPr/>
          <p:nvPr/>
        </p:nvSpPr>
        <p:spPr>
          <a:xfrm>
            <a:off x="3669587" y="2212236"/>
            <a:ext cx="127197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Negativo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BFC75D68-183F-4F2A-6652-7A029592D815}"/>
              </a:ext>
            </a:extLst>
          </p:cNvPr>
          <p:cNvSpPr/>
          <p:nvPr/>
        </p:nvSpPr>
        <p:spPr>
          <a:xfrm>
            <a:off x="7019880" y="4417992"/>
            <a:ext cx="1934064" cy="3981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Positivo: Analisi sulla firma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FFFFE0D9-BC6C-A04A-959D-313078266DB0}"/>
              </a:ext>
            </a:extLst>
          </p:cNvPr>
          <p:cNvSpPr/>
          <p:nvPr/>
        </p:nvSpPr>
        <p:spPr>
          <a:xfrm>
            <a:off x="5397547" y="4297380"/>
            <a:ext cx="1335858" cy="6858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Positivo: Analisi sulle anomalie statistiche</a:t>
            </a:r>
          </a:p>
        </p:txBody>
      </p:sp>
    </p:spTree>
    <p:extLst>
      <p:ext uri="{BB962C8B-B14F-4D97-AF65-F5344CB8AC3E}">
        <p14:creationId xmlns:p14="http://schemas.microsoft.com/office/powerpoint/2010/main" val="423923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Analisi qualitativa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</a:rPr>
              <a:t>Analisi dell’impatto delle risorse usate dall’IDS nella rete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 err="1">
                <a:solidFill>
                  <a:schemeClr val="tx2"/>
                </a:solidFill>
              </a:rPr>
              <a:t>Errori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processamento</a:t>
            </a:r>
            <a:r>
              <a:rPr lang="en-US" sz="2000" dirty="0">
                <a:solidFill>
                  <a:schemeClr val="tx2"/>
                </a:solidFill>
              </a:rPr>
              <a:t> IDS: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Falsi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positivi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Falsi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negativi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 Risorse utilizzate dall’IDS: 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Risorse computazionali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Risorse di banda di rete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Risorse di immagazzinamento dati</a:t>
            </a:r>
            <a:endParaRPr lang="en-US" sz="2000" dirty="0">
              <a:solidFill>
                <a:schemeClr val="tx2"/>
              </a:solidFill>
            </a:endParaRPr>
          </a:p>
          <a:p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Conclusioni e sviluppi futuri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Conclusioni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Vantaggi implementazione di un servizio tramite l’approccio NFV: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Nessuna necessità </a:t>
            </a:r>
            <a:r>
              <a:rPr lang="it-IT" sz="2000">
                <a:solidFill>
                  <a:schemeClr val="tx2"/>
                </a:solidFill>
              </a:rPr>
              <a:t>di acquistare </a:t>
            </a:r>
            <a:r>
              <a:rPr lang="it-IT" sz="2000" dirty="0">
                <a:solidFill>
                  <a:schemeClr val="tx2"/>
                </a:solidFill>
              </a:rPr>
              <a:t>hardware specifico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Elasticità a cambiamenti della topologia di rete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Ottimizzazione dell’utilizzo di risorse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Sviluppi futuri: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Progettazione architettura per un IPS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Progettazione funzioni di migrazione dei moduli software all’interno di una rete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7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3CE17-DA58-4211-8FD4-A2A9606C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894" y="2483607"/>
            <a:ext cx="6198212" cy="190803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Grazie per l’attenzione!</a:t>
            </a:r>
          </a:p>
        </p:txBody>
      </p:sp>
      <p:sp>
        <p:nvSpPr>
          <p:cNvPr id="6" name="Sottotitolo 4">
            <a:extLst>
              <a:ext uri="{FF2B5EF4-FFF2-40B4-BE49-F238E27FC236}">
                <a16:creationId xmlns:a16="http://schemas.microsoft.com/office/drawing/2014/main" id="{6050C299-133B-44EE-A5AB-C3A251B19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0542" y="3437623"/>
            <a:ext cx="3389899" cy="2007601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Candidato:</a:t>
            </a:r>
          </a:p>
          <a:p>
            <a:r>
              <a:rPr lang="it-IT" b="0" dirty="0">
                <a:solidFill>
                  <a:schemeClr val="tx2"/>
                </a:solidFill>
              </a:rPr>
              <a:t>Lorenzo Avenante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Relatore:</a:t>
            </a:r>
          </a:p>
          <a:p>
            <a:r>
              <a:rPr lang="it-IT" b="0" dirty="0">
                <a:solidFill>
                  <a:schemeClr val="tx2"/>
                </a:solidFill>
              </a:rPr>
              <a:t>Prof. Francesco Chiti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2BBC92-4EFF-41C3-A4D9-01AA42A3C11B}"/>
              </a:ext>
            </a:extLst>
          </p:cNvPr>
          <p:cNvSpPr txBox="1"/>
          <p:nvPr/>
        </p:nvSpPr>
        <p:spPr>
          <a:xfrm>
            <a:off x="313559" y="6061849"/>
            <a:ext cx="320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Anno accademico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6E6276-6512-9AD5-71E4-52AE16F9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5385"/>
            <a:ext cx="1728192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9712" y="174353"/>
            <a:ext cx="6984901" cy="418058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30DB41-2C53-49CD-85D9-A312CFA36C6B}"/>
              </a:ext>
            </a:extLst>
          </p:cNvPr>
          <p:cNvSpPr txBox="1"/>
          <p:nvPr/>
        </p:nvSpPr>
        <p:spPr>
          <a:xfrm>
            <a:off x="796381" y="1480195"/>
            <a:ext cx="755123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Indice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Introduzione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Obiettivi</a:t>
            </a:r>
            <a:endParaRPr lang="en-US" sz="2000" dirty="0">
              <a:solidFill>
                <a:schemeClr val="tx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Teoria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Proposta</a:t>
            </a:r>
            <a:endParaRPr 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Architettura</a:t>
            </a:r>
            <a:r>
              <a:rPr lang="en-US" sz="2000" dirty="0">
                <a:solidFill>
                  <a:schemeClr val="tx2"/>
                </a:solidFill>
              </a:rPr>
              <a:t> IDS con NFV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Caso </a:t>
            </a:r>
            <a:r>
              <a:rPr lang="en-US" sz="2000" dirty="0" err="1">
                <a:solidFill>
                  <a:schemeClr val="tx2"/>
                </a:solidFill>
              </a:rPr>
              <a:t>d’uso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Analisi</a:t>
            </a:r>
            <a:r>
              <a:rPr lang="en-US" sz="2400" dirty="0">
                <a:solidFill>
                  <a:schemeClr val="tx2"/>
                </a:solidFill>
              </a:rPr>
              <a:t> qualitative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Conclusioni </a:t>
            </a:r>
          </a:p>
        </p:txBody>
      </p:sp>
    </p:spTree>
    <p:extLst>
      <p:ext uri="{BB962C8B-B14F-4D97-AF65-F5344CB8AC3E}">
        <p14:creationId xmlns:p14="http://schemas.microsoft.com/office/powerpoint/2010/main" val="41461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9712" y="174353"/>
            <a:ext cx="6984901" cy="418058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Introduzione</a:t>
            </a:r>
            <a:r>
              <a:rPr lang="en-US" dirty="0"/>
              <a:t>: </a:t>
            </a:r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30DB41-2C53-49CD-85D9-A312CFA36C6B}"/>
              </a:ext>
            </a:extLst>
          </p:cNvPr>
          <p:cNvSpPr txBox="1"/>
          <p:nvPr/>
        </p:nvSpPr>
        <p:spPr>
          <a:xfrm>
            <a:off x="796381" y="1480195"/>
            <a:ext cx="7551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Obiettivi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della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tesi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Modellare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un’architettura</a:t>
            </a:r>
            <a:r>
              <a:rPr lang="en-US" sz="2400" dirty="0">
                <a:solidFill>
                  <a:schemeClr val="tx2"/>
                </a:solidFill>
              </a:rPr>
              <a:t> per un IDS </a:t>
            </a:r>
            <a:r>
              <a:rPr lang="en-US" sz="2400" dirty="0" err="1">
                <a:solidFill>
                  <a:schemeClr val="tx2"/>
                </a:solidFill>
              </a:rPr>
              <a:t>tramite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l’approccio</a:t>
            </a:r>
            <a:r>
              <a:rPr lang="en-US" sz="2400" dirty="0">
                <a:solidFill>
                  <a:schemeClr val="tx2"/>
                </a:solidFill>
              </a:rPr>
              <a:t> NFV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Valutare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l’impatto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delle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risorse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utilizzate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dall’IDS</a:t>
            </a:r>
            <a:r>
              <a:rPr lang="en-US" sz="2400" dirty="0">
                <a:solidFill>
                  <a:schemeClr val="tx2"/>
                </a:solidFill>
              </a:rPr>
              <a:t> in un Data Center</a:t>
            </a:r>
          </a:p>
        </p:txBody>
      </p:sp>
    </p:spTree>
    <p:extLst>
      <p:ext uri="{BB962C8B-B14F-4D97-AF65-F5344CB8AC3E}">
        <p14:creationId xmlns:p14="http://schemas.microsoft.com/office/powerpoint/2010/main" val="39965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Introduzione: Teoria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51125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Virtualizzazione</a:t>
            </a:r>
            <a:endParaRPr lang="it-IT" sz="2000" dirty="0">
              <a:solidFill>
                <a:schemeClr val="tx2"/>
              </a:solidFill>
            </a:endParaRPr>
          </a:p>
          <a:p>
            <a:br>
              <a:rPr lang="it-IT" sz="2000" dirty="0">
                <a:solidFill>
                  <a:schemeClr val="tx2"/>
                </a:solidFill>
              </a:rPr>
            </a:br>
            <a:r>
              <a:rPr lang="it-IT" sz="2000" dirty="0">
                <a:solidFill>
                  <a:schemeClr val="tx2"/>
                </a:solidFill>
              </a:rPr>
              <a:t>Vantaggi della virtualizzazione: 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Risparmio economico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Ottimizzazione dell’utilizzo delle risorse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Migrazione semplice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8" name="Immagine 7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B82086A-3761-C449-1E99-E45CAFB5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224784"/>
            <a:ext cx="4320480" cy="29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Introduzione: Teoria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Network Functions Virtualization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Architettura ETSI (</a:t>
            </a:r>
            <a:r>
              <a:rPr lang="it-IT" sz="2000" dirty="0" err="1">
                <a:solidFill>
                  <a:schemeClr val="tx2"/>
                </a:solidFill>
              </a:rPr>
              <a:t>European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Telecommunications</a:t>
            </a:r>
            <a:r>
              <a:rPr lang="it-IT" sz="2000" dirty="0">
                <a:solidFill>
                  <a:schemeClr val="tx2"/>
                </a:solidFill>
              </a:rPr>
              <a:t> Standards Institute) per NFV: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Network Functions Virtualization Infrastructure (NFVI)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Virtual Network </a:t>
            </a:r>
            <a:r>
              <a:rPr lang="it-IT" sz="2000" dirty="0" err="1">
                <a:solidFill>
                  <a:schemeClr val="tx2"/>
                </a:solidFill>
              </a:rPr>
              <a:t>Functions</a:t>
            </a:r>
            <a:r>
              <a:rPr lang="it-IT" sz="2000" dirty="0">
                <a:solidFill>
                  <a:schemeClr val="tx2"/>
                </a:solidFill>
              </a:rPr>
              <a:t> (</a:t>
            </a:r>
            <a:r>
              <a:rPr lang="it-IT" sz="2000" dirty="0" err="1">
                <a:solidFill>
                  <a:schemeClr val="tx2"/>
                </a:solidFill>
              </a:rPr>
              <a:t>VNFs</a:t>
            </a:r>
            <a:r>
              <a:rPr lang="it-IT" sz="2000" dirty="0">
                <a:solidFill>
                  <a:schemeClr val="tx2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Network Function Virtualization management and orchestration (NFV-MANO)</a:t>
            </a: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3939679-AF2D-614B-8174-EA2C5AA2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44" y="3573016"/>
            <a:ext cx="3699048" cy="2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Introduzione: Teoria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Intrusion Detection System</a:t>
            </a:r>
          </a:p>
          <a:p>
            <a:br>
              <a:rPr lang="it-IT" sz="2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Funzioni</a:t>
            </a:r>
            <a:r>
              <a:rPr lang="en-US" sz="2000" dirty="0">
                <a:solidFill>
                  <a:schemeClr val="tx2"/>
                </a:solidFill>
              </a:rPr>
              <a:t> svolte da un IDS: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Monitoraggio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Processamento</a:t>
            </a:r>
            <a:endParaRPr lang="en-US" sz="2000" dirty="0">
              <a:solidFill>
                <a:schemeClr val="tx2"/>
              </a:solidFill>
            </a:endParaRP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L’architettura di un IDS è caratterizzata da i seguenti moduli: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Agent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Master Agent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IDS Central Module</a:t>
            </a:r>
          </a:p>
          <a:p>
            <a:pPr lvl="1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5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Proposta: Architettura IDS con NFV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Architettura</a:t>
            </a:r>
            <a:r>
              <a:rPr lang="en-US" sz="2800" b="1" dirty="0">
                <a:solidFill>
                  <a:schemeClr val="tx2"/>
                </a:solidFill>
              </a:rPr>
              <a:t> di un IDS </a:t>
            </a:r>
            <a:r>
              <a:rPr lang="en-US" sz="2800" b="1" dirty="0" err="1">
                <a:solidFill>
                  <a:schemeClr val="tx2"/>
                </a:solidFill>
              </a:rPr>
              <a:t>tramite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l’approccio</a:t>
            </a:r>
            <a:r>
              <a:rPr lang="en-US" sz="2800" b="1" dirty="0">
                <a:solidFill>
                  <a:schemeClr val="tx2"/>
                </a:solidFill>
              </a:rPr>
              <a:t> NFV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L’architettura proposta è basata sul modello ETSI e prevede tre livelli: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2"/>
                </a:solidFill>
              </a:rPr>
              <a:t>Infrastructure</a:t>
            </a:r>
            <a:r>
              <a:rPr lang="it-IT" sz="2000" dirty="0">
                <a:solidFill>
                  <a:schemeClr val="tx2"/>
                </a:solidFill>
              </a:rPr>
              <a:t> – 1° Livello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Virtual Network </a:t>
            </a:r>
            <a:r>
              <a:rPr lang="it-IT" sz="2000" dirty="0" err="1">
                <a:solidFill>
                  <a:schemeClr val="tx2"/>
                </a:solidFill>
              </a:rPr>
              <a:t>Functions</a:t>
            </a:r>
            <a:r>
              <a:rPr lang="it-IT" sz="2000" dirty="0">
                <a:solidFill>
                  <a:schemeClr val="tx2"/>
                </a:solidFill>
              </a:rPr>
              <a:t> – 2° Livello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Management and </a:t>
            </a:r>
            <a:r>
              <a:rPr lang="it-IT" sz="2000" dirty="0" err="1">
                <a:solidFill>
                  <a:schemeClr val="tx2"/>
                </a:solidFill>
              </a:rPr>
              <a:t>Orchestration</a:t>
            </a:r>
            <a:r>
              <a:rPr lang="it-IT" sz="2000" dirty="0">
                <a:solidFill>
                  <a:schemeClr val="tx2"/>
                </a:solidFill>
              </a:rPr>
              <a:t> – 3° Livello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BB2E74-95A5-7F41-0886-DDD01136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29000"/>
            <a:ext cx="3888432" cy="2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Proposta: Architettura IDS con NFV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Funzionamento</a:t>
            </a:r>
            <a:r>
              <a:rPr lang="en-US" sz="2800" b="1" dirty="0">
                <a:solidFill>
                  <a:schemeClr val="tx2"/>
                </a:solidFill>
              </a:rPr>
              <a:t> di un IDS </a:t>
            </a:r>
            <a:r>
              <a:rPr lang="en-US" sz="2800" b="1" dirty="0" err="1">
                <a:solidFill>
                  <a:schemeClr val="tx2"/>
                </a:solidFill>
              </a:rPr>
              <a:t>tramite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l’approccio</a:t>
            </a:r>
            <a:r>
              <a:rPr lang="en-US" sz="2800" b="1" dirty="0">
                <a:solidFill>
                  <a:schemeClr val="tx2"/>
                </a:solidFill>
              </a:rPr>
              <a:t> NFV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Funzioni di monitoraggio: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Modalità Standard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Modalità </a:t>
            </a:r>
            <a:r>
              <a:rPr lang="it-IT" sz="2000" dirty="0" err="1">
                <a:solidFill>
                  <a:schemeClr val="tx2"/>
                </a:solidFill>
              </a:rPr>
              <a:t>Hunting</a:t>
            </a:r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 err="1">
                <a:solidFill>
                  <a:schemeClr val="tx2"/>
                </a:solidFill>
              </a:rPr>
              <a:t>Funzione</a:t>
            </a:r>
            <a:r>
              <a:rPr lang="en-US" sz="2000" dirty="0">
                <a:solidFill>
                  <a:schemeClr val="tx2"/>
                </a:solidFill>
              </a:rPr>
              <a:t> di </a:t>
            </a:r>
            <a:r>
              <a:rPr lang="en-US" sz="2000" dirty="0" err="1">
                <a:solidFill>
                  <a:schemeClr val="tx2"/>
                </a:solidFill>
              </a:rPr>
              <a:t>processamento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Analisi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basata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sulla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firma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Analisi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basata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sulle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anomalie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statistiche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726E3DD-FD3D-46A7-835E-BDB54CD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Progettazione di un servizio di IDS per Data Center tramite l’approccio NFV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FF9572-AEA0-4CEF-AF80-A29111C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8F325A9-AFCD-4901-903F-B751C8B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97" y="211858"/>
            <a:ext cx="6984901" cy="418058"/>
          </a:xfrm>
        </p:spPr>
        <p:txBody>
          <a:bodyPr/>
          <a:lstStyle/>
          <a:p>
            <a:pPr algn="l"/>
            <a:r>
              <a:rPr lang="it-IT" dirty="0"/>
              <a:t>Proposta: Caso d’uso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F95A6A-F2F6-4C0D-8B04-F774FFD5F502}"/>
              </a:ext>
            </a:extLst>
          </p:cNvPr>
          <p:cNvSpPr txBox="1"/>
          <p:nvPr/>
        </p:nvSpPr>
        <p:spPr>
          <a:xfrm>
            <a:off x="611560" y="1177779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</a:rPr>
              <a:t>Teoria e contestualizzazione del caso d’uso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Vogliamo descrivere il comportamento dell’IDS durante un attacco informatico di tipo </a:t>
            </a:r>
            <a:r>
              <a:rPr lang="it-IT" sz="2000" dirty="0" err="1">
                <a:solidFill>
                  <a:schemeClr val="tx2"/>
                </a:solidFill>
              </a:rPr>
              <a:t>DoS</a:t>
            </a:r>
            <a:r>
              <a:rPr lang="it-IT" sz="2000" dirty="0">
                <a:solidFill>
                  <a:schemeClr val="tx2"/>
                </a:solidFill>
              </a:rPr>
              <a:t>.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Motivazioni dietro ad attacchi di tipo </a:t>
            </a:r>
            <a:r>
              <a:rPr lang="it-IT" sz="2000" dirty="0" err="1">
                <a:solidFill>
                  <a:schemeClr val="tx2"/>
                </a:solidFill>
              </a:rPr>
              <a:t>DoS</a:t>
            </a:r>
            <a:r>
              <a:rPr lang="it-IT" sz="2000" dirty="0">
                <a:solidFill>
                  <a:schemeClr val="tx2"/>
                </a:solidFill>
              </a:rPr>
              <a:t>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Danno reputazionale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Diversivo</a:t>
            </a:r>
          </a:p>
          <a:p>
            <a:r>
              <a:rPr lang="it-IT" sz="2000" dirty="0">
                <a:solidFill>
                  <a:schemeClr val="tx2"/>
                </a:solidFill>
              </a:rPr>
              <a:t> </a:t>
            </a:r>
          </a:p>
          <a:p>
            <a:r>
              <a:rPr lang="it-IT" sz="2000" dirty="0">
                <a:solidFill>
                  <a:schemeClr val="tx2"/>
                </a:solidFill>
              </a:rPr>
              <a:t>Contesto caso d’uso: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Data center aziendale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</a:rPr>
              <a:t>Un computer all’interno della rete è stato compromesso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50734"/>
      </p:ext>
    </p:extLst>
  </p:cSld>
  <p:clrMapOvr>
    <a:masterClrMapping/>
  </p:clrMapOvr>
</p:sld>
</file>

<file path=ppt/theme/theme1.xml><?xml version="1.0" encoding="utf-8"?>
<a:theme xmlns:a="http://schemas.openxmlformats.org/drawingml/2006/main" name="Unif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8760</TotalTime>
  <Words>586</Words>
  <Application>Microsoft Office PowerPoint</Application>
  <PresentationFormat>Presentazione su schermo (4:3)</PresentationFormat>
  <Paragraphs>162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Leelawadee</vt:lpstr>
      <vt:lpstr>Wingdings</vt:lpstr>
      <vt:lpstr>Unifi</vt:lpstr>
      <vt:lpstr>Progettazione di un servizio di Intrusion Detection System per Data Center tramite l’approccio Network Functions Virtualization</vt:lpstr>
      <vt:lpstr>Indice</vt:lpstr>
      <vt:lpstr>Introduzione: Obiettivi</vt:lpstr>
      <vt:lpstr>Introduzione: Teoria</vt:lpstr>
      <vt:lpstr>Introduzione: Teoria</vt:lpstr>
      <vt:lpstr>Introduzione: Teoria</vt:lpstr>
      <vt:lpstr>Proposta: Architettura IDS con NFV</vt:lpstr>
      <vt:lpstr>Proposta: Architettura IDS con NFV</vt:lpstr>
      <vt:lpstr>Proposta: Caso d’uso</vt:lpstr>
      <vt:lpstr>Proposta: Caso d’uso</vt:lpstr>
      <vt:lpstr>Analisi qualitativa</vt:lpstr>
      <vt:lpstr>Conclusioni e sviluppi futuri</vt:lpstr>
      <vt:lpstr>Grazie per l’attenzione!</vt:lpstr>
    </vt:vector>
  </TitlesOfParts>
  <Company>UNIFI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GC</dc:creator>
  <cp:lastModifiedBy>Lorenzo Avenante</cp:lastModifiedBy>
  <cp:revision>220</cp:revision>
  <dcterms:created xsi:type="dcterms:W3CDTF">2014-01-08T11:46:39Z</dcterms:created>
  <dcterms:modified xsi:type="dcterms:W3CDTF">2023-04-25T21:02:33Z</dcterms:modified>
</cp:coreProperties>
</file>