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Maven Pro" panose="020B0604020202020204" charset="0"/>
      <p:regular r:id="rId24"/>
      <p:bold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7" d="100"/>
          <a:sy n="107" d="100"/>
        </p:scale>
        <p:origin x="79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0fd676ca5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0fd676ca5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fe6600ce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fe6600c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0fd676c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0fd676c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10fd676ca5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10fd676ca5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12cc0b6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12cc0b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fe6600c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fe6600c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fe6600ce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fe6600ce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fe6600ce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0fe6600ce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0fe6600c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0fe6600c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0fe6600ce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0fe6600ce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13151f61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13151f61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fd676ca5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fd676ca5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13151f61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13151f61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0fd676ca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0fd676ca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113151f61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113151f61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123797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3386502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61959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278785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2259740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86030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148405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174593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244928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65625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91888487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sv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53700" y="388213"/>
            <a:ext cx="42555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IT" dirty="0">
                <a:latin typeface="Times New Roman" panose="02020603050405020304" pitchFamily="18" charset="0"/>
                <a:cs typeface="Times New Roman" panose="02020603050405020304" pitchFamily="18" charset="0"/>
              </a:rPr>
              <a:t>Data Management </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Project</a:t>
            </a:r>
            <a:endParaRPr dirty="0">
              <a:latin typeface="Times New Roman" panose="02020603050405020304" pitchFamily="18" charset="0"/>
              <a:cs typeface="Times New Roman" panose="02020603050405020304" pitchFamily="18" charset="0"/>
            </a:endParaRPr>
          </a:p>
        </p:txBody>
      </p:sp>
      <p:sp>
        <p:nvSpPr>
          <p:cNvPr id="279" name="Google Shape;279;p13"/>
          <p:cNvSpPr txBox="1"/>
          <p:nvPr/>
        </p:nvSpPr>
        <p:spPr>
          <a:xfrm>
            <a:off x="1241737" y="2571750"/>
            <a:ext cx="3279425"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400" dirty="0">
                <a:solidFill>
                  <a:schemeClr val="lt1"/>
                </a:solidFill>
                <a:latin typeface="Nunito"/>
                <a:ea typeface="Nunito"/>
                <a:cs typeface="Nunito"/>
                <a:sym typeface="Nunito"/>
              </a:rPr>
              <a:t>Building a dataset for Football analysis</a:t>
            </a:r>
            <a:endParaRPr sz="2400" dirty="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301514" y="664093"/>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Modelling</a:t>
            </a:r>
            <a:endParaRPr sz="1800" dirty="0">
              <a:latin typeface="Times New Roman" panose="02020603050405020304" pitchFamily="18" charset="0"/>
              <a:cs typeface="Times New Roman" panose="02020603050405020304" pitchFamily="18" charset="0"/>
            </a:endParaRPr>
          </a:p>
        </p:txBody>
      </p:sp>
      <p:sp>
        <p:nvSpPr>
          <p:cNvPr id="333" name="Google Shape;333;p22"/>
          <p:cNvSpPr txBox="1">
            <a:spLocks noGrp="1"/>
          </p:cNvSpPr>
          <p:nvPr>
            <p:ph type="body" idx="1"/>
          </p:nvPr>
        </p:nvSpPr>
        <p:spPr>
          <a:xfrm>
            <a:off x="1260000" y="1452675"/>
            <a:ext cx="6282000" cy="314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dirty="0"/>
              <a:t>80 </a:t>
            </a:r>
            <a:r>
              <a:rPr lang="it" sz="1400" b="1" dirty="0"/>
              <a:t>json</a:t>
            </a:r>
            <a:r>
              <a:rPr lang="it" sz="1400" dirty="0"/>
              <a:t> file.</a:t>
            </a:r>
            <a:endParaRPr sz="1400" dirty="0"/>
          </a:p>
          <a:p>
            <a:pPr marL="0" lvl="0" indent="0" algn="l" rtl="0">
              <a:spcBef>
                <a:spcPts val="1200"/>
              </a:spcBef>
              <a:spcAft>
                <a:spcPts val="0"/>
              </a:spcAft>
              <a:buNone/>
            </a:pPr>
            <a:endParaRPr sz="1400" dirty="0"/>
          </a:p>
          <a:p>
            <a:pPr marL="0" lvl="0" indent="0" algn="l" rtl="0">
              <a:spcBef>
                <a:spcPts val="1200"/>
              </a:spcBef>
              <a:spcAft>
                <a:spcPts val="0"/>
              </a:spcAft>
              <a:buNone/>
            </a:pPr>
            <a:r>
              <a:rPr lang="it" sz="1400" dirty="0"/>
              <a:t>We choose the </a:t>
            </a:r>
            <a:r>
              <a:rPr lang="it" sz="1400" b="1" dirty="0"/>
              <a:t>document based</a:t>
            </a:r>
            <a:r>
              <a:rPr lang="it" sz="1400" dirty="0"/>
              <a:t> as NoSQL model for our dataset.</a:t>
            </a:r>
            <a:endParaRPr sz="1400" dirty="0"/>
          </a:p>
          <a:p>
            <a:pPr marL="0" lvl="0" indent="0" algn="l" rtl="0">
              <a:spcBef>
                <a:spcPts val="1200"/>
              </a:spcBef>
              <a:spcAft>
                <a:spcPts val="0"/>
              </a:spcAft>
              <a:buNone/>
            </a:pPr>
            <a:endParaRPr sz="1400" dirty="0"/>
          </a:p>
          <a:p>
            <a:pPr marL="0" lvl="0" indent="0" algn="l" rtl="0">
              <a:spcBef>
                <a:spcPts val="1200"/>
              </a:spcBef>
              <a:spcAft>
                <a:spcPts val="0"/>
              </a:spcAft>
              <a:buNone/>
            </a:pPr>
            <a:r>
              <a:rPr lang="it" sz="1400" dirty="0"/>
              <a:t>As DBMS we choose </a:t>
            </a:r>
            <a:r>
              <a:rPr lang="it" sz="1400" b="1" dirty="0"/>
              <a:t>MongoDB</a:t>
            </a:r>
            <a:r>
              <a:rPr lang="it" sz="1400" dirty="0"/>
              <a:t>.</a:t>
            </a:r>
            <a:endParaRPr sz="1400" dirty="0"/>
          </a:p>
          <a:p>
            <a:pPr marL="0" lvl="0" indent="0" algn="l" rtl="0">
              <a:spcBef>
                <a:spcPts val="1200"/>
              </a:spcBef>
              <a:spcAft>
                <a:spcPts val="0"/>
              </a:spcAft>
              <a:buNone/>
            </a:pPr>
            <a:r>
              <a:rPr lang="it" sz="1400" dirty="0"/>
              <a:t>To interact with the dataset we use </a:t>
            </a:r>
            <a:r>
              <a:rPr lang="it" sz="1400" b="1" dirty="0"/>
              <a:t>pymongo</a:t>
            </a:r>
            <a:r>
              <a:rPr lang="it" sz="1400" dirty="0"/>
              <a:t>.</a:t>
            </a:r>
            <a:endParaRPr sz="1400" dirty="0"/>
          </a:p>
          <a:p>
            <a:pPr marL="0" lvl="0" indent="0" algn="l" rtl="0">
              <a:spcBef>
                <a:spcPts val="1200"/>
              </a:spcBef>
              <a:spcAft>
                <a:spcPts val="1200"/>
              </a:spcAft>
              <a:buNone/>
            </a:pPr>
            <a:endParaRPr dirty="0"/>
          </a:p>
        </p:txBody>
      </p:sp>
      <p:pic>
        <p:nvPicPr>
          <p:cNvPr id="3" name="Immagine 2">
            <a:extLst>
              <a:ext uri="{FF2B5EF4-FFF2-40B4-BE49-F238E27FC236}">
                <a16:creationId xmlns:a16="http://schemas.microsoft.com/office/drawing/2014/main" id="{8484CEF2-D51D-4918-A412-7522DF42FF82}"/>
              </a:ext>
            </a:extLst>
          </p:cNvPr>
          <p:cNvPicPr>
            <a:picLocks noChangeAspect="1"/>
          </p:cNvPicPr>
          <p:nvPr/>
        </p:nvPicPr>
        <p:blipFill>
          <a:blip r:embed="rId3"/>
          <a:stretch>
            <a:fillRect/>
          </a:stretch>
        </p:blipFill>
        <p:spPr>
          <a:xfrm>
            <a:off x="6186487" y="664093"/>
            <a:ext cx="1921670" cy="5148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Effect transition="in" filter="fade">
                                      <p:cBhvr>
                                        <p:cTn id="7" dur="1000"/>
                                        <p:tgtEl>
                                          <p:spTgt spid="3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3">
                                            <p:txEl>
                                              <p:pRg st="2" end="2"/>
                                            </p:txEl>
                                          </p:spTgt>
                                        </p:tgtEl>
                                        <p:attrNameLst>
                                          <p:attrName>style.visibility</p:attrName>
                                        </p:attrNameLst>
                                      </p:cBhvr>
                                      <p:to>
                                        <p:strVal val="visible"/>
                                      </p:to>
                                    </p:set>
                                    <p:animEffect transition="in" filter="fade">
                                      <p:cBhvr>
                                        <p:cTn id="12" dur="1000"/>
                                        <p:tgtEl>
                                          <p:spTgt spid="3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3">
                                            <p:txEl>
                                              <p:pRg st="4" end="4"/>
                                            </p:txEl>
                                          </p:spTgt>
                                        </p:tgtEl>
                                        <p:attrNameLst>
                                          <p:attrName>style.visibility</p:attrName>
                                        </p:attrNameLst>
                                      </p:cBhvr>
                                      <p:to>
                                        <p:strVal val="visible"/>
                                      </p:to>
                                    </p:set>
                                    <p:animEffect transition="in" filter="fade">
                                      <p:cBhvr>
                                        <p:cTn id="17" dur="1000"/>
                                        <p:tgtEl>
                                          <p:spTgt spid="3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3">
                                            <p:txEl>
                                              <p:pRg st="5" end="5"/>
                                            </p:txEl>
                                          </p:spTgt>
                                        </p:tgtEl>
                                        <p:attrNameLst>
                                          <p:attrName>style.visibility</p:attrName>
                                        </p:attrNameLst>
                                      </p:cBhvr>
                                      <p:to>
                                        <p:strVal val="visible"/>
                                      </p:to>
                                    </p:set>
                                    <p:animEffect transition="in" filter="fade">
                                      <p:cBhvr>
                                        <p:cTn id="22" dur="1000"/>
                                        <p:tgtEl>
                                          <p:spTgt spid="3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318088" y="657675"/>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Modelling</a:t>
            </a:r>
            <a:endParaRPr sz="1800" dirty="0">
              <a:latin typeface="Times New Roman" panose="02020603050405020304" pitchFamily="18" charset="0"/>
              <a:cs typeface="Times New Roman" panose="02020603050405020304" pitchFamily="18" charset="0"/>
            </a:endParaRPr>
          </a:p>
        </p:txBody>
      </p:sp>
      <p:sp>
        <p:nvSpPr>
          <p:cNvPr id="339" name="Google Shape;339;p23"/>
          <p:cNvSpPr txBox="1">
            <a:spLocks noGrp="1"/>
          </p:cNvSpPr>
          <p:nvPr>
            <p:ph type="body" idx="1"/>
          </p:nvPr>
        </p:nvSpPr>
        <p:spPr>
          <a:xfrm>
            <a:off x="1260000" y="1452675"/>
            <a:ext cx="6282000" cy="314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b="1" dirty="0"/>
              <a:t>1 collection</a:t>
            </a:r>
            <a:r>
              <a:rPr lang="it" sz="1400" dirty="0"/>
              <a:t> for each given </a:t>
            </a:r>
            <a:r>
              <a:rPr lang="it" sz="1400" b="1" dirty="0"/>
              <a:t>league</a:t>
            </a:r>
            <a:r>
              <a:rPr lang="it" sz="1400" dirty="0"/>
              <a:t> and </a:t>
            </a:r>
            <a:r>
              <a:rPr lang="it" sz="1400" b="1" dirty="0"/>
              <a:t>season</a:t>
            </a:r>
            <a:r>
              <a:rPr lang="it" sz="1400" dirty="0"/>
              <a:t>.</a:t>
            </a:r>
            <a:endParaRPr sz="1400" dirty="0"/>
          </a:p>
          <a:p>
            <a:pPr marL="0" lvl="0" indent="0" algn="l" rtl="0">
              <a:spcBef>
                <a:spcPts val="1200"/>
              </a:spcBef>
              <a:spcAft>
                <a:spcPts val="0"/>
              </a:spcAft>
              <a:buNone/>
            </a:pPr>
            <a:r>
              <a:rPr lang="it" sz="1400" b="1" dirty="0"/>
              <a:t>1 document</a:t>
            </a:r>
            <a:r>
              <a:rPr lang="it" sz="1400" dirty="0"/>
              <a:t> for each </a:t>
            </a:r>
            <a:r>
              <a:rPr lang="it" sz="1400" b="1" dirty="0"/>
              <a:t>player</a:t>
            </a:r>
            <a:r>
              <a:rPr lang="it" sz="1400" dirty="0"/>
              <a:t>.</a:t>
            </a:r>
            <a:endParaRPr sz="1400" dirty="0"/>
          </a:p>
          <a:p>
            <a:pPr marL="0" lvl="0" indent="0" algn="l" rtl="0">
              <a:spcBef>
                <a:spcPts val="1200"/>
              </a:spcBef>
              <a:spcAft>
                <a:spcPts val="0"/>
              </a:spcAft>
              <a:buNone/>
            </a:pPr>
            <a:r>
              <a:rPr lang="it" sz="1400" dirty="0"/>
              <a:t>Structure:</a:t>
            </a:r>
            <a:endParaRPr sz="1400" dirty="0"/>
          </a:p>
          <a:p>
            <a:pPr marL="457200" lvl="0" indent="-317500" algn="l" rtl="0">
              <a:spcBef>
                <a:spcPts val="1200"/>
              </a:spcBef>
              <a:spcAft>
                <a:spcPts val="0"/>
              </a:spcAft>
              <a:buSzPts val="1400"/>
              <a:buChar char="●"/>
            </a:pPr>
            <a:r>
              <a:rPr lang="it" sz="1400" dirty="0"/>
              <a:t>name, </a:t>
            </a:r>
            <a:r>
              <a:rPr lang="it" sz="1400" b="1" dirty="0"/>
              <a:t>age</a:t>
            </a:r>
            <a:r>
              <a:rPr lang="it" sz="1400" dirty="0"/>
              <a:t>, nationality, </a:t>
            </a:r>
            <a:r>
              <a:rPr lang="it" sz="1400" b="1" dirty="0"/>
              <a:t>height</a:t>
            </a:r>
            <a:r>
              <a:rPr lang="it" sz="1400" dirty="0"/>
              <a:t>, </a:t>
            </a:r>
            <a:r>
              <a:rPr lang="it" sz="1400" b="1" dirty="0"/>
              <a:t>weight</a:t>
            </a:r>
            <a:r>
              <a:rPr lang="it" sz="1400" dirty="0"/>
              <a:t>, team, </a:t>
            </a:r>
            <a:r>
              <a:rPr lang="it" sz="1400" b="1" dirty="0"/>
              <a:t>position</a:t>
            </a:r>
            <a:endParaRPr sz="1400" b="1" dirty="0"/>
          </a:p>
          <a:p>
            <a:pPr marL="457200" lvl="0" indent="-317500" algn="l" rtl="0">
              <a:spcBef>
                <a:spcPts val="0"/>
              </a:spcBef>
              <a:spcAft>
                <a:spcPts val="0"/>
              </a:spcAft>
              <a:buSzPts val="1400"/>
              <a:buChar char="●"/>
            </a:pPr>
            <a:r>
              <a:rPr lang="it" sz="1400" b="1" dirty="0"/>
              <a:t>general stats:</a:t>
            </a:r>
            <a:r>
              <a:rPr lang="it" sz="1400" dirty="0"/>
              <a:t> games, time, red cards, yellow cards</a:t>
            </a:r>
            <a:endParaRPr sz="1400" dirty="0"/>
          </a:p>
          <a:p>
            <a:pPr marL="457200" lvl="0" indent="-317500" algn="l" rtl="0">
              <a:spcBef>
                <a:spcPts val="0"/>
              </a:spcBef>
              <a:spcAft>
                <a:spcPts val="0"/>
              </a:spcAft>
              <a:buSzPts val="1400"/>
              <a:buChar char="●"/>
            </a:pPr>
            <a:r>
              <a:rPr lang="it" sz="1400" b="1" dirty="0"/>
              <a:t>offensive stats:</a:t>
            </a:r>
            <a:r>
              <a:rPr lang="it" sz="1400" dirty="0"/>
              <a:t> goals, </a:t>
            </a:r>
            <a:r>
              <a:rPr lang="it" sz="1400" b="1" dirty="0"/>
              <a:t>xG</a:t>
            </a:r>
            <a:r>
              <a:rPr lang="it" sz="1400" dirty="0"/>
              <a:t>, </a:t>
            </a:r>
            <a:r>
              <a:rPr lang="it" sz="1400" b="1" dirty="0"/>
              <a:t>xA</a:t>
            </a:r>
            <a:r>
              <a:rPr lang="it" sz="1400" dirty="0"/>
              <a:t>, shots, key passes, npg, npxG, xGChain, xGBuildup</a:t>
            </a:r>
            <a:endParaRPr sz="1400" b="1" dirty="0"/>
          </a:p>
          <a:p>
            <a:pPr marL="457200" lvl="0" indent="-317500" algn="l" rtl="0">
              <a:spcBef>
                <a:spcPts val="0"/>
              </a:spcBef>
              <a:spcAft>
                <a:spcPts val="0"/>
              </a:spcAft>
              <a:buSzPts val="1400"/>
              <a:buChar char="●"/>
            </a:pPr>
            <a:r>
              <a:rPr lang="it" sz="1400" b="1" dirty="0"/>
              <a:t>defensive stats:</a:t>
            </a:r>
            <a:r>
              <a:rPr lang="it" sz="1400" dirty="0"/>
              <a:t> Tkl, </a:t>
            </a:r>
            <a:r>
              <a:rPr lang="it" sz="1400" b="1" dirty="0"/>
              <a:t>TklW</a:t>
            </a:r>
            <a:r>
              <a:rPr lang="it" sz="1400" dirty="0"/>
              <a:t>, Past, Press, </a:t>
            </a:r>
            <a:r>
              <a:rPr lang="it" sz="1400" b="1" dirty="0"/>
              <a:t>Succ</a:t>
            </a:r>
            <a:r>
              <a:rPr lang="it" sz="1400" dirty="0"/>
              <a:t>, </a:t>
            </a:r>
            <a:r>
              <a:rPr lang="it" sz="1400" b="1" dirty="0"/>
              <a:t>Blocks</a:t>
            </a:r>
            <a:r>
              <a:rPr lang="it" sz="1400" dirty="0"/>
              <a:t>, Int</a:t>
            </a:r>
            <a:endParaRPr sz="1400" dirty="0"/>
          </a:p>
          <a:p>
            <a:pPr marL="457200" lvl="0" indent="-317500" algn="l" rtl="0">
              <a:spcBef>
                <a:spcPts val="0"/>
              </a:spcBef>
              <a:spcAft>
                <a:spcPts val="0"/>
              </a:spcAft>
              <a:buSzPts val="1400"/>
              <a:buChar char="●"/>
            </a:pPr>
            <a:r>
              <a:rPr lang="it" sz="1400" b="1" dirty="0"/>
              <a:t>passing stats:</a:t>
            </a:r>
            <a:r>
              <a:rPr lang="it" sz="1400" dirty="0"/>
              <a:t> Cmp, </a:t>
            </a:r>
            <a:r>
              <a:rPr lang="it" sz="1400" b="1" dirty="0"/>
              <a:t>Cmp%</a:t>
            </a:r>
            <a:r>
              <a:rPr lang="it" sz="1400" dirty="0"/>
              <a:t>, </a:t>
            </a:r>
            <a:r>
              <a:rPr lang="it" sz="1400" b="1" dirty="0"/>
              <a:t>1 / 3</a:t>
            </a:r>
            <a:r>
              <a:rPr lang="it" sz="1400" dirty="0"/>
              <a:t>, PPA, CrsPA, </a:t>
            </a:r>
            <a:r>
              <a:rPr lang="it" sz="1400" b="1" dirty="0"/>
              <a:t>Prog</a:t>
            </a:r>
            <a:endParaRPr sz="1400" b="1"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animEffect transition="in" filter="fade">
                                      <p:cBhvr>
                                        <p:cTn id="7" dur="1000"/>
                                        <p:tgtEl>
                                          <p:spTgt spid="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xEl>
                                              <p:pRg st="1" end="1"/>
                                            </p:txEl>
                                          </p:spTgt>
                                        </p:tgtEl>
                                        <p:attrNameLst>
                                          <p:attrName>style.visibility</p:attrName>
                                        </p:attrNameLst>
                                      </p:cBhvr>
                                      <p:to>
                                        <p:strVal val="visible"/>
                                      </p:to>
                                    </p:set>
                                    <p:animEffect transition="in" filter="fade">
                                      <p:cBhvr>
                                        <p:cTn id="12" dur="1000"/>
                                        <p:tgtEl>
                                          <p:spTgt spid="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9">
                                            <p:txEl>
                                              <p:pRg st="2" end="2"/>
                                            </p:txEl>
                                          </p:spTgt>
                                        </p:tgtEl>
                                        <p:attrNameLst>
                                          <p:attrName>style.visibility</p:attrName>
                                        </p:attrNameLst>
                                      </p:cBhvr>
                                      <p:to>
                                        <p:strVal val="visible"/>
                                      </p:to>
                                    </p:set>
                                    <p:animEffect transition="in" filter="fade">
                                      <p:cBhvr>
                                        <p:cTn id="17" dur="1000"/>
                                        <p:tgtEl>
                                          <p:spTgt spid="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9">
                                            <p:txEl>
                                              <p:pRg st="3" end="3"/>
                                            </p:txEl>
                                          </p:spTgt>
                                        </p:tgtEl>
                                        <p:attrNameLst>
                                          <p:attrName>style.visibility</p:attrName>
                                        </p:attrNameLst>
                                      </p:cBhvr>
                                      <p:to>
                                        <p:strVal val="visible"/>
                                      </p:to>
                                    </p:set>
                                    <p:animEffect transition="in" filter="fade">
                                      <p:cBhvr>
                                        <p:cTn id="22" dur="1000"/>
                                        <p:tgtEl>
                                          <p:spTgt spid="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9">
                                            <p:txEl>
                                              <p:pRg st="4" end="4"/>
                                            </p:txEl>
                                          </p:spTgt>
                                        </p:tgtEl>
                                        <p:attrNameLst>
                                          <p:attrName>style.visibility</p:attrName>
                                        </p:attrNameLst>
                                      </p:cBhvr>
                                      <p:to>
                                        <p:strVal val="visible"/>
                                      </p:to>
                                    </p:set>
                                    <p:animEffect transition="in" filter="fade">
                                      <p:cBhvr>
                                        <p:cTn id="27" dur="1000"/>
                                        <p:tgtEl>
                                          <p:spTgt spid="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9">
                                            <p:txEl>
                                              <p:pRg st="5" end="5"/>
                                            </p:txEl>
                                          </p:spTgt>
                                        </p:tgtEl>
                                        <p:attrNameLst>
                                          <p:attrName>style.visibility</p:attrName>
                                        </p:attrNameLst>
                                      </p:cBhvr>
                                      <p:to>
                                        <p:strVal val="visible"/>
                                      </p:to>
                                    </p:set>
                                    <p:animEffect transition="in" filter="fade">
                                      <p:cBhvr>
                                        <p:cTn id="32" dur="1000"/>
                                        <p:tgtEl>
                                          <p:spTgt spid="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9">
                                            <p:txEl>
                                              <p:pRg st="6" end="6"/>
                                            </p:txEl>
                                          </p:spTgt>
                                        </p:tgtEl>
                                        <p:attrNameLst>
                                          <p:attrName>style.visibility</p:attrName>
                                        </p:attrNameLst>
                                      </p:cBhvr>
                                      <p:to>
                                        <p:strVal val="visible"/>
                                      </p:to>
                                    </p:set>
                                    <p:animEffect transition="in" filter="fade">
                                      <p:cBhvr>
                                        <p:cTn id="37" dur="1000"/>
                                        <p:tgtEl>
                                          <p:spTgt spid="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9">
                                            <p:txEl>
                                              <p:pRg st="7" end="7"/>
                                            </p:txEl>
                                          </p:spTgt>
                                        </p:tgtEl>
                                        <p:attrNameLst>
                                          <p:attrName>style.visibility</p:attrName>
                                        </p:attrNameLst>
                                      </p:cBhvr>
                                      <p:to>
                                        <p:strVal val="visible"/>
                                      </p:to>
                                    </p:set>
                                    <p:animEffect transition="in" filter="fade">
                                      <p:cBhvr>
                                        <p:cTn id="42" dur="1000"/>
                                        <p:tgtEl>
                                          <p:spTgt spid="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297800" y="662868"/>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integration</a:t>
            </a:r>
            <a:endParaRPr sz="1800" dirty="0">
              <a:latin typeface="Times New Roman" panose="02020603050405020304" pitchFamily="18" charset="0"/>
              <a:cs typeface="Times New Roman" panose="02020603050405020304" pitchFamily="18" charset="0"/>
            </a:endParaRPr>
          </a:p>
        </p:txBody>
      </p:sp>
      <p:sp>
        <p:nvSpPr>
          <p:cNvPr id="345" name="Google Shape;345;p24"/>
          <p:cNvSpPr txBox="1">
            <a:spLocks noGrp="1"/>
          </p:cNvSpPr>
          <p:nvPr>
            <p:ph type="body" idx="1"/>
          </p:nvPr>
        </p:nvSpPr>
        <p:spPr>
          <a:xfrm>
            <a:off x="1303800" y="1511800"/>
            <a:ext cx="6542400" cy="342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500" dirty="0"/>
              <a:t>During the download phase we make the </a:t>
            </a:r>
            <a:r>
              <a:rPr lang="it" sz="1500" b="1" dirty="0"/>
              <a:t>same players</a:t>
            </a:r>
            <a:r>
              <a:rPr lang="it" sz="1500" dirty="0"/>
              <a:t> have the </a:t>
            </a:r>
            <a:r>
              <a:rPr lang="it" sz="1500" b="1" dirty="0"/>
              <a:t>same name</a:t>
            </a:r>
            <a:r>
              <a:rPr lang="it" sz="1500" dirty="0"/>
              <a:t> in every dataset.</a:t>
            </a:r>
            <a:endParaRPr sz="1500" dirty="0"/>
          </a:p>
          <a:p>
            <a:pPr marL="0" lvl="0" indent="0" algn="l" rtl="0">
              <a:spcBef>
                <a:spcPts val="1200"/>
              </a:spcBef>
              <a:spcAft>
                <a:spcPts val="0"/>
              </a:spcAft>
              <a:buNone/>
            </a:pPr>
            <a:r>
              <a:rPr lang="it" sz="1500" dirty="0"/>
              <a:t>The field that make the </a:t>
            </a:r>
            <a:r>
              <a:rPr lang="it" sz="1500" b="1" dirty="0"/>
              <a:t>aggregation</a:t>
            </a:r>
            <a:r>
              <a:rPr lang="it" sz="1500" dirty="0"/>
              <a:t> possible is the </a:t>
            </a:r>
            <a:r>
              <a:rPr lang="it" sz="1500" b="1" dirty="0"/>
              <a:t>name</a:t>
            </a:r>
            <a:r>
              <a:rPr lang="it" sz="1500" dirty="0"/>
              <a:t>.</a:t>
            </a:r>
            <a:endParaRPr sz="1500" dirty="0"/>
          </a:p>
          <a:p>
            <a:pPr marL="0" lvl="0" indent="0" algn="l" rtl="0">
              <a:spcBef>
                <a:spcPts val="1200"/>
              </a:spcBef>
              <a:spcAft>
                <a:spcPts val="0"/>
              </a:spcAft>
              <a:buNone/>
            </a:pPr>
            <a:endParaRPr sz="1500" dirty="0"/>
          </a:p>
          <a:p>
            <a:pPr marL="0" lvl="0" indent="0">
              <a:spcBef>
                <a:spcPts val="1200"/>
              </a:spcBef>
              <a:buNone/>
            </a:pPr>
            <a:r>
              <a:rPr lang="it" sz="1500" dirty="0"/>
              <a:t>There are </a:t>
            </a:r>
            <a:r>
              <a:rPr lang="it" sz="1500" b="1" dirty="0"/>
              <a:t>not schema conflicts</a:t>
            </a:r>
            <a:r>
              <a:rPr lang="it" sz="1500" dirty="0"/>
              <a:t>.</a:t>
            </a:r>
            <a:endParaRPr sz="1500" b="1" dirty="0"/>
          </a:p>
          <a:p>
            <a:pPr marL="0" lvl="0" indent="0" algn="l" rtl="0">
              <a:spcBef>
                <a:spcPts val="1200"/>
              </a:spcBef>
              <a:spcAft>
                <a:spcPts val="0"/>
              </a:spcAft>
              <a:buNone/>
            </a:pPr>
            <a:r>
              <a:rPr lang="it" sz="1500" b="1" dirty="0"/>
              <a:t>Instance level conflict</a:t>
            </a:r>
            <a:r>
              <a:rPr lang="it" sz="1500" dirty="0"/>
              <a:t> for the </a:t>
            </a:r>
            <a:r>
              <a:rPr lang="it" sz="1500" b="1" dirty="0"/>
              <a:t>role</a:t>
            </a:r>
            <a:r>
              <a:rPr lang="it" sz="1500" dirty="0"/>
              <a:t> of the players, we keep the values of Fbref.</a:t>
            </a:r>
            <a:endParaRPr sz="1500" dirty="0"/>
          </a:p>
          <a:p>
            <a:pPr marL="0" lvl="0" indent="0" algn="l" rtl="0">
              <a:spcBef>
                <a:spcPts val="1200"/>
              </a:spcBef>
              <a:spcAft>
                <a:spcPts val="0"/>
              </a:spcAft>
              <a:buNone/>
            </a:pPr>
            <a:r>
              <a:rPr lang="it" sz="1500" dirty="0"/>
              <a:t>At first we upload the file downloaded from api-football, then to these we add the offensive (Understat), defensive and passing stats (Fbref).</a:t>
            </a:r>
            <a:endParaRPr sz="15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animEffect transition="in" filter="fade">
                                      <p:cBhvr>
                                        <p:cTn id="7" dur="1000"/>
                                        <p:tgtEl>
                                          <p:spTgt spid="3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5">
                                            <p:txEl>
                                              <p:pRg st="1" end="1"/>
                                            </p:txEl>
                                          </p:spTgt>
                                        </p:tgtEl>
                                        <p:attrNameLst>
                                          <p:attrName>style.visibility</p:attrName>
                                        </p:attrNameLst>
                                      </p:cBhvr>
                                      <p:to>
                                        <p:strVal val="visible"/>
                                      </p:to>
                                    </p:set>
                                    <p:animEffect transition="in" filter="fade">
                                      <p:cBhvr>
                                        <p:cTn id="12" dur="1000"/>
                                        <p:tgtEl>
                                          <p:spTgt spid="3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5">
                                            <p:txEl>
                                              <p:pRg st="3" end="3"/>
                                            </p:txEl>
                                          </p:spTgt>
                                        </p:tgtEl>
                                        <p:attrNameLst>
                                          <p:attrName>style.visibility</p:attrName>
                                        </p:attrNameLst>
                                      </p:cBhvr>
                                      <p:to>
                                        <p:strVal val="visible"/>
                                      </p:to>
                                    </p:set>
                                    <p:animEffect transition="in" filter="fade">
                                      <p:cBhvr>
                                        <p:cTn id="17" dur="1000"/>
                                        <p:tgtEl>
                                          <p:spTgt spid="3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xEl>
                                              <p:pRg st="4" end="4"/>
                                            </p:txEl>
                                          </p:spTgt>
                                        </p:tgtEl>
                                        <p:attrNameLst>
                                          <p:attrName>style.visibility</p:attrName>
                                        </p:attrNameLst>
                                      </p:cBhvr>
                                      <p:to>
                                        <p:strVal val="visible"/>
                                      </p:to>
                                    </p:set>
                                    <p:animEffect transition="in" filter="fade">
                                      <p:cBhvr>
                                        <p:cTn id="22" dur="1000"/>
                                        <p:tgtEl>
                                          <p:spTgt spid="34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5">
                                            <p:txEl>
                                              <p:pRg st="5" end="5"/>
                                            </p:txEl>
                                          </p:spTgt>
                                        </p:tgtEl>
                                        <p:attrNameLst>
                                          <p:attrName>style.visibility</p:attrName>
                                        </p:attrNameLst>
                                      </p:cBhvr>
                                      <p:to>
                                        <p:strVal val="visible"/>
                                      </p:to>
                                    </p:set>
                                    <p:animEffect transition="in" filter="fade">
                                      <p:cBhvr>
                                        <p:cTn id="27" dur="1000"/>
                                        <p:tgtEl>
                                          <p:spTgt spid="3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1303800" y="682406"/>
            <a:ext cx="6643800" cy="84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integration </a:t>
            </a:r>
            <a:endParaRPr sz="1800" dirty="0">
              <a:latin typeface="Times New Roman" panose="02020603050405020304" pitchFamily="18" charset="0"/>
              <a:cs typeface="Times New Roman" panose="02020603050405020304" pitchFamily="18" charset="0"/>
            </a:endParaRPr>
          </a:p>
        </p:txBody>
      </p:sp>
      <p:sp>
        <p:nvSpPr>
          <p:cNvPr id="351" name="Google Shape;351;p25"/>
          <p:cNvSpPr txBox="1">
            <a:spLocks noGrp="1"/>
          </p:cNvSpPr>
          <p:nvPr>
            <p:ph type="body" idx="1"/>
          </p:nvPr>
        </p:nvSpPr>
        <p:spPr>
          <a:xfrm>
            <a:off x="1303800" y="1482000"/>
            <a:ext cx="6787200" cy="3382800"/>
          </a:xfrm>
          <a:prstGeom prst="rect">
            <a:avLst/>
          </a:prstGeom>
        </p:spPr>
        <p:txBody>
          <a:bodyPr spcFirstLastPara="1" wrap="square" lIns="91425" tIns="91425" rIns="91425" bIns="91425" anchor="t" anchorCtr="0">
            <a:normAutofit/>
          </a:bodyPr>
          <a:lstStyle/>
          <a:p>
            <a:pPr marL="0" lvl="0" indent="0" algn="l" rtl="0">
              <a:lnSpc>
                <a:spcPct val="105000"/>
              </a:lnSpc>
              <a:spcBef>
                <a:spcPts val="80"/>
              </a:spcBef>
              <a:spcAft>
                <a:spcPts val="0"/>
              </a:spcAft>
              <a:buNone/>
            </a:pPr>
            <a:r>
              <a:rPr lang="it" sz="1400" dirty="0"/>
              <a:t>We save the names of the </a:t>
            </a:r>
            <a:r>
              <a:rPr lang="it" sz="1400" b="1" dirty="0"/>
              <a:t>players</a:t>
            </a:r>
            <a:r>
              <a:rPr lang="it" sz="1400" dirty="0"/>
              <a:t> downloaded from Understat in a </a:t>
            </a:r>
            <a:r>
              <a:rPr lang="it" sz="1400" b="1" dirty="0"/>
              <a:t>list of lists</a:t>
            </a:r>
            <a:r>
              <a:rPr lang="it" sz="1400" dirty="0"/>
              <a:t> called </a:t>
            </a:r>
            <a:r>
              <a:rPr lang="it" sz="1400" b="1" dirty="0"/>
              <a:t>football_players</a:t>
            </a:r>
            <a:r>
              <a:rPr lang="it" sz="1400" dirty="0"/>
              <a:t> and the </a:t>
            </a:r>
            <a:r>
              <a:rPr lang="it" sz="1400" b="1" dirty="0"/>
              <a:t>teams</a:t>
            </a:r>
            <a:r>
              <a:rPr lang="it" sz="1400" dirty="0"/>
              <a:t> in a </a:t>
            </a:r>
            <a:r>
              <a:rPr lang="it" sz="1400" b="1" dirty="0"/>
              <a:t>list of lists </a:t>
            </a:r>
            <a:r>
              <a:rPr lang="it" sz="1400" dirty="0"/>
              <a:t>called</a:t>
            </a:r>
            <a:r>
              <a:rPr lang="it" sz="1400" b="1" dirty="0"/>
              <a:t> players_teams</a:t>
            </a:r>
            <a:r>
              <a:rPr lang="it" sz="1400" dirty="0"/>
              <a:t>.  </a:t>
            </a:r>
            <a:endParaRPr sz="1400" dirty="0"/>
          </a:p>
          <a:p>
            <a:pPr marL="0" lvl="0" indent="0" algn="l" rtl="0">
              <a:lnSpc>
                <a:spcPct val="105000"/>
              </a:lnSpc>
              <a:spcBef>
                <a:spcPts val="80"/>
              </a:spcBef>
              <a:spcAft>
                <a:spcPts val="0"/>
              </a:spcAft>
              <a:buNone/>
            </a:pPr>
            <a:endParaRPr sz="1400" b="1" dirty="0"/>
          </a:p>
          <a:p>
            <a:pPr marL="0" lvl="0" indent="0" algn="l" rtl="0">
              <a:lnSpc>
                <a:spcPct val="105000"/>
              </a:lnSpc>
              <a:spcBef>
                <a:spcPts val="80"/>
              </a:spcBef>
              <a:spcAft>
                <a:spcPts val="0"/>
              </a:spcAft>
              <a:buNone/>
            </a:pPr>
            <a:r>
              <a:rPr lang="it" sz="1400" b="1" dirty="0"/>
              <a:t>Each sublist</a:t>
            </a:r>
            <a:r>
              <a:rPr lang="it" sz="1400" dirty="0"/>
              <a:t> refrs to a given </a:t>
            </a:r>
            <a:r>
              <a:rPr lang="it" sz="1400" b="1" dirty="0"/>
              <a:t>season</a:t>
            </a:r>
            <a:r>
              <a:rPr lang="it" sz="1400" dirty="0"/>
              <a:t> of a given </a:t>
            </a:r>
            <a:r>
              <a:rPr lang="it" sz="1400" b="1" dirty="0"/>
              <a:t>league</a:t>
            </a:r>
            <a:r>
              <a:rPr lang="it" sz="1400" dirty="0"/>
              <a:t>.</a:t>
            </a:r>
            <a:endParaRPr sz="1400" dirty="0"/>
          </a:p>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r>
              <a:rPr lang="it" sz="1400" dirty="0"/>
              <a:t>We know the season and league each sublist refers thanks to the </a:t>
            </a:r>
            <a:r>
              <a:rPr lang="it" sz="1400" b="1" dirty="0"/>
              <a:t>order of iteration</a:t>
            </a:r>
            <a:r>
              <a:rPr lang="it" sz="1400" dirty="0"/>
              <a:t>:</a:t>
            </a:r>
            <a:endParaRPr sz="1400" dirty="0"/>
          </a:p>
          <a:p>
            <a:pPr marL="457200" lvl="0" indent="-317500" algn="l" rtl="0">
              <a:lnSpc>
                <a:spcPct val="105000"/>
              </a:lnSpc>
              <a:spcBef>
                <a:spcPts val="80"/>
              </a:spcBef>
              <a:spcAft>
                <a:spcPts val="0"/>
              </a:spcAft>
              <a:buSzPts val="1400"/>
              <a:buChar char="●"/>
            </a:pPr>
            <a:r>
              <a:rPr lang="it" sz="1400" dirty="0"/>
              <a:t>Serie A second league for the order of iteration</a:t>
            </a:r>
            <a:endParaRPr sz="1400" dirty="0"/>
          </a:p>
          <a:p>
            <a:pPr marL="457200" lvl="0" indent="-317500" algn="l" rtl="0">
              <a:lnSpc>
                <a:spcPct val="105000"/>
              </a:lnSpc>
              <a:spcBef>
                <a:spcPts val="0"/>
              </a:spcBef>
              <a:spcAft>
                <a:spcPts val="0"/>
              </a:spcAft>
              <a:buSzPts val="1400"/>
              <a:buChar char="●"/>
            </a:pPr>
            <a:r>
              <a:rPr lang="it" sz="1400" dirty="0"/>
              <a:t>2019 third season for the order of iteration</a:t>
            </a:r>
            <a:endParaRPr sz="1400" dirty="0"/>
          </a:p>
          <a:p>
            <a:pPr marL="0" lvl="0" indent="457200" algn="l" rtl="0">
              <a:lnSpc>
                <a:spcPct val="105000"/>
              </a:lnSpc>
              <a:spcBef>
                <a:spcPts val="80"/>
              </a:spcBef>
              <a:spcAft>
                <a:spcPts val="0"/>
              </a:spcAft>
              <a:buNone/>
            </a:pPr>
            <a:r>
              <a:rPr lang="it" sz="1400" dirty="0"/>
              <a:t>==&gt; Serie A 2019 12th sublist</a:t>
            </a:r>
            <a:endParaRPr sz="1400" dirty="0"/>
          </a:p>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r>
              <a:rPr lang="it" sz="1400" dirty="0"/>
              <a:t>The</a:t>
            </a:r>
            <a:r>
              <a:rPr lang="it" sz="1400" b="1" dirty="0"/>
              <a:t> j-th</a:t>
            </a:r>
            <a:r>
              <a:rPr lang="it" sz="1400" dirty="0"/>
              <a:t> </a:t>
            </a:r>
            <a:r>
              <a:rPr lang="it" sz="1400" b="1" dirty="0"/>
              <a:t>team</a:t>
            </a:r>
            <a:r>
              <a:rPr lang="it" sz="1400" dirty="0"/>
              <a:t> of the </a:t>
            </a:r>
            <a:r>
              <a:rPr lang="it" sz="1400" b="1" dirty="0"/>
              <a:t>i-th sublist</a:t>
            </a:r>
            <a:r>
              <a:rPr lang="it" sz="1400" dirty="0"/>
              <a:t> of </a:t>
            </a:r>
            <a:r>
              <a:rPr lang="it" sz="1400" b="1" dirty="0"/>
              <a:t>players_teams</a:t>
            </a:r>
            <a:r>
              <a:rPr lang="it" sz="1400" dirty="0"/>
              <a:t> is the team of the</a:t>
            </a:r>
            <a:r>
              <a:rPr lang="it" sz="1400" b="1" dirty="0"/>
              <a:t> j-th</a:t>
            </a:r>
            <a:r>
              <a:rPr lang="it" sz="1400" dirty="0"/>
              <a:t> </a:t>
            </a:r>
            <a:r>
              <a:rPr lang="it" sz="1400" b="1" dirty="0"/>
              <a:t>player</a:t>
            </a:r>
            <a:r>
              <a:rPr lang="it" sz="1400" dirty="0"/>
              <a:t> of the </a:t>
            </a:r>
            <a:r>
              <a:rPr lang="it" sz="1400" b="1" dirty="0"/>
              <a:t>i-th sublist</a:t>
            </a:r>
            <a:r>
              <a:rPr lang="it" sz="1400" dirty="0"/>
              <a:t> of </a:t>
            </a:r>
            <a:r>
              <a:rPr lang="it" sz="1400" b="1" dirty="0"/>
              <a:t>football_players</a:t>
            </a:r>
            <a:r>
              <a:rPr lang="it" sz="1400" dirty="0"/>
              <a:t>.</a:t>
            </a:r>
            <a:endParaRPr sz="1400" dirty="0"/>
          </a:p>
          <a:p>
            <a:pPr marL="0" lvl="0" indent="0" algn="l" rtl="0">
              <a:spcBef>
                <a:spcPts val="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animEffect transition="in" filter="fade">
                                      <p:cBhvr>
                                        <p:cTn id="7" dur="1000"/>
                                        <p:tgtEl>
                                          <p:spTgt spid="3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1">
                                            <p:txEl>
                                              <p:pRg st="2" end="2"/>
                                            </p:txEl>
                                          </p:spTgt>
                                        </p:tgtEl>
                                        <p:attrNameLst>
                                          <p:attrName>style.visibility</p:attrName>
                                        </p:attrNameLst>
                                      </p:cBhvr>
                                      <p:to>
                                        <p:strVal val="visible"/>
                                      </p:to>
                                    </p:set>
                                    <p:animEffect transition="in" filter="fade">
                                      <p:cBhvr>
                                        <p:cTn id="12" dur="1000"/>
                                        <p:tgtEl>
                                          <p:spTgt spid="3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1">
                                            <p:txEl>
                                              <p:pRg st="4" end="4"/>
                                            </p:txEl>
                                          </p:spTgt>
                                        </p:tgtEl>
                                        <p:attrNameLst>
                                          <p:attrName>style.visibility</p:attrName>
                                        </p:attrNameLst>
                                      </p:cBhvr>
                                      <p:to>
                                        <p:strVal val="visible"/>
                                      </p:to>
                                    </p:set>
                                    <p:animEffect transition="in" filter="fade">
                                      <p:cBhvr>
                                        <p:cTn id="17" dur="1000"/>
                                        <p:tgtEl>
                                          <p:spTgt spid="3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1">
                                            <p:txEl>
                                              <p:pRg st="5" end="5"/>
                                            </p:txEl>
                                          </p:spTgt>
                                        </p:tgtEl>
                                        <p:attrNameLst>
                                          <p:attrName>style.visibility</p:attrName>
                                        </p:attrNameLst>
                                      </p:cBhvr>
                                      <p:to>
                                        <p:strVal val="visible"/>
                                      </p:to>
                                    </p:set>
                                    <p:animEffect transition="in" filter="fade">
                                      <p:cBhvr>
                                        <p:cTn id="22" dur="1000"/>
                                        <p:tgtEl>
                                          <p:spTgt spid="35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1">
                                            <p:txEl>
                                              <p:pRg st="6" end="6"/>
                                            </p:txEl>
                                          </p:spTgt>
                                        </p:tgtEl>
                                        <p:attrNameLst>
                                          <p:attrName>style.visibility</p:attrName>
                                        </p:attrNameLst>
                                      </p:cBhvr>
                                      <p:to>
                                        <p:strVal val="visible"/>
                                      </p:to>
                                    </p:set>
                                    <p:animEffect transition="in" filter="fade">
                                      <p:cBhvr>
                                        <p:cTn id="27" dur="1000"/>
                                        <p:tgtEl>
                                          <p:spTgt spid="35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1">
                                            <p:txEl>
                                              <p:pRg st="7" end="7"/>
                                            </p:txEl>
                                          </p:spTgt>
                                        </p:tgtEl>
                                        <p:attrNameLst>
                                          <p:attrName>style.visibility</p:attrName>
                                        </p:attrNameLst>
                                      </p:cBhvr>
                                      <p:to>
                                        <p:strVal val="visible"/>
                                      </p:to>
                                    </p:set>
                                    <p:animEffect transition="in" filter="fade">
                                      <p:cBhvr>
                                        <p:cTn id="32" dur="1000"/>
                                        <p:tgtEl>
                                          <p:spTgt spid="35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1">
                                            <p:txEl>
                                              <p:pRg st="9" end="9"/>
                                            </p:txEl>
                                          </p:spTgt>
                                        </p:tgtEl>
                                        <p:attrNameLst>
                                          <p:attrName>style.visibility</p:attrName>
                                        </p:attrNameLst>
                                      </p:cBhvr>
                                      <p:to>
                                        <p:strVal val="visible"/>
                                      </p:to>
                                    </p:set>
                                    <p:animEffect transition="in" filter="fade">
                                      <p:cBhvr>
                                        <p:cTn id="37" dur="1000"/>
                                        <p:tgtEl>
                                          <p:spTgt spid="3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1303799" y="684300"/>
            <a:ext cx="6643800" cy="84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integration </a:t>
            </a:r>
            <a:endParaRPr sz="1800" dirty="0">
              <a:latin typeface="Times New Roman" panose="02020603050405020304" pitchFamily="18" charset="0"/>
              <a:cs typeface="Times New Roman" panose="02020603050405020304" pitchFamily="18" charset="0"/>
            </a:endParaRPr>
          </a:p>
        </p:txBody>
      </p:sp>
      <p:sp>
        <p:nvSpPr>
          <p:cNvPr id="357" name="Google Shape;357;p26"/>
          <p:cNvSpPr txBox="1">
            <a:spLocks noGrp="1"/>
          </p:cNvSpPr>
          <p:nvPr>
            <p:ph type="body" idx="1"/>
          </p:nvPr>
        </p:nvSpPr>
        <p:spPr>
          <a:xfrm>
            <a:off x="1303799" y="1444275"/>
            <a:ext cx="7540163" cy="3382800"/>
          </a:xfrm>
          <a:prstGeom prst="rect">
            <a:avLst/>
          </a:prstGeom>
        </p:spPr>
        <p:txBody>
          <a:bodyPr spcFirstLastPara="1" wrap="square" lIns="91425" tIns="91425" rIns="91425" bIns="91425" anchor="t" anchorCtr="0">
            <a:normAutofit/>
          </a:bodyPr>
          <a:lstStyle/>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r>
              <a:rPr lang="it" sz="1400" dirty="0"/>
              <a:t>We change the name of </a:t>
            </a:r>
            <a:r>
              <a:rPr lang="it" sz="1400" b="1" dirty="0"/>
              <a:t>each players</a:t>
            </a:r>
            <a:r>
              <a:rPr lang="it" sz="1400" dirty="0"/>
              <a:t> downloaded from api-football and Fbref with the </a:t>
            </a:r>
            <a:r>
              <a:rPr lang="it" sz="1400" b="1" dirty="0"/>
              <a:t>name</a:t>
            </a:r>
            <a:r>
              <a:rPr lang="it" sz="1400" dirty="0"/>
              <a:t> of the right </a:t>
            </a:r>
            <a:r>
              <a:rPr lang="it" sz="1400" b="1" dirty="0"/>
              <a:t>sublist</a:t>
            </a:r>
            <a:r>
              <a:rPr lang="it" sz="1400" dirty="0"/>
              <a:t> of </a:t>
            </a:r>
            <a:r>
              <a:rPr lang="it" sz="1400" b="1" dirty="0"/>
              <a:t>football_players</a:t>
            </a:r>
            <a:r>
              <a:rPr lang="it" sz="1400" dirty="0"/>
              <a:t>, which has the </a:t>
            </a:r>
            <a:r>
              <a:rPr lang="it" sz="1400" b="1" dirty="0"/>
              <a:t>maximum similarity</a:t>
            </a:r>
            <a:r>
              <a:rPr lang="it" sz="1400" dirty="0"/>
              <a:t>. If </a:t>
            </a:r>
            <a:r>
              <a:rPr lang="it" sz="1400" b="1" dirty="0"/>
              <a:t>no match</a:t>
            </a:r>
            <a:r>
              <a:rPr lang="it" sz="1400" dirty="0"/>
              <a:t> is found the </a:t>
            </a:r>
            <a:r>
              <a:rPr lang="it" sz="1400" b="1" dirty="0"/>
              <a:t>player</a:t>
            </a:r>
            <a:r>
              <a:rPr lang="it" sz="1400" dirty="0"/>
              <a:t> is </a:t>
            </a:r>
            <a:r>
              <a:rPr lang="it" sz="1400" b="1" dirty="0"/>
              <a:t>deleted</a:t>
            </a:r>
            <a:r>
              <a:rPr lang="it" sz="1400" dirty="0"/>
              <a:t>. </a:t>
            </a:r>
            <a:endParaRPr sz="1400" dirty="0"/>
          </a:p>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r>
              <a:rPr lang="it" sz="1400" dirty="0"/>
              <a:t>Even the team is used in the calculation of similarity.</a:t>
            </a:r>
            <a:endParaRPr sz="1400" dirty="0"/>
          </a:p>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r>
              <a:rPr lang="it" sz="1400" dirty="0"/>
              <a:t>In this way </a:t>
            </a:r>
            <a:r>
              <a:rPr lang="it" sz="1400" b="1" dirty="0"/>
              <a:t>in every dataset</a:t>
            </a:r>
            <a:r>
              <a:rPr lang="it" sz="1400" dirty="0"/>
              <a:t> the </a:t>
            </a:r>
            <a:r>
              <a:rPr lang="it" sz="1400" b="1" dirty="0"/>
              <a:t>names</a:t>
            </a:r>
            <a:r>
              <a:rPr lang="it" sz="1400" dirty="0"/>
              <a:t> of the players are the ones coming from </a:t>
            </a:r>
            <a:r>
              <a:rPr lang="it" sz="1400" b="1" dirty="0"/>
              <a:t>Understat</a:t>
            </a:r>
            <a:r>
              <a:rPr lang="it" sz="1400" dirty="0"/>
              <a:t>.</a:t>
            </a:r>
            <a:endParaRPr sz="1400" dirty="0"/>
          </a:p>
          <a:p>
            <a:pPr marL="0" lvl="0" indent="0" algn="l" rtl="0">
              <a:lnSpc>
                <a:spcPct val="105000"/>
              </a:lnSpc>
              <a:spcBef>
                <a:spcPts val="80"/>
              </a:spcBef>
              <a:spcAft>
                <a:spcPts val="0"/>
              </a:spcAft>
              <a:buNone/>
            </a:pPr>
            <a:endParaRPr sz="1400" dirty="0"/>
          </a:p>
          <a:p>
            <a:pPr marL="0" lvl="0" indent="0" algn="l" rtl="0">
              <a:lnSpc>
                <a:spcPct val="105000"/>
              </a:lnSpc>
              <a:spcBef>
                <a:spcPts val="80"/>
              </a:spcBef>
              <a:spcAft>
                <a:spcPts val="0"/>
              </a:spcAft>
              <a:buNone/>
            </a:pPr>
            <a:r>
              <a:rPr lang="it" sz="1400" dirty="0"/>
              <a:t>This operation is implemented with a function called </a:t>
            </a:r>
            <a:r>
              <a:rPr lang="it" sz="1400" b="1" dirty="0"/>
              <a:t>checkname</a:t>
            </a:r>
            <a:r>
              <a:rPr lang="it" sz="1400" dirty="0"/>
              <a:t>. </a:t>
            </a:r>
            <a:endParaRPr sz="1400" dirty="0"/>
          </a:p>
          <a:p>
            <a:pPr marL="0" lvl="0" indent="0" algn="l" rtl="0">
              <a:spcBef>
                <a:spcPts val="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xEl>
                                              <p:pRg st="1" end="1"/>
                                            </p:txEl>
                                          </p:spTgt>
                                        </p:tgtEl>
                                        <p:attrNameLst>
                                          <p:attrName>style.visibility</p:attrName>
                                        </p:attrNameLst>
                                      </p:cBhvr>
                                      <p:to>
                                        <p:strVal val="visible"/>
                                      </p:to>
                                    </p:set>
                                    <p:animEffect transition="in" filter="fade">
                                      <p:cBhvr>
                                        <p:cTn id="7" dur="1000"/>
                                        <p:tgtEl>
                                          <p:spTgt spid="3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7">
                                            <p:txEl>
                                              <p:pRg st="3" end="3"/>
                                            </p:txEl>
                                          </p:spTgt>
                                        </p:tgtEl>
                                        <p:attrNameLst>
                                          <p:attrName>style.visibility</p:attrName>
                                        </p:attrNameLst>
                                      </p:cBhvr>
                                      <p:to>
                                        <p:strVal val="visible"/>
                                      </p:to>
                                    </p:set>
                                    <p:animEffect transition="in" filter="fade">
                                      <p:cBhvr>
                                        <p:cTn id="12" dur="1000"/>
                                        <p:tgtEl>
                                          <p:spTgt spid="35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7">
                                            <p:txEl>
                                              <p:pRg st="6" end="6"/>
                                            </p:txEl>
                                          </p:spTgt>
                                        </p:tgtEl>
                                        <p:attrNameLst>
                                          <p:attrName>style.visibility</p:attrName>
                                        </p:attrNameLst>
                                      </p:cBhvr>
                                      <p:to>
                                        <p:strVal val="visible"/>
                                      </p:to>
                                    </p:set>
                                    <p:animEffect transition="in" filter="fade">
                                      <p:cBhvr>
                                        <p:cTn id="17" dur="1000"/>
                                        <p:tgtEl>
                                          <p:spTgt spid="35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7">
                                            <p:txEl>
                                              <p:pRg st="8" end="8"/>
                                            </p:txEl>
                                          </p:spTgt>
                                        </p:tgtEl>
                                        <p:attrNameLst>
                                          <p:attrName>style.visibility</p:attrName>
                                        </p:attrNameLst>
                                      </p:cBhvr>
                                      <p:to>
                                        <p:strVal val="visible"/>
                                      </p:to>
                                    </p:set>
                                    <p:animEffect transition="in" filter="fade">
                                      <p:cBhvr>
                                        <p:cTn id="22" dur="1000"/>
                                        <p:tgtEl>
                                          <p:spTgt spid="3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1303799" y="677156"/>
            <a:ext cx="6880200" cy="71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integration - checkname</a:t>
            </a:r>
            <a:endParaRPr sz="1800" dirty="0">
              <a:latin typeface="Times New Roman" panose="02020603050405020304" pitchFamily="18" charset="0"/>
              <a:cs typeface="Times New Roman" panose="02020603050405020304" pitchFamily="18" charset="0"/>
            </a:endParaRPr>
          </a:p>
        </p:txBody>
      </p:sp>
      <p:sp>
        <p:nvSpPr>
          <p:cNvPr id="363" name="Google Shape;363;p27"/>
          <p:cNvSpPr txBox="1">
            <a:spLocks noGrp="1"/>
          </p:cNvSpPr>
          <p:nvPr>
            <p:ph type="body" idx="1"/>
          </p:nvPr>
        </p:nvSpPr>
        <p:spPr>
          <a:xfrm>
            <a:off x="1303799" y="1516268"/>
            <a:ext cx="7511589" cy="3327194"/>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it" sz="2900" dirty="0"/>
              <a:t>For each player downloaded from </a:t>
            </a:r>
            <a:r>
              <a:rPr lang="it" sz="2900" b="1" dirty="0"/>
              <a:t>api-football</a:t>
            </a:r>
            <a:r>
              <a:rPr lang="it" sz="2900" dirty="0"/>
              <a:t> we use </a:t>
            </a:r>
            <a:r>
              <a:rPr lang="it" sz="2900" b="1" dirty="0"/>
              <a:t>checkname</a:t>
            </a:r>
            <a:r>
              <a:rPr lang="it" sz="2900" dirty="0"/>
              <a:t> which</a:t>
            </a:r>
            <a:r>
              <a:rPr lang="it" sz="2900" b="1" dirty="0"/>
              <a:t> receives in input:</a:t>
            </a:r>
            <a:endParaRPr sz="2900" b="1" dirty="0"/>
          </a:p>
          <a:p>
            <a:pPr marL="457200" lvl="0" indent="-317897" algn="l" rtl="0">
              <a:spcBef>
                <a:spcPts val="1200"/>
              </a:spcBef>
              <a:spcAft>
                <a:spcPts val="0"/>
              </a:spcAft>
              <a:buSzPct val="100000"/>
              <a:buChar char="●"/>
            </a:pPr>
            <a:r>
              <a:rPr lang="it" sz="2900" dirty="0"/>
              <a:t>the </a:t>
            </a:r>
            <a:r>
              <a:rPr lang="it" sz="2900" b="1" dirty="0"/>
              <a:t>players_teams sublist</a:t>
            </a:r>
            <a:r>
              <a:rPr lang="it" sz="2900" dirty="0"/>
              <a:t> of the right season and league</a:t>
            </a:r>
            <a:endParaRPr sz="2900" dirty="0"/>
          </a:p>
          <a:p>
            <a:pPr lvl="0" indent="-317897">
              <a:buSzPct val="100000"/>
            </a:pPr>
            <a:r>
              <a:rPr lang="it" sz="2900" dirty="0"/>
              <a:t>the </a:t>
            </a:r>
            <a:r>
              <a:rPr lang="it" sz="2900" b="1" dirty="0"/>
              <a:t>football_players sublist</a:t>
            </a:r>
            <a:r>
              <a:rPr lang="it" sz="2900" dirty="0"/>
              <a:t> of the right season and league</a:t>
            </a:r>
            <a:endParaRPr sz="2900" dirty="0"/>
          </a:p>
          <a:p>
            <a:pPr marL="457200" lvl="0" indent="-317897" algn="l" rtl="0">
              <a:spcBef>
                <a:spcPts val="0"/>
              </a:spcBef>
              <a:spcAft>
                <a:spcPts val="0"/>
              </a:spcAft>
              <a:buSzPct val="100000"/>
              <a:buChar char="●"/>
            </a:pPr>
            <a:r>
              <a:rPr lang="it" sz="2900" dirty="0"/>
              <a:t>the </a:t>
            </a:r>
            <a:r>
              <a:rPr lang="it" sz="2900" b="1" dirty="0"/>
              <a:t>full name</a:t>
            </a:r>
            <a:r>
              <a:rPr lang="it" sz="2900" dirty="0"/>
              <a:t> of the </a:t>
            </a:r>
            <a:r>
              <a:rPr lang="it" sz="2900" b="1" dirty="0"/>
              <a:t>player</a:t>
            </a:r>
            <a:endParaRPr sz="2900" dirty="0"/>
          </a:p>
          <a:p>
            <a:pPr marL="457200" lvl="0" indent="-317897" algn="l" rtl="0">
              <a:spcBef>
                <a:spcPts val="0"/>
              </a:spcBef>
              <a:spcAft>
                <a:spcPts val="0"/>
              </a:spcAft>
              <a:buSzPct val="100000"/>
              <a:buChar char="●"/>
            </a:pPr>
            <a:r>
              <a:rPr lang="it" sz="2900" dirty="0"/>
              <a:t>the </a:t>
            </a:r>
            <a:r>
              <a:rPr lang="it" sz="2900" b="1" dirty="0"/>
              <a:t>common name</a:t>
            </a:r>
            <a:endParaRPr sz="2900" dirty="0"/>
          </a:p>
          <a:p>
            <a:pPr marL="457200" lvl="0" indent="-317897" algn="l" rtl="0">
              <a:spcBef>
                <a:spcPts val="0"/>
              </a:spcBef>
              <a:spcAft>
                <a:spcPts val="0"/>
              </a:spcAft>
              <a:buSzPct val="100000"/>
              <a:buChar char="●"/>
            </a:pPr>
            <a:r>
              <a:rPr lang="it" sz="2900" dirty="0"/>
              <a:t>the </a:t>
            </a:r>
            <a:r>
              <a:rPr lang="it" sz="2900" b="1" dirty="0"/>
              <a:t>team</a:t>
            </a:r>
            <a:r>
              <a:rPr lang="it" sz="2900" dirty="0"/>
              <a:t> </a:t>
            </a:r>
            <a:endParaRPr sz="2900" dirty="0"/>
          </a:p>
          <a:p>
            <a:pPr marL="0" lvl="0" indent="0" algn="l" rtl="0">
              <a:spcBef>
                <a:spcPts val="1200"/>
              </a:spcBef>
              <a:spcAft>
                <a:spcPts val="0"/>
              </a:spcAft>
              <a:buNone/>
            </a:pPr>
            <a:endParaRPr sz="2900" dirty="0"/>
          </a:p>
          <a:p>
            <a:pPr marL="0" lvl="0" indent="0" algn="l" rtl="0">
              <a:spcBef>
                <a:spcPts val="1200"/>
              </a:spcBef>
              <a:spcAft>
                <a:spcPts val="0"/>
              </a:spcAft>
              <a:buNone/>
            </a:pPr>
            <a:r>
              <a:rPr lang="it" sz="2900" dirty="0"/>
              <a:t>It considers </a:t>
            </a:r>
            <a:r>
              <a:rPr lang="it" sz="2900" b="1" dirty="0"/>
              <a:t>every string</a:t>
            </a:r>
            <a:r>
              <a:rPr lang="it" sz="2900" dirty="0"/>
              <a:t> in </a:t>
            </a:r>
            <a:r>
              <a:rPr lang="it" sz="2900" b="1" dirty="0"/>
              <a:t>football_players</a:t>
            </a:r>
            <a:r>
              <a:rPr lang="it" sz="2900" dirty="0"/>
              <a:t>, if the string consists of </a:t>
            </a:r>
            <a:r>
              <a:rPr lang="it" sz="2900" b="1" dirty="0"/>
              <a:t>two names</a:t>
            </a:r>
            <a:r>
              <a:rPr lang="it" sz="2900" dirty="0"/>
              <a:t>, it computes the similarity with the </a:t>
            </a:r>
            <a:r>
              <a:rPr lang="it" sz="2900" b="1" dirty="0"/>
              <a:t>full name, otherwise</a:t>
            </a:r>
            <a:r>
              <a:rPr lang="it" sz="2900" dirty="0"/>
              <a:t> with the </a:t>
            </a:r>
            <a:r>
              <a:rPr lang="it" sz="2900" b="1" dirty="0"/>
              <a:t>common name</a:t>
            </a:r>
            <a:r>
              <a:rPr lang="it" sz="2900" dirty="0"/>
              <a:t>.</a:t>
            </a:r>
            <a:endParaRPr sz="2900" dirty="0"/>
          </a:p>
          <a:p>
            <a:pPr marL="0" lvl="0" indent="0" algn="l" rtl="0">
              <a:spcBef>
                <a:spcPts val="1200"/>
              </a:spcBef>
              <a:spcAft>
                <a:spcPts val="0"/>
              </a:spcAft>
              <a:buNone/>
            </a:pPr>
            <a:endParaRPr sz="2900" dirty="0"/>
          </a:p>
          <a:p>
            <a:pPr marL="0" lvl="0" indent="0" algn="l" rtl="0">
              <a:spcBef>
                <a:spcPts val="1200"/>
              </a:spcBef>
              <a:spcAft>
                <a:spcPts val="0"/>
              </a:spcAft>
              <a:buNone/>
            </a:pPr>
            <a:r>
              <a:rPr lang="it" sz="2900" dirty="0"/>
              <a:t>For </a:t>
            </a:r>
            <a:r>
              <a:rPr lang="it" sz="2900" b="1" dirty="0"/>
              <a:t>Fbref</a:t>
            </a:r>
            <a:r>
              <a:rPr lang="it" sz="2900" dirty="0"/>
              <a:t> the checkname function receives in input </a:t>
            </a:r>
            <a:r>
              <a:rPr lang="it" sz="2900" b="1" dirty="0"/>
              <a:t>only</a:t>
            </a:r>
            <a:r>
              <a:rPr lang="it" sz="2900" dirty="0"/>
              <a:t> the </a:t>
            </a:r>
            <a:r>
              <a:rPr lang="it" sz="2900" b="1" dirty="0"/>
              <a:t>common</a:t>
            </a:r>
            <a:r>
              <a:rPr lang="it" sz="2900" dirty="0"/>
              <a:t> </a:t>
            </a:r>
            <a:r>
              <a:rPr lang="it" sz="2900" b="1" dirty="0"/>
              <a:t>name</a:t>
            </a:r>
            <a:r>
              <a:rPr lang="it" sz="2960" dirty="0"/>
              <a:t>.</a:t>
            </a:r>
            <a:endParaRPr sz="296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animEffect transition="in" filter="fade">
                                      <p:cBhvr>
                                        <p:cTn id="7" dur="1000"/>
                                        <p:tgtEl>
                                          <p:spTgt spid="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3">
                                            <p:txEl>
                                              <p:pRg st="1" end="1"/>
                                            </p:txEl>
                                          </p:spTgt>
                                        </p:tgtEl>
                                        <p:attrNameLst>
                                          <p:attrName>style.visibility</p:attrName>
                                        </p:attrNameLst>
                                      </p:cBhvr>
                                      <p:to>
                                        <p:strVal val="visible"/>
                                      </p:to>
                                    </p:set>
                                    <p:animEffect transition="in" filter="fade">
                                      <p:cBhvr>
                                        <p:cTn id="12" dur="1000"/>
                                        <p:tgtEl>
                                          <p:spTgt spid="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3">
                                            <p:txEl>
                                              <p:pRg st="2" end="2"/>
                                            </p:txEl>
                                          </p:spTgt>
                                        </p:tgtEl>
                                        <p:attrNameLst>
                                          <p:attrName>style.visibility</p:attrName>
                                        </p:attrNameLst>
                                      </p:cBhvr>
                                      <p:to>
                                        <p:strVal val="visible"/>
                                      </p:to>
                                    </p:set>
                                    <p:animEffect transition="in" filter="fade">
                                      <p:cBhvr>
                                        <p:cTn id="17" dur="1000"/>
                                        <p:tgtEl>
                                          <p:spTgt spid="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3">
                                            <p:txEl>
                                              <p:pRg st="3" end="3"/>
                                            </p:txEl>
                                          </p:spTgt>
                                        </p:tgtEl>
                                        <p:attrNameLst>
                                          <p:attrName>style.visibility</p:attrName>
                                        </p:attrNameLst>
                                      </p:cBhvr>
                                      <p:to>
                                        <p:strVal val="visible"/>
                                      </p:to>
                                    </p:set>
                                    <p:animEffect transition="in" filter="fade">
                                      <p:cBhvr>
                                        <p:cTn id="22" dur="1000"/>
                                        <p:tgtEl>
                                          <p:spTgt spid="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3">
                                            <p:txEl>
                                              <p:pRg st="4" end="4"/>
                                            </p:txEl>
                                          </p:spTgt>
                                        </p:tgtEl>
                                        <p:attrNameLst>
                                          <p:attrName>style.visibility</p:attrName>
                                        </p:attrNameLst>
                                      </p:cBhvr>
                                      <p:to>
                                        <p:strVal val="visible"/>
                                      </p:to>
                                    </p:set>
                                    <p:animEffect transition="in" filter="fade">
                                      <p:cBhvr>
                                        <p:cTn id="27" dur="1000"/>
                                        <p:tgtEl>
                                          <p:spTgt spid="3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3">
                                            <p:txEl>
                                              <p:pRg st="5" end="5"/>
                                            </p:txEl>
                                          </p:spTgt>
                                        </p:tgtEl>
                                        <p:attrNameLst>
                                          <p:attrName>style.visibility</p:attrName>
                                        </p:attrNameLst>
                                      </p:cBhvr>
                                      <p:to>
                                        <p:strVal val="visible"/>
                                      </p:to>
                                    </p:set>
                                    <p:animEffect transition="in" filter="fade">
                                      <p:cBhvr>
                                        <p:cTn id="32" dur="1000"/>
                                        <p:tgtEl>
                                          <p:spTgt spid="3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3">
                                            <p:txEl>
                                              <p:pRg st="7" end="7"/>
                                            </p:txEl>
                                          </p:spTgt>
                                        </p:tgtEl>
                                        <p:attrNameLst>
                                          <p:attrName>style.visibility</p:attrName>
                                        </p:attrNameLst>
                                      </p:cBhvr>
                                      <p:to>
                                        <p:strVal val="visible"/>
                                      </p:to>
                                    </p:set>
                                    <p:animEffect transition="in" filter="fade">
                                      <p:cBhvr>
                                        <p:cTn id="37" dur="1000"/>
                                        <p:tgtEl>
                                          <p:spTgt spid="3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3">
                                            <p:txEl>
                                              <p:pRg st="9" end="9"/>
                                            </p:txEl>
                                          </p:spTgt>
                                        </p:tgtEl>
                                        <p:attrNameLst>
                                          <p:attrName>style.visibility</p:attrName>
                                        </p:attrNameLst>
                                      </p:cBhvr>
                                      <p:to>
                                        <p:strVal val="visible"/>
                                      </p:to>
                                    </p:set>
                                    <p:animEffect transition="in" filter="fade">
                                      <p:cBhvr>
                                        <p:cTn id="42" dur="1000"/>
                                        <p:tgtEl>
                                          <p:spTgt spid="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1303800" y="662869"/>
            <a:ext cx="6516900" cy="71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integration - checkname</a:t>
            </a:r>
            <a:endParaRPr sz="1800" dirty="0">
              <a:latin typeface="Times New Roman" panose="02020603050405020304" pitchFamily="18" charset="0"/>
              <a:cs typeface="Times New Roman" panose="02020603050405020304" pitchFamily="18" charset="0"/>
            </a:endParaRPr>
          </a:p>
        </p:txBody>
      </p:sp>
      <p:sp>
        <p:nvSpPr>
          <p:cNvPr id="369" name="Google Shape;369;p28"/>
          <p:cNvSpPr txBox="1">
            <a:spLocks noGrp="1"/>
          </p:cNvSpPr>
          <p:nvPr>
            <p:ph type="body" idx="1"/>
          </p:nvPr>
        </p:nvSpPr>
        <p:spPr>
          <a:xfrm>
            <a:off x="1303800" y="1857281"/>
            <a:ext cx="6787200" cy="2457544"/>
          </a:xfrm>
          <a:prstGeom prst="rect">
            <a:avLst/>
          </a:prstGeom>
        </p:spPr>
        <p:txBody>
          <a:bodyPr spcFirstLastPara="1" wrap="square" lIns="91425" tIns="91425" rIns="91425" bIns="91425" anchor="t" anchorCtr="0">
            <a:normAutofit/>
          </a:bodyPr>
          <a:lstStyle/>
          <a:p>
            <a:pPr marL="0" indent="0">
              <a:buNone/>
            </a:pPr>
            <a:r>
              <a:rPr lang="it" sz="1400" dirty="0"/>
              <a:t>The similarity is computed with the </a:t>
            </a:r>
            <a:r>
              <a:rPr lang="it" sz="1400" b="1" dirty="0"/>
              <a:t>SequenceMatcher </a:t>
            </a:r>
            <a:r>
              <a:rPr lang="it" sz="1400" dirty="0"/>
              <a:t>criteria, the value </a:t>
            </a:r>
            <a:r>
              <a:rPr lang="it" sz="1400" b="1" dirty="0"/>
              <a:t>ranges</a:t>
            </a:r>
            <a:r>
              <a:rPr lang="it" sz="1400" dirty="0"/>
              <a:t> between </a:t>
            </a:r>
            <a:r>
              <a:rPr lang="it" sz="1400" b="1" dirty="0"/>
              <a:t>0</a:t>
            </a:r>
            <a:r>
              <a:rPr lang="it" sz="1400" dirty="0"/>
              <a:t> and </a:t>
            </a:r>
            <a:r>
              <a:rPr lang="it" sz="1400" b="1" dirty="0"/>
              <a:t>1</a:t>
            </a:r>
            <a:r>
              <a:rPr lang="it" sz="1400" dirty="0"/>
              <a:t>. </a:t>
            </a:r>
            <a:r>
              <a:rPr lang="en-US" sz="1400" dirty="0"/>
              <a:t>If the </a:t>
            </a:r>
            <a:r>
              <a:rPr lang="en-US" sz="1400" b="1" dirty="0"/>
              <a:t>similarity</a:t>
            </a:r>
            <a:r>
              <a:rPr lang="en-US" sz="1400" dirty="0"/>
              <a:t> is found </a:t>
            </a:r>
            <a:r>
              <a:rPr lang="en-US" sz="1400" b="1" dirty="0"/>
              <a:t>even</a:t>
            </a:r>
            <a:r>
              <a:rPr lang="en-US" sz="1400" dirty="0"/>
              <a:t> between the names of the </a:t>
            </a:r>
            <a:r>
              <a:rPr lang="en-US" sz="1400" b="1" dirty="0"/>
              <a:t>teams</a:t>
            </a:r>
          </a:p>
          <a:p>
            <a:pPr marL="0" lvl="0" indent="0" algn="l" rtl="0">
              <a:spcBef>
                <a:spcPts val="0"/>
              </a:spcBef>
              <a:spcAft>
                <a:spcPts val="0"/>
              </a:spcAft>
              <a:buNone/>
            </a:pPr>
            <a:r>
              <a:rPr lang="it" sz="1400" dirty="0"/>
              <a:t>it is </a:t>
            </a:r>
            <a:r>
              <a:rPr lang="it" sz="1400" b="1" dirty="0"/>
              <a:t>added</a:t>
            </a:r>
            <a:r>
              <a:rPr lang="it" sz="1400" dirty="0"/>
              <a:t> a value of </a:t>
            </a:r>
            <a:r>
              <a:rPr lang="it" sz="1400" b="1" dirty="0"/>
              <a:t>0.2</a:t>
            </a:r>
            <a:r>
              <a:rPr lang="it" sz="1400" dirty="0"/>
              <a:t> </a:t>
            </a:r>
          </a:p>
          <a:p>
            <a:pPr marL="0" lvl="0" indent="0" algn="l" rtl="0">
              <a:spcBef>
                <a:spcPts val="0"/>
              </a:spcBef>
              <a:spcAft>
                <a:spcPts val="0"/>
              </a:spcAft>
              <a:buNone/>
            </a:pPr>
            <a:endParaRPr lang="it" sz="1400" b="1" dirty="0"/>
          </a:p>
          <a:p>
            <a:pPr marL="0" lvl="0" indent="0" algn="l" rtl="0">
              <a:spcBef>
                <a:spcPts val="0"/>
              </a:spcBef>
              <a:spcAft>
                <a:spcPts val="0"/>
              </a:spcAft>
              <a:buNone/>
            </a:pPr>
            <a:r>
              <a:rPr lang="it" sz="1400" dirty="0"/>
              <a:t>It</a:t>
            </a:r>
            <a:r>
              <a:rPr lang="it" sz="1400" b="1" dirty="0"/>
              <a:t> returns</a:t>
            </a:r>
            <a:r>
              <a:rPr lang="it" sz="1400" dirty="0"/>
              <a:t> the </a:t>
            </a:r>
            <a:r>
              <a:rPr lang="it" sz="1400" b="1" dirty="0"/>
              <a:t>string</a:t>
            </a:r>
            <a:r>
              <a:rPr lang="it" sz="1400" dirty="0"/>
              <a:t> of </a:t>
            </a:r>
            <a:r>
              <a:rPr lang="it" sz="1400" b="1" dirty="0"/>
              <a:t>football_players</a:t>
            </a:r>
            <a:r>
              <a:rPr lang="it" sz="1400" dirty="0"/>
              <a:t> with which the </a:t>
            </a:r>
            <a:r>
              <a:rPr lang="it" sz="1400" b="1" dirty="0"/>
              <a:t>maximum value of similarity</a:t>
            </a:r>
            <a:r>
              <a:rPr lang="it" sz="1400" dirty="0"/>
              <a:t> occured. If the maximum value of similarity is </a:t>
            </a:r>
            <a:r>
              <a:rPr lang="it" sz="1400" b="1" dirty="0"/>
              <a:t>less than 0.8</a:t>
            </a:r>
            <a:r>
              <a:rPr lang="it" sz="1400" dirty="0"/>
              <a:t> it returns an </a:t>
            </a:r>
            <a:r>
              <a:rPr lang="it" sz="1400" b="1" dirty="0"/>
              <a:t>empty</a:t>
            </a:r>
            <a:r>
              <a:rPr lang="it" sz="1400" dirty="0"/>
              <a:t> </a:t>
            </a:r>
            <a:r>
              <a:rPr lang="it" sz="1400" b="1" dirty="0"/>
              <a:t>string</a:t>
            </a:r>
            <a:r>
              <a:rPr lang="it" sz="1400" dirty="0"/>
              <a:t>.</a:t>
            </a:r>
            <a:endParaRPr sz="1400" dirty="0"/>
          </a:p>
          <a:p>
            <a:pPr marL="0" lvl="0" indent="0" algn="l" rtl="0">
              <a:spcBef>
                <a:spcPts val="1200"/>
              </a:spcBef>
              <a:spcAft>
                <a:spcPts val="0"/>
              </a:spcAft>
              <a:buNone/>
            </a:pPr>
            <a:r>
              <a:rPr lang="it" sz="1400" dirty="0"/>
              <a:t>The </a:t>
            </a:r>
            <a:r>
              <a:rPr lang="it" sz="1400" b="1" dirty="0"/>
              <a:t>return</a:t>
            </a:r>
            <a:r>
              <a:rPr lang="it" sz="1400" dirty="0"/>
              <a:t> </a:t>
            </a:r>
            <a:r>
              <a:rPr lang="it" sz="1400" b="1" dirty="0"/>
              <a:t>value </a:t>
            </a:r>
            <a:r>
              <a:rPr lang="it" sz="1400" dirty="0"/>
              <a:t>of checkname is assaigned to the </a:t>
            </a:r>
            <a:r>
              <a:rPr lang="it" sz="1400" b="1" dirty="0"/>
              <a:t>name</a:t>
            </a:r>
            <a:r>
              <a:rPr lang="it" sz="1400" dirty="0"/>
              <a:t> field of the </a:t>
            </a:r>
            <a:r>
              <a:rPr lang="it" sz="1400" b="1" dirty="0"/>
              <a:t>player</a:t>
            </a:r>
            <a:r>
              <a:rPr lang="it" sz="1400" dirty="0"/>
              <a:t>.</a:t>
            </a:r>
            <a:endParaRPr sz="1400" b="1" dirty="0"/>
          </a:p>
          <a:p>
            <a:pPr marL="0" lvl="0" indent="0" algn="l" rtl="0">
              <a:spcBef>
                <a:spcPts val="1200"/>
              </a:spcBef>
              <a:spcAft>
                <a:spcPts val="0"/>
              </a:spcAft>
              <a:buNone/>
            </a:pPr>
            <a:endParaRPr sz="1400"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xEl>
                                              <p:pRg st="0" end="0"/>
                                            </p:txEl>
                                          </p:spTgt>
                                        </p:tgtEl>
                                        <p:attrNameLst>
                                          <p:attrName>style.visibility</p:attrName>
                                        </p:attrNameLst>
                                      </p:cBhvr>
                                      <p:to>
                                        <p:strVal val="visible"/>
                                      </p:to>
                                    </p:set>
                                    <p:animEffect transition="in" filter="fade">
                                      <p:cBhvr>
                                        <p:cTn id="7" dur="1000"/>
                                        <p:tgtEl>
                                          <p:spTgt spid="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xEl>
                                              <p:pRg st="1" end="1"/>
                                            </p:txEl>
                                          </p:spTgt>
                                        </p:tgtEl>
                                        <p:attrNameLst>
                                          <p:attrName>style.visibility</p:attrName>
                                        </p:attrNameLst>
                                      </p:cBhvr>
                                      <p:to>
                                        <p:strVal val="visible"/>
                                      </p:to>
                                    </p:set>
                                    <p:animEffect transition="in" filter="fade">
                                      <p:cBhvr>
                                        <p:cTn id="12" dur="1000"/>
                                        <p:tgtEl>
                                          <p:spTgt spid="3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xEl>
                                              <p:pRg st="3" end="3"/>
                                            </p:txEl>
                                          </p:spTgt>
                                        </p:tgtEl>
                                        <p:attrNameLst>
                                          <p:attrName>style.visibility</p:attrName>
                                        </p:attrNameLst>
                                      </p:cBhvr>
                                      <p:to>
                                        <p:strVal val="visible"/>
                                      </p:to>
                                    </p:set>
                                    <p:animEffect transition="in" filter="fade">
                                      <p:cBhvr>
                                        <p:cTn id="17" dur="1000"/>
                                        <p:tgtEl>
                                          <p:spTgt spid="36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9">
                                            <p:txEl>
                                              <p:pRg st="4" end="4"/>
                                            </p:txEl>
                                          </p:spTgt>
                                        </p:tgtEl>
                                        <p:attrNameLst>
                                          <p:attrName>style.visibility</p:attrName>
                                        </p:attrNameLst>
                                      </p:cBhvr>
                                      <p:to>
                                        <p:strVal val="visible"/>
                                      </p:to>
                                    </p:set>
                                    <p:animEffect transition="in" filter="fade">
                                      <p:cBhvr>
                                        <p:cTn id="22" dur="1000"/>
                                        <p:tgtEl>
                                          <p:spTgt spid="3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9"/>
          <p:cNvSpPr txBox="1">
            <a:spLocks noGrp="1"/>
          </p:cNvSpPr>
          <p:nvPr>
            <p:ph type="title"/>
          </p:nvPr>
        </p:nvSpPr>
        <p:spPr>
          <a:xfrm>
            <a:off x="1303800" y="677157"/>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quality</a:t>
            </a:r>
            <a:endParaRPr dirty="0">
              <a:latin typeface="Times New Roman" panose="02020603050405020304" pitchFamily="18" charset="0"/>
              <a:cs typeface="Times New Roman" panose="02020603050405020304" pitchFamily="18" charset="0"/>
            </a:endParaRPr>
          </a:p>
        </p:txBody>
      </p:sp>
      <p:sp>
        <p:nvSpPr>
          <p:cNvPr id="375" name="Google Shape;375;p29"/>
          <p:cNvSpPr txBox="1">
            <a:spLocks noGrp="1"/>
          </p:cNvSpPr>
          <p:nvPr>
            <p:ph type="body" idx="1"/>
          </p:nvPr>
        </p:nvSpPr>
        <p:spPr>
          <a:xfrm>
            <a:off x="1303800" y="1562475"/>
            <a:ext cx="7030500" cy="25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dirty="0"/>
              <a:t>Accuracy:</a:t>
            </a:r>
            <a:endParaRPr sz="1400" b="1" dirty="0"/>
          </a:p>
          <a:p>
            <a:pPr marL="457200" lvl="0" indent="-317500" algn="l" rtl="0">
              <a:spcBef>
                <a:spcPts val="1200"/>
              </a:spcBef>
              <a:spcAft>
                <a:spcPts val="0"/>
              </a:spcAft>
              <a:buSzPts val="1400"/>
              <a:buChar char="●"/>
            </a:pPr>
            <a:r>
              <a:rPr lang="it" sz="1400" b="1" dirty="0"/>
              <a:t>syntactic</a:t>
            </a:r>
            <a:r>
              <a:rPr lang="it" sz="1400" dirty="0"/>
              <a:t> accuracy: name (Understat), role (Fbref), nationality (api-football) do</a:t>
            </a:r>
            <a:r>
              <a:rPr lang="it" sz="1400" b="1" dirty="0"/>
              <a:t> not</a:t>
            </a:r>
            <a:r>
              <a:rPr lang="it" sz="1400" dirty="0"/>
              <a:t> contain </a:t>
            </a:r>
            <a:r>
              <a:rPr lang="it" sz="1400" b="1" dirty="0"/>
              <a:t>syntactic errors</a:t>
            </a:r>
            <a:r>
              <a:rPr lang="it" sz="1400" dirty="0"/>
              <a:t>.</a:t>
            </a:r>
            <a:endParaRPr sz="1400" dirty="0"/>
          </a:p>
          <a:p>
            <a:pPr marL="0" lvl="0" indent="0" algn="l" rtl="0">
              <a:spcBef>
                <a:spcPts val="1200"/>
              </a:spcBef>
              <a:spcAft>
                <a:spcPts val="0"/>
              </a:spcAft>
              <a:buNone/>
            </a:pPr>
            <a:endParaRPr sz="1400" dirty="0"/>
          </a:p>
          <a:p>
            <a:pPr marL="457200" lvl="0" indent="-317500" algn="l" rtl="0">
              <a:spcBef>
                <a:spcPts val="1200"/>
              </a:spcBef>
              <a:spcAft>
                <a:spcPts val="0"/>
              </a:spcAft>
              <a:buSzPts val="1400"/>
              <a:buChar char="●"/>
            </a:pPr>
            <a:r>
              <a:rPr lang="it" sz="1400" b="1" dirty="0"/>
              <a:t>semantic</a:t>
            </a:r>
            <a:r>
              <a:rPr lang="it" sz="1400" dirty="0"/>
              <a:t> accuracy: </a:t>
            </a:r>
            <a:r>
              <a:rPr lang="it" sz="1400" b="1" dirty="0"/>
              <a:t>modern</a:t>
            </a:r>
            <a:r>
              <a:rPr lang="it" sz="1400" dirty="0"/>
              <a:t> and </a:t>
            </a:r>
            <a:r>
              <a:rPr lang="it" sz="1400" b="1" dirty="0"/>
              <a:t>specific</a:t>
            </a:r>
            <a:r>
              <a:rPr lang="it" sz="1400" dirty="0"/>
              <a:t> performance </a:t>
            </a:r>
            <a:r>
              <a:rPr lang="it" sz="1400" b="1" dirty="0"/>
              <a:t>stats</a:t>
            </a:r>
            <a:r>
              <a:rPr lang="it" sz="1400" dirty="0"/>
              <a:t> for the </a:t>
            </a:r>
            <a:r>
              <a:rPr lang="it" sz="1400" b="1" dirty="0"/>
              <a:t>three principal phases </a:t>
            </a:r>
            <a:r>
              <a:rPr lang="it" sz="1400" dirty="0"/>
              <a:t>of the game.</a:t>
            </a:r>
            <a:endParaRPr sz="1400"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animEffect transition="in" filter="fade">
                                      <p:cBhvr>
                                        <p:cTn id="7" dur="1000"/>
                                        <p:tgtEl>
                                          <p:spTgt spid="3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
                                            <p:txEl>
                                              <p:pRg st="1" end="1"/>
                                            </p:txEl>
                                          </p:spTgt>
                                        </p:tgtEl>
                                        <p:attrNameLst>
                                          <p:attrName>style.visibility</p:attrName>
                                        </p:attrNameLst>
                                      </p:cBhvr>
                                      <p:to>
                                        <p:strVal val="visible"/>
                                      </p:to>
                                    </p:set>
                                    <p:animEffect transition="in" filter="fade">
                                      <p:cBhvr>
                                        <p:cTn id="12" dur="1000"/>
                                        <p:tgtEl>
                                          <p:spTgt spid="3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5">
                                            <p:txEl>
                                              <p:pRg st="3" end="3"/>
                                            </p:txEl>
                                          </p:spTgt>
                                        </p:tgtEl>
                                        <p:attrNameLst>
                                          <p:attrName>style.visibility</p:attrName>
                                        </p:attrNameLst>
                                      </p:cBhvr>
                                      <p:to>
                                        <p:strVal val="visible"/>
                                      </p:to>
                                    </p:set>
                                    <p:animEffect transition="in" filter="fade">
                                      <p:cBhvr>
                                        <p:cTn id="17" dur="1000"/>
                                        <p:tgtEl>
                                          <p:spTgt spid="3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a:spLocks noGrp="1"/>
          </p:cNvSpPr>
          <p:nvPr>
            <p:ph type="title"/>
          </p:nvPr>
        </p:nvSpPr>
        <p:spPr>
          <a:xfrm>
            <a:off x="1303800" y="662868"/>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quality</a:t>
            </a:r>
            <a:endParaRPr dirty="0">
              <a:latin typeface="Times New Roman" panose="02020603050405020304" pitchFamily="18" charset="0"/>
              <a:cs typeface="Times New Roman" panose="02020603050405020304" pitchFamily="18" charset="0"/>
            </a:endParaRPr>
          </a:p>
        </p:txBody>
      </p:sp>
      <p:sp>
        <p:nvSpPr>
          <p:cNvPr id="381" name="Google Shape;381;p30"/>
          <p:cNvSpPr txBox="1">
            <a:spLocks noGrp="1"/>
          </p:cNvSpPr>
          <p:nvPr>
            <p:ph type="body" idx="1"/>
          </p:nvPr>
        </p:nvSpPr>
        <p:spPr>
          <a:xfrm>
            <a:off x="1303800" y="1562475"/>
            <a:ext cx="7030500" cy="26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dirty="0"/>
              <a:t>Completeness:</a:t>
            </a:r>
            <a:endParaRPr sz="1400" dirty="0"/>
          </a:p>
          <a:p>
            <a:pPr marL="457200" lvl="0" indent="-318529" algn="l" rtl="0">
              <a:spcBef>
                <a:spcPts val="1200"/>
              </a:spcBef>
              <a:spcAft>
                <a:spcPts val="0"/>
              </a:spcAft>
              <a:buSzPts val="1416"/>
              <a:buChar char="●"/>
            </a:pPr>
            <a:r>
              <a:rPr lang="it" sz="1400" b="1" dirty="0"/>
              <a:t>0.1%</a:t>
            </a:r>
            <a:r>
              <a:rPr lang="it" sz="1400" dirty="0"/>
              <a:t> of the players do </a:t>
            </a:r>
            <a:r>
              <a:rPr lang="it" sz="1400" b="1" dirty="0"/>
              <a:t>not</a:t>
            </a:r>
            <a:r>
              <a:rPr lang="it" sz="1400" dirty="0"/>
              <a:t> have </a:t>
            </a:r>
            <a:r>
              <a:rPr lang="it" sz="1400" b="1" dirty="0"/>
              <a:t>passing </a:t>
            </a:r>
            <a:r>
              <a:rPr lang="it" sz="1400" dirty="0"/>
              <a:t>and</a:t>
            </a:r>
            <a:r>
              <a:rPr lang="it" sz="1400" b="1" dirty="0"/>
              <a:t> defensive stats</a:t>
            </a:r>
            <a:r>
              <a:rPr lang="it" sz="1400" dirty="0"/>
              <a:t> (these are the players included in the data downloaded from api-football but which are not present in those downloaded from Fbref).</a:t>
            </a:r>
            <a:endParaRPr sz="1400" b="1" dirty="0"/>
          </a:p>
          <a:p>
            <a:pPr marL="0" lvl="0" indent="0" algn="l" rtl="0">
              <a:spcBef>
                <a:spcPts val="1200"/>
              </a:spcBef>
              <a:spcAft>
                <a:spcPts val="0"/>
              </a:spcAft>
              <a:buNone/>
            </a:pPr>
            <a:endParaRPr sz="1400" dirty="0"/>
          </a:p>
          <a:p>
            <a:pPr marL="457200" lvl="0" indent="-318529" algn="l" rtl="0">
              <a:spcBef>
                <a:spcPts val="1200"/>
              </a:spcBef>
              <a:spcAft>
                <a:spcPts val="0"/>
              </a:spcAft>
              <a:buSzPts val="1416"/>
              <a:buChar char="●"/>
            </a:pPr>
            <a:r>
              <a:rPr lang="it" sz="1400" b="1" dirty="0"/>
              <a:t>Open world </a:t>
            </a:r>
            <a:r>
              <a:rPr lang="it" sz="1400" dirty="0"/>
              <a:t>hypothesis, assuming Understat as a complete representation of the real world we get an </a:t>
            </a:r>
            <a:r>
              <a:rPr lang="it" sz="1400" b="1" dirty="0"/>
              <a:t>average</a:t>
            </a:r>
            <a:r>
              <a:rPr lang="it" sz="1400" dirty="0"/>
              <a:t> </a:t>
            </a:r>
            <a:r>
              <a:rPr lang="it" sz="1400" b="1" dirty="0"/>
              <a:t>object completeness </a:t>
            </a:r>
            <a:r>
              <a:rPr lang="it" sz="1400" dirty="0"/>
              <a:t>between the collections equal to </a:t>
            </a:r>
            <a:r>
              <a:rPr lang="it" sz="1400" b="1" dirty="0"/>
              <a:t>92%</a:t>
            </a:r>
            <a:r>
              <a:rPr lang="it" sz="1400" dirty="0"/>
              <a:t>.</a:t>
            </a:r>
            <a:endParaRPr sz="1400"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1000"/>
                                        <p:tgtEl>
                                          <p:spTgt spid="3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xEl>
                                              <p:pRg st="1" end="1"/>
                                            </p:txEl>
                                          </p:spTgt>
                                        </p:tgtEl>
                                        <p:attrNameLst>
                                          <p:attrName>style.visibility</p:attrName>
                                        </p:attrNameLst>
                                      </p:cBhvr>
                                      <p:to>
                                        <p:strVal val="visible"/>
                                      </p:to>
                                    </p:set>
                                    <p:animEffect transition="in" filter="fade">
                                      <p:cBhvr>
                                        <p:cTn id="12" dur="1000"/>
                                        <p:tgtEl>
                                          <p:spTgt spid="3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1">
                                            <p:txEl>
                                              <p:pRg st="3" end="3"/>
                                            </p:txEl>
                                          </p:spTgt>
                                        </p:tgtEl>
                                        <p:attrNameLst>
                                          <p:attrName>style.visibility</p:attrName>
                                        </p:attrNameLst>
                                      </p:cBhvr>
                                      <p:to>
                                        <p:strVal val="visible"/>
                                      </p:to>
                                    </p:set>
                                    <p:animEffect transition="in" filter="fade">
                                      <p:cBhvr>
                                        <p:cTn id="17" dur="1000"/>
                                        <p:tgtEl>
                                          <p:spTgt spid="3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1"/>
          <p:cNvSpPr txBox="1">
            <a:spLocks noGrp="1"/>
          </p:cNvSpPr>
          <p:nvPr>
            <p:ph type="title"/>
          </p:nvPr>
        </p:nvSpPr>
        <p:spPr>
          <a:xfrm>
            <a:off x="1303800" y="670012"/>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quality</a:t>
            </a:r>
            <a:endParaRPr dirty="0">
              <a:latin typeface="Times New Roman" panose="02020603050405020304" pitchFamily="18" charset="0"/>
              <a:cs typeface="Times New Roman" panose="02020603050405020304" pitchFamily="18" charset="0"/>
            </a:endParaRPr>
          </a:p>
        </p:txBody>
      </p:sp>
      <p:sp>
        <p:nvSpPr>
          <p:cNvPr id="387" name="Google Shape;387;p31"/>
          <p:cNvSpPr txBox="1">
            <a:spLocks noGrp="1"/>
          </p:cNvSpPr>
          <p:nvPr>
            <p:ph type="body" idx="1"/>
          </p:nvPr>
        </p:nvSpPr>
        <p:spPr>
          <a:xfrm>
            <a:off x="1303800" y="1883944"/>
            <a:ext cx="7030500" cy="21165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1400" dirty="0"/>
              <a:t>Consistency:</a:t>
            </a:r>
            <a:endParaRPr sz="1400" dirty="0"/>
          </a:p>
          <a:p>
            <a:pPr marL="457200" lvl="0" indent="-317500" algn="l" rtl="0">
              <a:spcBef>
                <a:spcPts val="1200"/>
              </a:spcBef>
              <a:spcAft>
                <a:spcPts val="0"/>
              </a:spcAft>
              <a:buSzPts val="1400"/>
              <a:buChar char="●"/>
            </a:pPr>
            <a:r>
              <a:rPr lang="it" sz="1400" dirty="0"/>
              <a:t>even at the </a:t>
            </a:r>
            <a:r>
              <a:rPr lang="it" sz="1400" b="1" dirty="0"/>
              <a:t>cost</a:t>
            </a:r>
            <a:r>
              <a:rPr lang="it" sz="1400" dirty="0"/>
              <a:t> of </a:t>
            </a:r>
            <a:r>
              <a:rPr lang="it" sz="1400" b="1" dirty="0"/>
              <a:t>losing</a:t>
            </a:r>
            <a:r>
              <a:rPr lang="it" sz="1400" dirty="0"/>
              <a:t> some </a:t>
            </a:r>
            <a:r>
              <a:rPr lang="it" sz="1400" b="1" dirty="0"/>
              <a:t>players</a:t>
            </a:r>
            <a:r>
              <a:rPr lang="it" sz="1400" dirty="0"/>
              <a:t> we imposed that the </a:t>
            </a:r>
            <a:r>
              <a:rPr lang="it" sz="1400" b="1" dirty="0"/>
              <a:t>names</a:t>
            </a:r>
            <a:r>
              <a:rPr lang="it" sz="1400" dirty="0"/>
              <a:t> of the </a:t>
            </a:r>
            <a:r>
              <a:rPr lang="it" sz="1400" b="1" dirty="0"/>
              <a:t>players</a:t>
            </a:r>
            <a:r>
              <a:rPr lang="it" sz="1400" dirty="0"/>
              <a:t> should be those of </a:t>
            </a:r>
            <a:r>
              <a:rPr lang="it" sz="1400" b="1" dirty="0"/>
              <a:t>Understat</a:t>
            </a:r>
            <a:r>
              <a:rPr lang="it" sz="1400" dirty="0"/>
              <a:t> in </a:t>
            </a:r>
            <a:r>
              <a:rPr lang="it" sz="1400" b="1" dirty="0"/>
              <a:t>every file</a:t>
            </a:r>
            <a:r>
              <a:rPr lang="it" sz="1400" dirty="0"/>
              <a:t> downloaded.</a:t>
            </a:r>
            <a:endParaRPr sz="1400" dirty="0"/>
          </a:p>
          <a:p>
            <a:pPr marL="0" lvl="0" indent="0" algn="l" rtl="0">
              <a:spcBef>
                <a:spcPts val="1200"/>
              </a:spcBef>
              <a:spcAft>
                <a:spcPts val="0"/>
              </a:spcAft>
              <a:buNone/>
            </a:pPr>
            <a:endParaRPr sz="1400" b="1" dirty="0"/>
          </a:p>
          <a:p>
            <a:pPr marL="457200" lvl="0" indent="-317500" algn="l" rtl="0">
              <a:spcBef>
                <a:spcPts val="1200"/>
              </a:spcBef>
              <a:spcAft>
                <a:spcPts val="0"/>
              </a:spcAft>
              <a:buSzPts val="1400"/>
              <a:buChar char="●"/>
            </a:pPr>
            <a:r>
              <a:rPr lang="it-IT" sz="1400" dirty="0"/>
              <a:t>W</a:t>
            </a:r>
            <a:r>
              <a:rPr lang="it" sz="1400" b="1" dirty="0"/>
              <a:t>e lose</a:t>
            </a:r>
            <a:r>
              <a:rPr lang="it" sz="1400" dirty="0"/>
              <a:t> something in </a:t>
            </a:r>
            <a:r>
              <a:rPr lang="it" sz="1400" b="1" dirty="0"/>
              <a:t>completeness</a:t>
            </a:r>
            <a:r>
              <a:rPr lang="it" sz="1400" dirty="0"/>
              <a:t> in order to </a:t>
            </a:r>
            <a:r>
              <a:rPr lang="it" sz="1400" b="1" dirty="0"/>
              <a:t>maximize</a:t>
            </a:r>
            <a:r>
              <a:rPr lang="it" sz="1400" dirty="0"/>
              <a:t> the </a:t>
            </a:r>
            <a:r>
              <a:rPr lang="it" sz="1400" b="1" dirty="0"/>
              <a:t>consistency</a:t>
            </a:r>
            <a:r>
              <a:rPr lang="it"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animEffect transition="in" filter="fade">
                                      <p:cBhvr>
                                        <p:cTn id="7" dur="1000"/>
                                        <p:tgtEl>
                                          <p:spTgt spid="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7">
                                            <p:txEl>
                                              <p:pRg st="1" end="1"/>
                                            </p:txEl>
                                          </p:spTgt>
                                        </p:tgtEl>
                                        <p:attrNameLst>
                                          <p:attrName>style.visibility</p:attrName>
                                        </p:attrNameLst>
                                      </p:cBhvr>
                                      <p:to>
                                        <p:strVal val="visible"/>
                                      </p:to>
                                    </p:set>
                                    <p:animEffect transition="in" filter="fade">
                                      <p:cBhvr>
                                        <p:cTn id="12" dur="1000"/>
                                        <p:tgtEl>
                                          <p:spTgt spid="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xEl>
                                              <p:pRg st="3" end="3"/>
                                            </p:txEl>
                                          </p:spTgt>
                                        </p:tgtEl>
                                        <p:attrNameLst>
                                          <p:attrName>style.visibility</p:attrName>
                                        </p:attrNameLst>
                                      </p:cBhvr>
                                      <p:to>
                                        <p:strVal val="visible"/>
                                      </p:to>
                                    </p:set>
                                    <p:animEffect transition="in" filter="fade">
                                      <p:cBhvr>
                                        <p:cTn id="17" dur="1000"/>
                                        <p:tgtEl>
                                          <p:spTgt spid="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546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Business Understanding</a:t>
            </a:r>
            <a:endParaRPr dirty="0">
              <a:latin typeface="Times New Roman" panose="02020603050405020304" pitchFamily="18" charset="0"/>
              <a:cs typeface="Times New Roman" panose="02020603050405020304" pitchFamily="18" charset="0"/>
            </a:endParaRPr>
          </a:p>
        </p:txBody>
      </p:sp>
      <p:sp>
        <p:nvSpPr>
          <p:cNvPr id="285" name="Google Shape;285;p14"/>
          <p:cNvSpPr txBox="1">
            <a:spLocks noGrp="1"/>
          </p:cNvSpPr>
          <p:nvPr>
            <p:ph type="body" idx="1"/>
          </p:nvPr>
        </p:nvSpPr>
        <p:spPr>
          <a:xfrm>
            <a:off x="1303800" y="2063732"/>
            <a:ext cx="7030500" cy="1708168"/>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it-IT" sz="1400" dirty="0" err="1"/>
              <a:t>We</a:t>
            </a:r>
            <a:r>
              <a:rPr lang="it-IT" sz="1400" dirty="0"/>
              <a:t> </a:t>
            </a:r>
            <a:r>
              <a:rPr lang="it-IT" sz="1400" dirty="0" err="1"/>
              <a:t>try</a:t>
            </a:r>
            <a:r>
              <a:rPr lang="it-IT" sz="1400" dirty="0"/>
              <a:t> to build a dataset in order to help to </a:t>
            </a:r>
            <a:r>
              <a:rPr lang="it-IT" sz="1400" dirty="0" err="1"/>
              <a:t>answer</a:t>
            </a:r>
            <a:r>
              <a:rPr lang="it-IT" sz="1400" dirty="0"/>
              <a:t> to the </a:t>
            </a:r>
            <a:r>
              <a:rPr lang="it-IT" sz="1400" dirty="0" err="1"/>
              <a:t>questions</a:t>
            </a:r>
            <a:r>
              <a:rPr lang="it-IT" sz="1400" dirty="0"/>
              <a:t> </a:t>
            </a:r>
            <a:r>
              <a:rPr lang="it-IT" sz="1400" dirty="0" err="1"/>
              <a:t>that</a:t>
            </a:r>
            <a:r>
              <a:rPr lang="it-IT" sz="1400" dirty="0"/>
              <a:t> a scouting team in football </a:t>
            </a:r>
            <a:r>
              <a:rPr lang="it-IT" sz="1400" dirty="0" err="1"/>
              <a:t>could</a:t>
            </a:r>
            <a:r>
              <a:rPr lang="it-IT" sz="1400" dirty="0"/>
              <a:t> </a:t>
            </a:r>
            <a:r>
              <a:rPr lang="it-IT" sz="1400" dirty="0" err="1"/>
              <a:t>have</a:t>
            </a:r>
            <a:r>
              <a:rPr lang="it-IT" sz="1400" dirty="0"/>
              <a:t>, giving insights from the data.</a:t>
            </a:r>
          </a:p>
          <a:p>
            <a:pPr marL="0" lvl="0" indent="0" algn="l" rtl="0">
              <a:lnSpc>
                <a:spcPct val="115000"/>
              </a:lnSpc>
              <a:spcBef>
                <a:spcPts val="0"/>
              </a:spcBef>
              <a:spcAft>
                <a:spcPts val="0"/>
              </a:spcAft>
              <a:buNone/>
            </a:pPr>
            <a:endParaRPr lang="it-IT" sz="1400" dirty="0"/>
          </a:p>
          <a:p>
            <a:pPr marL="0" lvl="0" indent="0" algn="l" rtl="0">
              <a:lnSpc>
                <a:spcPct val="115000"/>
              </a:lnSpc>
              <a:spcBef>
                <a:spcPts val="0"/>
              </a:spcBef>
              <a:spcAft>
                <a:spcPts val="0"/>
              </a:spcAft>
              <a:buNone/>
            </a:pPr>
            <a:r>
              <a:rPr lang="it-IT" sz="1400" dirty="0"/>
              <a:t>In </a:t>
            </a:r>
            <a:r>
              <a:rPr lang="it-IT" sz="1400" dirty="0" err="1"/>
              <a:t>particular</a:t>
            </a:r>
            <a:r>
              <a:rPr lang="it-IT" sz="1400" dirty="0"/>
              <a:t>, in the </a:t>
            </a:r>
            <a:r>
              <a:rPr lang="it-IT" sz="1400" dirty="0" err="1"/>
              <a:t>final</a:t>
            </a:r>
            <a:r>
              <a:rPr lang="it-IT" sz="1400" dirty="0"/>
              <a:t> dataset </a:t>
            </a:r>
            <a:r>
              <a:rPr lang="it-IT" sz="1400" dirty="0" err="1"/>
              <a:t>is</a:t>
            </a:r>
            <a:r>
              <a:rPr lang="it-IT" sz="1400" dirty="0"/>
              <a:t> </a:t>
            </a:r>
            <a:r>
              <a:rPr lang="it-IT" sz="1400" dirty="0" err="1"/>
              <a:t>possible</a:t>
            </a:r>
            <a:r>
              <a:rPr lang="it-IT" sz="1400" dirty="0"/>
              <a:t> to </a:t>
            </a:r>
            <a:r>
              <a:rPr lang="it-IT" sz="1400" dirty="0" err="1"/>
              <a:t>understand</a:t>
            </a:r>
            <a:r>
              <a:rPr lang="it-IT" sz="1400" dirty="0"/>
              <a:t> </a:t>
            </a:r>
            <a:r>
              <a:rPr lang="it-IT" sz="1400" dirty="0" err="1"/>
              <a:t>if</a:t>
            </a:r>
            <a:r>
              <a:rPr lang="it-IT" sz="1400" dirty="0"/>
              <a:t> </a:t>
            </a:r>
            <a:r>
              <a:rPr lang="it-IT" sz="1400" dirty="0" err="1"/>
              <a:t>there</a:t>
            </a:r>
            <a:r>
              <a:rPr lang="it-IT" sz="1400" dirty="0"/>
              <a:t> </a:t>
            </a:r>
            <a:r>
              <a:rPr lang="it-IT" sz="1400" dirty="0" err="1"/>
              <a:t>is</a:t>
            </a:r>
            <a:r>
              <a:rPr lang="it-IT" sz="1400" dirty="0"/>
              <a:t> a </a:t>
            </a:r>
            <a:r>
              <a:rPr lang="it-IT" sz="1400" dirty="0" err="1"/>
              <a:t>correllation</a:t>
            </a:r>
            <a:r>
              <a:rPr lang="it-IT" sz="1400" dirty="0"/>
              <a:t> </a:t>
            </a:r>
            <a:r>
              <a:rPr lang="it-IT" sz="1400" dirty="0" err="1"/>
              <a:t>between</a:t>
            </a:r>
            <a:r>
              <a:rPr lang="it-IT" sz="1400" dirty="0"/>
              <a:t> the performance of the football players and the </a:t>
            </a:r>
            <a:r>
              <a:rPr lang="it-IT" sz="1400" dirty="0" err="1"/>
              <a:t>physical</a:t>
            </a:r>
            <a:r>
              <a:rPr lang="it-IT" sz="1400" dirty="0"/>
              <a:t> and </a:t>
            </a:r>
            <a:r>
              <a:rPr lang="it-IT" sz="1400" dirty="0" err="1"/>
              <a:t>demographic</a:t>
            </a:r>
            <a:r>
              <a:rPr lang="it-IT" sz="1400" dirty="0"/>
              <a:t> </a:t>
            </a:r>
            <a:r>
              <a:rPr lang="it-IT" sz="1400" dirty="0" err="1"/>
              <a:t>characteristics</a:t>
            </a:r>
            <a:r>
              <a:rPr lang="it-IT" sz="1400" dirty="0"/>
              <a:t>, the </a:t>
            </a:r>
            <a:r>
              <a:rPr lang="it-IT" sz="1400" dirty="0" err="1"/>
              <a:t>championship</a:t>
            </a:r>
            <a:r>
              <a:rPr lang="it-IT" sz="1400" dirty="0"/>
              <a:t> and the </a:t>
            </a:r>
            <a:r>
              <a:rPr lang="it-IT" sz="1400" dirty="0" err="1"/>
              <a:t>role</a:t>
            </a:r>
            <a:r>
              <a:rPr lang="it-IT" sz="1400" dirty="0"/>
              <a:t> of </a:t>
            </a:r>
            <a:r>
              <a:rPr lang="it-IT" sz="1400" dirty="0" err="1"/>
              <a:t>each</a:t>
            </a:r>
            <a:r>
              <a:rPr lang="it-IT" sz="1400" dirty="0"/>
              <a:t> of </a:t>
            </a:r>
            <a:r>
              <a:rPr lang="it-IT" sz="1400" dirty="0" err="1"/>
              <a:t>them</a:t>
            </a:r>
            <a:r>
              <a:rPr lang="it-IT" sz="14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1303800" y="692542"/>
            <a:ext cx="3518230" cy="180886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IT" sz="2000" dirty="0" err="1">
                <a:latin typeface="Times New Roman" panose="02020603050405020304" pitchFamily="18" charset="0"/>
                <a:cs typeface="Times New Roman" panose="02020603050405020304" pitchFamily="18" charset="0"/>
              </a:rPr>
              <a:t>What</a:t>
            </a:r>
            <a:r>
              <a:rPr lang="it-IT" sz="2000" dirty="0">
                <a:latin typeface="Times New Roman" panose="02020603050405020304" pitchFamily="18" charset="0"/>
                <a:cs typeface="Times New Roman" panose="02020603050405020304" pitchFamily="18" charset="0"/>
              </a:rPr>
              <a:t> do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think</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about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this</a:t>
            </a:r>
            <a:r>
              <a:rPr lang="it-IT" sz="2000" dirty="0">
                <a:latin typeface="Times New Roman" panose="02020603050405020304" pitchFamily="18" charset="0"/>
                <a:cs typeface="Times New Roman" panose="02020603050405020304" pitchFamily="18" charset="0"/>
              </a:rPr>
              <a:t> </a:t>
            </a:r>
            <a:r>
              <a:rPr lang="it-IT" sz="2200" dirty="0">
                <a:latin typeface="Times New Roman" panose="02020603050405020304" pitchFamily="18" charset="0"/>
                <a:cs typeface="Times New Roman" panose="02020603050405020304" pitchFamily="18" charset="0"/>
              </a:rPr>
              <a:t>work</a:t>
            </a:r>
            <a:r>
              <a:rPr lang="it-IT" sz="2000" dirty="0">
                <a:latin typeface="Times New Roman" panose="02020603050405020304" pitchFamily="18" charset="0"/>
                <a:cs typeface="Times New Roman" panose="02020603050405020304" pitchFamily="18" charset="0"/>
              </a:rPr>
              <a:t>?</a:t>
            </a:r>
            <a:br>
              <a:rPr lang="it-IT" sz="2000" dirty="0">
                <a:latin typeface="Times New Roman" panose="02020603050405020304" pitchFamily="18" charset="0"/>
                <a:cs typeface="Times New Roman" panose="02020603050405020304" pitchFamily="18" charset="0"/>
              </a:rPr>
            </a:br>
            <a:br>
              <a:rPr lang="it-IT" sz="2000" dirty="0">
                <a:latin typeface="Times New Roman" panose="02020603050405020304" pitchFamily="18" charset="0"/>
                <a:cs typeface="Times New Roman" panose="02020603050405020304" pitchFamily="18" charset="0"/>
              </a:rPr>
            </a:br>
            <a:r>
              <a:rPr lang="it-IT" sz="2000" dirty="0" err="1">
                <a:latin typeface="Times New Roman" panose="02020603050405020304" pitchFamily="18" charset="0"/>
                <a:cs typeface="Times New Roman" panose="02020603050405020304" pitchFamily="18" charset="0"/>
              </a:rPr>
              <a:t>What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analysis</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would</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do with the </a:t>
            </a:r>
            <a:r>
              <a:rPr lang="it-IT" sz="2000" dirty="0" err="1">
                <a:latin typeface="Times New Roman" panose="02020603050405020304" pitchFamily="18" charset="0"/>
                <a:cs typeface="Times New Roman" panose="02020603050405020304" pitchFamily="18" charset="0"/>
              </a:rPr>
              <a:t>final</a:t>
            </a:r>
            <a:r>
              <a:rPr lang="it-IT" sz="2000" dirty="0">
                <a:latin typeface="Times New Roman" panose="02020603050405020304" pitchFamily="18" charset="0"/>
                <a:cs typeface="Times New Roman" panose="02020603050405020304" pitchFamily="18" charset="0"/>
              </a:rPr>
              <a:t> dataset?</a:t>
            </a:r>
            <a:br>
              <a:rPr lang="it-IT" sz="2000" dirty="0"/>
            </a:br>
            <a:endParaRPr sz="2000" dirty="0"/>
          </a:p>
        </p:txBody>
      </p:sp>
      <p:sp>
        <p:nvSpPr>
          <p:cNvPr id="393" name="Google Shape;393;p32"/>
          <p:cNvSpPr txBox="1">
            <a:spLocks noGrp="1"/>
          </p:cNvSpPr>
          <p:nvPr>
            <p:ph type="body" idx="1"/>
          </p:nvPr>
        </p:nvSpPr>
        <p:spPr>
          <a:xfrm>
            <a:off x="699179" y="3612678"/>
            <a:ext cx="3764755" cy="75724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it" sz="1400" dirty="0"/>
              <a:t>Lorenzo Bruni – lorenzobruni1999@gmail.com</a:t>
            </a:r>
            <a:endParaRPr sz="1400" dirty="0"/>
          </a:p>
          <a:p>
            <a:pPr marL="0" lvl="0" indent="0" algn="l" rtl="0">
              <a:spcBef>
                <a:spcPts val="0"/>
              </a:spcBef>
              <a:spcAft>
                <a:spcPts val="0"/>
              </a:spcAft>
              <a:buNone/>
            </a:pPr>
            <a:r>
              <a:rPr lang="it" sz="1400" dirty="0"/>
              <a:t>Diego Bartoli Geijo – diego.bartoli.ts@gmail.com</a:t>
            </a:r>
            <a:endParaRPr sz="1400" dirty="0"/>
          </a:p>
        </p:txBody>
      </p:sp>
      <p:pic>
        <p:nvPicPr>
          <p:cNvPr id="3" name="Immagine 2" descr="Immagine che contiene persona, scena, palcoscenico&#10;&#10;Descrizione generata automaticamente">
            <a:extLst>
              <a:ext uri="{FF2B5EF4-FFF2-40B4-BE49-F238E27FC236}">
                <a16:creationId xmlns:a16="http://schemas.microsoft.com/office/drawing/2014/main" id="{CB0F7A66-08B5-4276-8175-E397B8C058FB}"/>
              </a:ext>
            </a:extLst>
          </p:cNvPr>
          <p:cNvPicPr>
            <a:picLocks noChangeAspect="1"/>
          </p:cNvPicPr>
          <p:nvPr/>
        </p:nvPicPr>
        <p:blipFill>
          <a:blip r:embed="rId3"/>
          <a:stretch>
            <a:fillRect/>
          </a:stretch>
        </p:blipFill>
        <p:spPr>
          <a:xfrm>
            <a:off x="4822030" y="0"/>
            <a:ext cx="4321970" cy="5143499"/>
          </a:xfrm>
          <a:prstGeom prst="rect">
            <a:avLst/>
          </a:prstGeom>
        </p:spPr>
      </p:pic>
      <p:sp>
        <p:nvSpPr>
          <p:cNvPr id="4" name="CasellaDiTesto 3">
            <a:extLst>
              <a:ext uri="{FF2B5EF4-FFF2-40B4-BE49-F238E27FC236}">
                <a16:creationId xmlns:a16="http://schemas.microsoft.com/office/drawing/2014/main" id="{A7D2BD94-3F7B-44B6-8216-53A66DEBBF37}"/>
              </a:ext>
            </a:extLst>
          </p:cNvPr>
          <p:cNvSpPr txBox="1"/>
          <p:nvPr/>
        </p:nvSpPr>
        <p:spPr>
          <a:xfrm>
            <a:off x="1748401" y="2407443"/>
            <a:ext cx="2550318" cy="307777"/>
          </a:xfrm>
          <a:prstGeom prst="rect">
            <a:avLst/>
          </a:prstGeom>
          <a:noFill/>
        </p:spPr>
        <p:txBody>
          <a:bodyPr wrap="square" rtlCol="0">
            <a:spAutoFit/>
          </a:bodyPr>
          <a:lstStyle/>
          <a:p>
            <a:r>
              <a:rPr lang="it-IT" dirty="0" err="1"/>
              <a:t>Let</a:t>
            </a:r>
            <a:r>
              <a:rPr lang="it-IT" dirty="0"/>
              <a:t> </a:t>
            </a:r>
            <a:r>
              <a:rPr lang="it-IT" dirty="0" err="1"/>
              <a:t>us</a:t>
            </a:r>
            <a:r>
              <a:rPr lang="it-IT" dirty="0"/>
              <a:t> know with a </a:t>
            </a:r>
            <a:r>
              <a:rPr lang="it-IT" dirty="0" err="1"/>
              <a:t>comment</a:t>
            </a:r>
            <a:r>
              <a:rPr lang="it-IT" dirty="0"/>
              <a:t> </a:t>
            </a:r>
          </a:p>
        </p:txBody>
      </p:sp>
      <p:pic>
        <p:nvPicPr>
          <p:cNvPr id="10" name="Elemento grafico 9" descr="Commento mi piace con riempimento a tinta unita">
            <a:extLst>
              <a:ext uri="{FF2B5EF4-FFF2-40B4-BE49-F238E27FC236}">
                <a16:creationId xmlns:a16="http://schemas.microsoft.com/office/drawing/2014/main" id="{E2AFB383-D10D-46F8-94EC-908569BA19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6656" y="2809188"/>
            <a:ext cx="401745" cy="401745"/>
          </a:xfrm>
          <a:prstGeom prst="rect">
            <a:avLst/>
          </a:prstGeom>
        </p:spPr>
      </p:pic>
      <p:pic>
        <p:nvPicPr>
          <p:cNvPr id="12" name="Elemento grafico 11" descr="Sottotitoli con riempimento a tinta unita">
            <a:extLst>
              <a:ext uri="{FF2B5EF4-FFF2-40B4-BE49-F238E27FC236}">
                <a16:creationId xmlns:a16="http://schemas.microsoft.com/office/drawing/2014/main" id="{AFFCA867-15BF-419D-936D-F6C1E3A0DA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6656" y="2407443"/>
            <a:ext cx="401745" cy="401745"/>
          </a:xfrm>
          <a:prstGeom prst="rect">
            <a:avLst/>
          </a:prstGeom>
        </p:spPr>
      </p:pic>
      <p:sp>
        <p:nvSpPr>
          <p:cNvPr id="13" name="CasellaDiTesto 12">
            <a:extLst>
              <a:ext uri="{FF2B5EF4-FFF2-40B4-BE49-F238E27FC236}">
                <a16:creationId xmlns:a16="http://schemas.microsoft.com/office/drawing/2014/main" id="{5F530394-E2FE-4EA3-BFAF-6BB69876053A}"/>
              </a:ext>
            </a:extLst>
          </p:cNvPr>
          <p:cNvSpPr txBox="1"/>
          <p:nvPr/>
        </p:nvSpPr>
        <p:spPr>
          <a:xfrm>
            <a:off x="1748401" y="2809188"/>
            <a:ext cx="2357437" cy="307777"/>
          </a:xfrm>
          <a:prstGeom prst="rect">
            <a:avLst/>
          </a:prstGeom>
          <a:noFill/>
        </p:spPr>
        <p:txBody>
          <a:bodyPr wrap="square" rtlCol="0">
            <a:spAutoFit/>
          </a:bodyPr>
          <a:lstStyle/>
          <a:p>
            <a:r>
              <a:rPr lang="it-IT" dirty="0" err="1"/>
              <a:t>Leave</a:t>
            </a:r>
            <a:r>
              <a:rPr lang="it-IT" dirty="0"/>
              <a:t> a like </a:t>
            </a:r>
            <a:r>
              <a:rPr lang="it-IT" dirty="0" err="1"/>
              <a:t>if</a:t>
            </a:r>
            <a:r>
              <a:rPr lang="it-IT" dirty="0"/>
              <a:t> </a:t>
            </a:r>
            <a:r>
              <a:rPr lang="it-IT" dirty="0" err="1"/>
              <a:t>you</a:t>
            </a:r>
            <a:r>
              <a:rPr lang="it-IT" dirty="0"/>
              <a:t> </a:t>
            </a:r>
            <a:r>
              <a:rPr lang="it-IT" dirty="0" err="1"/>
              <a:t>liked</a:t>
            </a:r>
            <a:r>
              <a:rPr lang="it-IT" dirty="0"/>
              <a:t> </a:t>
            </a:r>
            <a:r>
              <a:rPr lang="it-IT" dirty="0" err="1"/>
              <a:t>it</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Acquisition</a:t>
            </a:r>
            <a:endParaRPr dirty="0">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783E585A-78A5-4614-93E7-2452E7319C59}"/>
              </a:ext>
            </a:extLst>
          </p:cNvPr>
          <p:cNvSpPr txBox="1"/>
          <p:nvPr/>
        </p:nvSpPr>
        <p:spPr>
          <a:xfrm>
            <a:off x="1303800" y="1568162"/>
            <a:ext cx="6681963" cy="335989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In order to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achieve</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our</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goal the data are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provided</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from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three</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different</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sources:</a:t>
            </a:r>
            <a:endParaRPr kumimoji="0" lang="it-IT"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base" latinLnBrk="0" hangingPunct="1">
              <a:lnSpc>
                <a:spcPct val="100000"/>
              </a:lnSpc>
              <a:spcBef>
                <a:spcPts val="1000"/>
              </a:spcBef>
              <a:spcAft>
                <a:spcPts val="0"/>
              </a:spcAft>
              <a:buClr>
                <a:srgbClr val="000000"/>
              </a:buClr>
              <a:buSzTx/>
              <a:buFont typeface="Arial" panose="020B0604020202020204" pitchFamily="34" charset="0"/>
              <a:buChar char="•"/>
              <a:tabLst/>
              <a:defRPr/>
            </a:pP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Understat</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offensive data (Goal, Assist, Key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passes</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xG</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xA</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p>
          <a:p>
            <a:pPr marL="0" marR="0" lvl="0" indent="0" algn="l" defTabSz="914400" rtl="0" eaLnBrk="1" fontAlgn="base" latinLnBrk="0" hangingPunct="1">
              <a:lnSpc>
                <a:spcPct val="100000"/>
              </a:lnSpc>
              <a:spcBef>
                <a:spcPts val="1000"/>
              </a:spcBef>
              <a:spcAft>
                <a:spcPts val="0"/>
              </a:spcAft>
              <a:buClr>
                <a:srgbClr val="000000"/>
              </a:buClr>
              <a:buSzTx/>
              <a:buFont typeface="Arial" panose="020B0604020202020204" pitchFamily="34" charset="0"/>
              <a:buChar char="•"/>
              <a:tabLst/>
              <a:defRPr/>
            </a:pP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api-football,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physical</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and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demographic</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data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height</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weight, age, …);</a:t>
            </a:r>
          </a:p>
          <a:p>
            <a:pPr marL="0" marR="0" lvl="0" indent="0" algn="l" defTabSz="914400" rtl="0" eaLnBrk="1" fontAlgn="base" latinLnBrk="0" hangingPunct="1">
              <a:lnSpc>
                <a:spcPct val="100000"/>
              </a:lnSpc>
              <a:spcBef>
                <a:spcPts val="1000"/>
              </a:spcBef>
              <a:spcAft>
                <a:spcPts val="0"/>
              </a:spcAft>
              <a:buClr>
                <a:srgbClr val="000000"/>
              </a:buClr>
              <a:buSzTx/>
              <a:buFont typeface="Arial" panose="020B0604020202020204" pitchFamily="34" charset="0"/>
              <a:buChar char="•"/>
              <a:tabLst/>
              <a:defRPr/>
            </a:pP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Fbref</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defensive</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and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passing</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data;</a:t>
            </a:r>
          </a:p>
          <a:p>
            <a:pPr marL="0" marR="0" lvl="0" indent="0" algn="l" defTabSz="914400" rtl="0" eaLnBrk="1" fontAlgn="auto" latinLnBrk="0" hangingPunct="1">
              <a:lnSpc>
                <a:spcPct val="100000"/>
              </a:lnSpc>
              <a:spcBef>
                <a:spcPts val="100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The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downloaded</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data cover the seasons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starting</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from 2017/2018 to 2020/2021 of the top 5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european</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championships</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Premier League (Wales and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England</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Serie A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Italy</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La Liga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Spain</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400" b="0" i="0" u="none" strike="noStrike" kern="0" cap="none" spc="0" normalizeH="0" baseline="0" noProof="0" dirty="0" err="1">
                <a:ln>
                  <a:noFill/>
                </a:ln>
                <a:solidFill>
                  <a:srgbClr val="424242"/>
                </a:solidFill>
                <a:effectLst/>
                <a:uLnTx/>
                <a:uFillTx/>
                <a:latin typeface="Nunito" pitchFamily="2" charset="0"/>
                <a:cs typeface="Arial"/>
                <a:sym typeface="Arial"/>
              </a:rPr>
              <a:t>Ligue</a:t>
            </a:r>
            <a:r>
              <a:rPr kumimoji="0" lang="it-IT" sz="1400" b="0" i="0" u="none" strike="noStrike" kern="0" cap="none" spc="0" normalizeH="0" baseline="0" noProof="0" dirty="0">
                <a:ln>
                  <a:noFill/>
                </a:ln>
                <a:solidFill>
                  <a:srgbClr val="424242"/>
                </a:solidFill>
                <a:effectLst/>
                <a:uLnTx/>
                <a:uFillTx/>
                <a:latin typeface="Nunito" pitchFamily="2" charset="0"/>
                <a:cs typeface="Arial"/>
                <a:sym typeface="Arial"/>
              </a:rPr>
              <a:t> 1 (France), Bundesliga (Germany). </a:t>
            </a:r>
            <a:endParaRPr kumimoji="0" lang="it-IT"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it-IT" sz="1400" b="0" i="0" u="none" strike="noStrike" kern="0" cap="none" spc="0" normalizeH="0" baseline="0" noProof="0" dirty="0">
                <a:ln>
                  <a:noFill/>
                </a:ln>
                <a:solidFill>
                  <a:srgbClr val="000000"/>
                </a:solidFill>
                <a:effectLst/>
                <a:uLnTx/>
                <a:uFillTx/>
                <a:latin typeface="Arial"/>
                <a:cs typeface="Arial"/>
                <a:sym typeface="Arial"/>
              </a:rPr>
            </a:b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From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Understat</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and api-football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we</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obtain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1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json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file for a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given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league</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of a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given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season, for a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total</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of 40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json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file. From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Fbref</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we</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obtain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2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json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file for a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given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league</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of a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given</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season (one for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passing</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stats</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and the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other</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one for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defensive</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 </a:t>
            </a:r>
            <a:r>
              <a:rPr kumimoji="0" lang="it-IT" sz="1300" b="0" i="0" u="none" strike="noStrike" kern="0" cap="none" spc="0" normalizeH="0" baseline="0" noProof="0" dirty="0" err="1">
                <a:ln>
                  <a:noFill/>
                </a:ln>
                <a:solidFill>
                  <a:srgbClr val="424242"/>
                </a:solidFill>
                <a:effectLst/>
                <a:uLnTx/>
                <a:uFillTx/>
                <a:latin typeface="Nunito" pitchFamily="2" charset="0"/>
                <a:cs typeface="Arial"/>
                <a:sym typeface="Arial"/>
              </a:rPr>
              <a:t>stats</a:t>
            </a:r>
            <a:r>
              <a:rPr kumimoji="0" lang="it-IT" sz="1300" b="0" i="0" u="none" strike="noStrike" kern="0" cap="none" spc="0" normalizeH="0" baseline="0" noProof="0" dirty="0">
                <a:ln>
                  <a:noFill/>
                </a:ln>
                <a:solidFill>
                  <a:srgbClr val="424242"/>
                </a:solidFill>
                <a:effectLst/>
                <a:uLnTx/>
                <a:uFillTx/>
                <a:latin typeface="Nunito" pitchFamily="2" charset="0"/>
                <a:cs typeface="Arial"/>
                <a:sym typeface="Arial"/>
              </a:rPr>
              <a:t>).</a:t>
            </a:r>
            <a:endParaRPr kumimoji="0" lang="it-IT"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it-IT" sz="1400" b="0" i="0" u="none" strike="noStrike" kern="0" cap="none" spc="0" normalizeH="0" baseline="0" noProof="0" dirty="0">
                <a:ln>
                  <a:noFill/>
                </a:ln>
                <a:solidFill>
                  <a:srgbClr val="000000"/>
                </a:solidFill>
                <a:effectLst/>
                <a:uLnTx/>
                <a:uFillTx/>
                <a:latin typeface="Arial"/>
                <a:cs typeface="Arial"/>
                <a:sym typeface="Arial"/>
              </a:rPr>
            </a:br>
            <a:endParaRPr kumimoji="0" lang="it-IT"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155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Acquisition</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 sz="1800" dirty="0">
                <a:latin typeface="Times New Roman" panose="02020603050405020304" pitchFamily="18" charset="0"/>
                <a:cs typeface="Times New Roman" panose="02020603050405020304" pitchFamily="18" charset="0"/>
              </a:rPr>
              <a:t>Understat</a:t>
            </a:r>
            <a:endParaRPr sz="1800" dirty="0">
              <a:latin typeface="Times New Roman" panose="02020603050405020304" pitchFamily="18" charset="0"/>
              <a:cs typeface="Times New Roman" panose="02020603050405020304" pitchFamily="18" charset="0"/>
            </a:endParaRPr>
          </a:p>
        </p:txBody>
      </p:sp>
      <p:sp>
        <p:nvSpPr>
          <p:cNvPr id="297" name="Google Shape;297;p16"/>
          <p:cNvSpPr txBox="1">
            <a:spLocks noGrp="1"/>
          </p:cNvSpPr>
          <p:nvPr>
            <p:ph type="body" idx="1"/>
          </p:nvPr>
        </p:nvSpPr>
        <p:spPr>
          <a:xfrm>
            <a:off x="1072900" y="1896650"/>
            <a:ext cx="7946400" cy="2539500"/>
          </a:xfrm>
          <a:prstGeom prst="rect">
            <a:avLst/>
          </a:prstGeom>
        </p:spPr>
        <p:txBody>
          <a:bodyPr spcFirstLastPara="1" wrap="square" lIns="91425" tIns="91425" rIns="91425" bIns="91425" anchor="t" anchorCtr="0">
            <a:normAutofit/>
          </a:bodyPr>
          <a:lstStyle/>
          <a:p>
            <a:pPr lvl="0">
              <a:spcBef>
                <a:spcPts val="1000"/>
              </a:spcBef>
            </a:pPr>
            <a:r>
              <a:rPr lang="en-US" sz="1600" dirty="0"/>
              <a:t>API is used as a data acquisition technique with the Python package </a:t>
            </a:r>
            <a:r>
              <a:rPr lang="en-US" sz="1600" b="1" dirty="0" err="1"/>
              <a:t>understat</a:t>
            </a:r>
            <a:endParaRPr lang="en-US" sz="1600" b="1" dirty="0"/>
          </a:p>
          <a:p>
            <a:pPr lvl="0">
              <a:spcBef>
                <a:spcPts val="1000"/>
              </a:spcBef>
            </a:pPr>
            <a:r>
              <a:rPr lang="en-US" sz="1600" dirty="0"/>
              <a:t>The function used is </a:t>
            </a:r>
            <a:r>
              <a:rPr lang="en-US" sz="1600" b="1" dirty="0" err="1"/>
              <a:t>get_league_players</a:t>
            </a:r>
            <a:r>
              <a:rPr lang="en-US" sz="1600" b="1" dirty="0"/>
              <a:t>: </a:t>
            </a:r>
            <a:r>
              <a:rPr lang="en-US" sz="1600" dirty="0"/>
              <a:t>it receives in input an integer and a string, while in output it returns a list of dictionaries</a:t>
            </a:r>
          </a:p>
          <a:p>
            <a:pPr lvl="0">
              <a:spcBef>
                <a:spcPts val="1000"/>
              </a:spcBef>
            </a:pPr>
            <a:r>
              <a:rPr lang="en-US" sz="1600" dirty="0"/>
              <a:t>All data </a:t>
            </a:r>
            <a:r>
              <a:rPr lang="it-IT" sz="1600" dirty="0"/>
              <a:t>of the players </a:t>
            </a:r>
            <a:r>
              <a:rPr lang="it-IT" sz="1600" dirty="0" err="1"/>
              <a:t>who</a:t>
            </a:r>
            <a:r>
              <a:rPr lang="it-IT" sz="1600" dirty="0"/>
              <a:t> </a:t>
            </a:r>
            <a:r>
              <a:rPr lang="it-IT" sz="1600" dirty="0" err="1"/>
              <a:t>played</a:t>
            </a:r>
            <a:r>
              <a:rPr lang="it-IT" sz="1600" dirty="0"/>
              <a:t> </a:t>
            </a:r>
            <a:r>
              <a:rPr lang="it-IT" sz="1600" dirty="0" err="1"/>
              <a:t>at</a:t>
            </a:r>
            <a:r>
              <a:rPr lang="it-IT" sz="1600" dirty="0"/>
              <a:t> </a:t>
            </a:r>
            <a:r>
              <a:rPr lang="it-IT" sz="1600" dirty="0" err="1"/>
              <a:t>least</a:t>
            </a:r>
            <a:r>
              <a:rPr lang="it" sz="1500" dirty="0"/>
              <a:t> 15 games are  kept</a:t>
            </a:r>
            <a:endParaRPr sz="1500" dirty="0"/>
          </a:p>
          <a:p>
            <a:pPr marL="457200" lvl="0" indent="-323850" algn="l" rtl="0">
              <a:spcBef>
                <a:spcPts val="1000"/>
              </a:spcBef>
              <a:spcAft>
                <a:spcPts val="0"/>
              </a:spcAft>
              <a:buSzPts val="1500"/>
              <a:buChar char="●"/>
            </a:pPr>
            <a:r>
              <a:rPr lang="it" sz="1500" dirty="0"/>
              <a:t>In conlusion 20 Json file are obtained (5 leagues, 4 seasons)</a:t>
            </a:r>
            <a:endParaRPr sz="1500" dirty="0"/>
          </a:p>
          <a:p>
            <a:pPr marL="0" lvl="0" indent="0" algn="l" rtl="0">
              <a:spcBef>
                <a:spcPts val="1000"/>
              </a:spcBef>
              <a:spcAft>
                <a:spcPts val="1000"/>
              </a:spcAft>
              <a:buNone/>
            </a:pPr>
            <a:endParaRPr dirty="0"/>
          </a:p>
        </p:txBody>
      </p:sp>
      <p:pic>
        <p:nvPicPr>
          <p:cNvPr id="3" name="Immagine 2">
            <a:extLst>
              <a:ext uri="{FF2B5EF4-FFF2-40B4-BE49-F238E27FC236}">
                <a16:creationId xmlns:a16="http://schemas.microsoft.com/office/drawing/2014/main" id="{D2375A82-6832-4C1D-9CEB-EAEB43AE8606}"/>
              </a:ext>
            </a:extLst>
          </p:cNvPr>
          <p:cNvPicPr>
            <a:picLocks noChangeAspect="1"/>
          </p:cNvPicPr>
          <p:nvPr/>
        </p:nvPicPr>
        <p:blipFill>
          <a:blip r:embed="rId3"/>
          <a:stretch>
            <a:fillRect/>
          </a:stretch>
        </p:blipFill>
        <p:spPr>
          <a:xfrm>
            <a:off x="5989969" y="598575"/>
            <a:ext cx="1850231" cy="92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1000"/>
                                        <p:tgtEl>
                                          <p:spTgt spid="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xEl>
                                              <p:pRg st="1" end="1"/>
                                            </p:txEl>
                                          </p:spTgt>
                                        </p:tgtEl>
                                        <p:attrNameLst>
                                          <p:attrName>style.visibility</p:attrName>
                                        </p:attrNameLst>
                                      </p:cBhvr>
                                      <p:to>
                                        <p:strVal val="visible"/>
                                      </p:to>
                                    </p:set>
                                    <p:animEffect transition="in" filter="fade">
                                      <p:cBhvr>
                                        <p:cTn id="12" dur="1000"/>
                                        <p:tgtEl>
                                          <p:spTgt spid="2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xEl>
                                              <p:pRg st="2" end="2"/>
                                            </p:txEl>
                                          </p:spTgt>
                                        </p:tgtEl>
                                        <p:attrNameLst>
                                          <p:attrName>style.visibility</p:attrName>
                                        </p:attrNameLst>
                                      </p:cBhvr>
                                      <p:to>
                                        <p:strVal val="visible"/>
                                      </p:to>
                                    </p:set>
                                    <p:animEffect transition="in" filter="fade">
                                      <p:cBhvr>
                                        <p:cTn id="17" dur="1000"/>
                                        <p:tgtEl>
                                          <p:spTgt spid="2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7">
                                            <p:txEl>
                                              <p:pRg st="3" end="3"/>
                                            </p:txEl>
                                          </p:spTgt>
                                        </p:tgtEl>
                                        <p:attrNameLst>
                                          <p:attrName>style.visibility</p:attrName>
                                        </p:attrNameLst>
                                      </p:cBhvr>
                                      <p:to>
                                        <p:strVal val="visible"/>
                                      </p:to>
                                    </p:set>
                                    <p:animEffect transition="in" filter="fade">
                                      <p:cBhvr>
                                        <p:cTn id="22" dur="1000"/>
                                        <p:tgtEl>
                                          <p:spTgt spid="2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155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Cleaning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 sz="1800" dirty="0">
                <a:latin typeface="Times New Roman" panose="02020603050405020304" pitchFamily="18" charset="0"/>
                <a:cs typeface="Times New Roman" panose="02020603050405020304" pitchFamily="18" charset="0"/>
              </a:rPr>
              <a:t>Understat</a:t>
            </a:r>
            <a:endParaRPr sz="1800" dirty="0">
              <a:latin typeface="Times New Roman" panose="02020603050405020304" pitchFamily="18" charset="0"/>
              <a:cs typeface="Times New Roman" panose="02020603050405020304" pitchFamily="18" charset="0"/>
            </a:endParaRPr>
          </a:p>
        </p:txBody>
      </p:sp>
      <p:sp>
        <p:nvSpPr>
          <p:cNvPr id="303" name="Google Shape;303;p17"/>
          <p:cNvSpPr txBox="1">
            <a:spLocks noGrp="1"/>
          </p:cNvSpPr>
          <p:nvPr>
            <p:ph type="body" idx="1"/>
          </p:nvPr>
        </p:nvSpPr>
        <p:spPr>
          <a:xfrm>
            <a:off x="926118" y="2057400"/>
            <a:ext cx="7910363" cy="2386013"/>
          </a:xfrm>
          <a:prstGeom prst="rect">
            <a:avLst/>
          </a:prstGeom>
        </p:spPr>
        <p:txBody>
          <a:bodyPr spcFirstLastPara="1" wrap="square" lIns="91425" tIns="91425" rIns="91425" bIns="91425" anchor="t" anchorCtr="0">
            <a:normAutofit/>
          </a:bodyPr>
          <a:lstStyle/>
          <a:p>
            <a:pPr marL="0" lvl="0" indent="0">
              <a:spcBef>
                <a:spcPts val="1000"/>
              </a:spcBef>
              <a:buNone/>
            </a:pPr>
            <a:r>
              <a:rPr lang="it" sz="1400" dirty="0"/>
              <a:t>Some data cleaning operations are already carried out during the data acquisition phase:</a:t>
            </a:r>
            <a:endParaRPr sz="1400" dirty="0"/>
          </a:p>
          <a:p>
            <a:pPr lvl="0" indent="-330200">
              <a:spcBef>
                <a:spcPts val="1000"/>
              </a:spcBef>
              <a:buSzPts val="1600"/>
            </a:pPr>
            <a:r>
              <a:rPr lang="en-US" sz="1400" dirty="0"/>
              <a:t>Numeric data given in string format</a:t>
            </a:r>
          </a:p>
          <a:p>
            <a:pPr lvl="0" indent="-330200">
              <a:spcBef>
                <a:spcPts val="1000"/>
              </a:spcBef>
              <a:buSzPts val="1600"/>
            </a:pPr>
            <a:r>
              <a:rPr lang="it" sz="1400" dirty="0"/>
              <a:t>Players who changed teams in the middle of the season, there is a duplicate value for the team field (the percentage of players is equal to 0,03%)</a:t>
            </a:r>
            <a:endParaRPr sz="1400" dirty="0"/>
          </a:p>
          <a:p>
            <a:pPr lvl="0" indent="-330200">
              <a:spcBef>
                <a:spcPts val="1000"/>
              </a:spcBef>
              <a:buSzPts val="1600"/>
            </a:pPr>
            <a:r>
              <a:rPr lang="en-US" sz="1400" dirty="0"/>
              <a:t>Options to deal with special characters</a:t>
            </a:r>
          </a:p>
          <a:p>
            <a:pPr lvl="0" indent="-330200">
              <a:spcBef>
                <a:spcPts val="1000"/>
              </a:spcBef>
              <a:buSzPts val="1600"/>
            </a:pPr>
            <a:r>
              <a:rPr lang="it" sz="1400" dirty="0"/>
              <a:t>Special trick for apostrophe character</a:t>
            </a:r>
            <a:endParaRPr sz="1400" dirty="0"/>
          </a:p>
        </p:txBody>
      </p:sp>
      <p:pic>
        <p:nvPicPr>
          <p:cNvPr id="4" name="Immagine 3">
            <a:extLst>
              <a:ext uri="{FF2B5EF4-FFF2-40B4-BE49-F238E27FC236}">
                <a16:creationId xmlns:a16="http://schemas.microsoft.com/office/drawing/2014/main" id="{C4479419-A3D6-4BF9-9AB2-A64CCA44FCFC}"/>
              </a:ext>
            </a:extLst>
          </p:cNvPr>
          <p:cNvPicPr>
            <a:picLocks noChangeAspect="1"/>
          </p:cNvPicPr>
          <p:nvPr/>
        </p:nvPicPr>
        <p:blipFill>
          <a:blip r:embed="rId3"/>
          <a:stretch>
            <a:fillRect/>
          </a:stretch>
        </p:blipFill>
        <p:spPr>
          <a:xfrm>
            <a:off x="5989969" y="598575"/>
            <a:ext cx="1850231" cy="92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animEffect transition="in" filter="fade">
                                      <p:cBhvr>
                                        <p:cTn id="7" dur="1000"/>
                                        <p:tgtEl>
                                          <p:spTgt spid="3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
                                            <p:txEl>
                                              <p:pRg st="1" end="1"/>
                                            </p:txEl>
                                          </p:spTgt>
                                        </p:tgtEl>
                                        <p:attrNameLst>
                                          <p:attrName>style.visibility</p:attrName>
                                        </p:attrNameLst>
                                      </p:cBhvr>
                                      <p:to>
                                        <p:strVal val="visible"/>
                                      </p:to>
                                    </p:set>
                                    <p:animEffect transition="in" filter="fade">
                                      <p:cBhvr>
                                        <p:cTn id="12" dur="1000"/>
                                        <p:tgtEl>
                                          <p:spTgt spid="3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
                                            <p:txEl>
                                              <p:pRg st="2" end="2"/>
                                            </p:txEl>
                                          </p:spTgt>
                                        </p:tgtEl>
                                        <p:attrNameLst>
                                          <p:attrName>style.visibility</p:attrName>
                                        </p:attrNameLst>
                                      </p:cBhvr>
                                      <p:to>
                                        <p:strVal val="visible"/>
                                      </p:to>
                                    </p:set>
                                    <p:animEffect transition="in" filter="fade">
                                      <p:cBhvr>
                                        <p:cTn id="17" dur="1000"/>
                                        <p:tgtEl>
                                          <p:spTgt spid="3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3">
                                            <p:txEl>
                                              <p:pRg st="3" end="3"/>
                                            </p:txEl>
                                          </p:spTgt>
                                        </p:tgtEl>
                                        <p:attrNameLst>
                                          <p:attrName>style.visibility</p:attrName>
                                        </p:attrNameLst>
                                      </p:cBhvr>
                                      <p:to>
                                        <p:strVal val="visible"/>
                                      </p:to>
                                    </p:set>
                                    <p:animEffect transition="in" filter="fade">
                                      <p:cBhvr>
                                        <p:cTn id="22" dur="1000"/>
                                        <p:tgtEl>
                                          <p:spTgt spid="3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2753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Acquisition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 sz="1800" dirty="0">
                <a:latin typeface="Times New Roman" panose="02020603050405020304" pitchFamily="18" charset="0"/>
                <a:cs typeface="Times New Roman" panose="02020603050405020304" pitchFamily="18" charset="0"/>
              </a:rPr>
              <a:t>api-football</a:t>
            </a:r>
            <a:endParaRPr sz="1800" dirty="0">
              <a:latin typeface="Times New Roman" panose="02020603050405020304" pitchFamily="18" charset="0"/>
              <a:cs typeface="Times New Roman" panose="02020603050405020304" pitchFamily="18" charset="0"/>
            </a:endParaRPr>
          </a:p>
        </p:txBody>
      </p:sp>
      <p:sp>
        <p:nvSpPr>
          <p:cNvPr id="309" name="Google Shape;309;p18"/>
          <p:cNvSpPr txBox="1">
            <a:spLocks noGrp="1"/>
          </p:cNvSpPr>
          <p:nvPr>
            <p:ph type="body" idx="1"/>
          </p:nvPr>
        </p:nvSpPr>
        <p:spPr>
          <a:xfrm>
            <a:off x="1041796" y="1804331"/>
            <a:ext cx="7799307" cy="2962050"/>
          </a:xfrm>
          <a:prstGeom prst="rect">
            <a:avLst/>
          </a:prstGeom>
        </p:spPr>
        <p:txBody>
          <a:bodyPr spcFirstLastPara="1" wrap="square" lIns="91425" tIns="91425" rIns="91425" bIns="91425" anchor="t" anchorCtr="0">
            <a:normAutofit/>
          </a:bodyPr>
          <a:lstStyle/>
          <a:p>
            <a:pPr lvl="0" indent="-323850">
              <a:buSzPts val="1500"/>
            </a:pPr>
            <a:r>
              <a:rPr lang="en-US" sz="1400" dirty="0"/>
              <a:t>API is used as a data acquisition technique</a:t>
            </a:r>
            <a:endParaRPr sz="1400" dirty="0"/>
          </a:p>
          <a:p>
            <a:pPr marL="457200" lvl="0" indent="-323850" algn="l" rtl="0">
              <a:spcBef>
                <a:spcPts val="1000"/>
              </a:spcBef>
              <a:spcAft>
                <a:spcPts val="0"/>
              </a:spcAft>
              <a:buSzPts val="1500"/>
              <a:buChar char="●"/>
            </a:pPr>
            <a:r>
              <a:rPr lang="it" sz="1400" dirty="0"/>
              <a:t>In input the function receives 2 string: season and id league, in addition a third string is added indicating the page of reference</a:t>
            </a:r>
            <a:endParaRPr sz="1400" dirty="0"/>
          </a:p>
          <a:p>
            <a:pPr marL="457200" lvl="0" indent="-323850" algn="l" rtl="0">
              <a:spcBef>
                <a:spcPts val="1000"/>
              </a:spcBef>
              <a:spcAft>
                <a:spcPts val="0"/>
              </a:spcAft>
              <a:buSzPts val="1500"/>
              <a:buChar char="●"/>
            </a:pPr>
            <a:r>
              <a:rPr lang="it" sz="1400" dirty="0"/>
              <a:t>In output it returns the data of a given season/league across multiple pages</a:t>
            </a:r>
            <a:endParaRPr sz="1400" dirty="0"/>
          </a:p>
          <a:p>
            <a:pPr marL="457200" lvl="0" indent="-323850" algn="l" rtl="0">
              <a:spcBef>
                <a:spcPts val="1000"/>
              </a:spcBef>
              <a:spcAft>
                <a:spcPts val="0"/>
              </a:spcAft>
              <a:buSzPts val="1500"/>
              <a:buChar char="●"/>
            </a:pPr>
            <a:r>
              <a:rPr lang="it-IT" sz="1400" dirty="0"/>
              <a:t>The </a:t>
            </a:r>
            <a:r>
              <a:rPr lang="it-IT" sz="1400" dirty="0" err="1"/>
              <a:t>return</a:t>
            </a:r>
            <a:r>
              <a:rPr lang="it-IT" sz="1400" dirty="0"/>
              <a:t> </a:t>
            </a:r>
            <a:r>
              <a:rPr lang="it-IT" sz="1400" dirty="0" err="1"/>
              <a:t>value</a:t>
            </a:r>
            <a:r>
              <a:rPr lang="it-IT" sz="1400" dirty="0"/>
              <a:t> </a:t>
            </a:r>
            <a:r>
              <a:rPr lang="it-IT" sz="1400" dirty="0" err="1"/>
              <a:t>is</a:t>
            </a:r>
            <a:r>
              <a:rPr lang="it-IT" sz="1400" dirty="0"/>
              <a:t> a </a:t>
            </a:r>
            <a:r>
              <a:rPr lang="it-IT" sz="1400" dirty="0" err="1"/>
              <a:t>dictionary</a:t>
            </a:r>
            <a:r>
              <a:rPr lang="it-IT" sz="1400" dirty="0"/>
              <a:t> of </a:t>
            </a:r>
            <a:r>
              <a:rPr lang="it-IT" sz="1400" dirty="0" err="1"/>
              <a:t>dictionaries</a:t>
            </a:r>
            <a:r>
              <a:rPr lang="it-IT" sz="1400" dirty="0"/>
              <a:t> and lists</a:t>
            </a:r>
            <a:endParaRPr sz="1400" dirty="0"/>
          </a:p>
          <a:p>
            <a:pPr marL="457200" lvl="0" indent="-323850" algn="l" rtl="0">
              <a:spcBef>
                <a:spcPts val="1000"/>
              </a:spcBef>
              <a:spcAft>
                <a:spcPts val="0"/>
              </a:spcAft>
              <a:buSzPts val="1500"/>
              <a:buChar char="●"/>
            </a:pPr>
            <a:r>
              <a:rPr lang="it-IT" sz="1400" dirty="0"/>
              <a:t>W</a:t>
            </a:r>
            <a:r>
              <a:rPr lang="it" sz="1400" dirty="0"/>
              <a:t>ith a first request the number of pages of each dictionary is obtained, with the others in order to download the data the focus is on the players dictionary inside the response list</a:t>
            </a:r>
            <a:endParaRPr sz="1400" dirty="0"/>
          </a:p>
          <a:p>
            <a:pPr marL="457200" lvl="0" indent="-323850" algn="l" rtl="0">
              <a:spcBef>
                <a:spcPts val="1000"/>
              </a:spcBef>
              <a:spcAft>
                <a:spcPts val="0"/>
              </a:spcAft>
              <a:buSzPts val="1500"/>
              <a:buChar char="●"/>
            </a:pPr>
            <a:r>
              <a:rPr lang="it" sz="1400" dirty="0"/>
              <a:t>In conclusion 20 Json file are obtained (5 leagues, 4 seasons)</a:t>
            </a:r>
            <a:endParaRPr sz="1400" dirty="0"/>
          </a:p>
          <a:p>
            <a:pPr marL="457200" lvl="0" indent="0" algn="l" rtl="0">
              <a:spcBef>
                <a:spcPts val="1200"/>
              </a:spcBef>
              <a:spcAft>
                <a:spcPts val="1000"/>
              </a:spcAft>
              <a:buNone/>
            </a:pPr>
            <a:endParaRPr dirty="0"/>
          </a:p>
        </p:txBody>
      </p:sp>
      <p:pic>
        <p:nvPicPr>
          <p:cNvPr id="3" name="Immagine 2">
            <a:extLst>
              <a:ext uri="{FF2B5EF4-FFF2-40B4-BE49-F238E27FC236}">
                <a16:creationId xmlns:a16="http://schemas.microsoft.com/office/drawing/2014/main" id="{694FB1EE-B72A-4DE4-9DA7-0DAF9125A0B0}"/>
              </a:ext>
            </a:extLst>
          </p:cNvPr>
          <p:cNvPicPr>
            <a:picLocks noChangeAspect="1"/>
          </p:cNvPicPr>
          <p:nvPr/>
        </p:nvPicPr>
        <p:blipFill>
          <a:blip r:embed="rId3"/>
          <a:stretch>
            <a:fillRect/>
          </a:stretch>
        </p:blipFill>
        <p:spPr>
          <a:xfrm>
            <a:off x="6447168" y="598575"/>
            <a:ext cx="1393032" cy="854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Effect transition="in" filter="fade">
                                      <p:cBhvr>
                                        <p:cTn id="12" dur="1000"/>
                                        <p:tgtEl>
                                          <p:spTgt spid="3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9">
                                            <p:txEl>
                                              <p:pRg st="2" end="2"/>
                                            </p:txEl>
                                          </p:spTgt>
                                        </p:tgtEl>
                                        <p:attrNameLst>
                                          <p:attrName>style.visibility</p:attrName>
                                        </p:attrNameLst>
                                      </p:cBhvr>
                                      <p:to>
                                        <p:strVal val="visible"/>
                                      </p:to>
                                    </p:set>
                                    <p:animEffect transition="in" filter="fade">
                                      <p:cBhvr>
                                        <p:cTn id="17" dur="1000"/>
                                        <p:tgtEl>
                                          <p:spTgt spid="3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9">
                                            <p:txEl>
                                              <p:pRg st="3" end="3"/>
                                            </p:txEl>
                                          </p:spTgt>
                                        </p:tgtEl>
                                        <p:attrNameLst>
                                          <p:attrName>style.visibility</p:attrName>
                                        </p:attrNameLst>
                                      </p:cBhvr>
                                      <p:to>
                                        <p:strVal val="visible"/>
                                      </p:to>
                                    </p:set>
                                    <p:animEffect transition="in" filter="fade">
                                      <p:cBhvr>
                                        <p:cTn id="22" dur="1000"/>
                                        <p:tgtEl>
                                          <p:spTgt spid="3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9">
                                            <p:txEl>
                                              <p:pRg st="4" end="4"/>
                                            </p:txEl>
                                          </p:spTgt>
                                        </p:tgtEl>
                                        <p:attrNameLst>
                                          <p:attrName>style.visibility</p:attrName>
                                        </p:attrNameLst>
                                      </p:cBhvr>
                                      <p:to>
                                        <p:strVal val="visible"/>
                                      </p:to>
                                    </p:set>
                                    <p:animEffect transition="in" filter="fade">
                                      <p:cBhvr>
                                        <p:cTn id="27" dur="1000"/>
                                        <p:tgtEl>
                                          <p:spTgt spid="3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9">
                                            <p:txEl>
                                              <p:pRg st="5" end="5"/>
                                            </p:txEl>
                                          </p:spTgt>
                                        </p:tgtEl>
                                        <p:attrNameLst>
                                          <p:attrName>style.visibility</p:attrName>
                                        </p:attrNameLst>
                                      </p:cBhvr>
                                      <p:to>
                                        <p:strVal val="visible"/>
                                      </p:to>
                                    </p:set>
                                    <p:animEffect transition="in" filter="fade">
                                      <p:cBhvr>
                                        <p:cTn id="32" dur="1000"/>
                                        <p:tgtEl>
                                          <p:spTgt spid="3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2753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Cleaning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 sz="1800" dirty="0">
                <a:latin typeface="Times New Roman" panose="02020603050405020304" pitchFamily="18" charset="0"/>
                <a:cs typeface="Times New Roman" panose="02020603050405020304" pitchFamily="18" charset="0"/>
              </a:rPr>
              <a:t>api-football</a:t>
            </a:r>
            <a:endParaRPr sz="1800" dirty="0">
              <a:latin typeface="Times New Roman" panose="02020603050405020304" pitchFamily="18" charset="0"/>
              <a:cs typeface="Times New Roman" panose="02020603050405020304" pitchFamily="18" charset="0"/>
            </a:endParaRPr>
          </a:p>
        </p:txBody>
      </p:sp>
      <p:sp>
        <p:nvSpPr>
          <p:cNvPr id="315" name="Google Shape;315;p19"/>
          <p:cNvSpPr txBox="1">
            <a:spLocks noGrp="1"/>
          </p:cNvSpPr>
          <p:nvPr>
            <p:ph type="body" idx="1"/>
          </p:nvPr>
        </p:nvSpPr>
        <p:spPr>
          <a:xfrm>
            <a:off x="1041796" y="1953756"/>
            <a:ext cx="7799307" cy="2441150"/>
          </a:xfrm>
          <a:prstGeom prst="rect">
            <a:avLst/>
          </a:prstGeom>
        </p:spPr>
        <p:txBody>
          <a:bodyPr spcFirstLastPara="1" wrap="square" lIns="91425" tIns="91425" rIns="91425" bIns="91425" anchor="t" anchorCtr="0">
            <a:normAutofit/>
          </a:bodyPr>
          <a:lstStyle/>
          <a:p>
            <a:pPr marL="0" lvl="0" indent="0">
              <a:spcBef>
                <a:spcPts val="1000"/>
              </a:spcBef>
              <a:buNone/>
            </a:pPr>
            <a:r>
              <a:rPr lang="it" sz="1400" dirty="0"/>
              <a:t>Some data cleaning operations are already carried out during the data acquisition phase:</a:t>
            </a:r>
            <a:endParaRPr sz="1400" dirty="0"/>
          </a:p>
          <a:p>
            <a:pPr marL="457200" lvl="0" indent="-349250" algn="l" rtl="0">
              <a:spcBef>
                <a:spcPts val="1000"/>
              </a:spcBef>
              <a:spcAft>
                <a:spcPts val="0"/>
              </a:spcAft>
              <a:buSzPts val="1900"/>
              <a:buChar char="●"/>
            </a:pPr>
            <a:r>
              <a:rPr lang="it-IT" sz="1400" dirty="0"/>
              <a:t>N</a:t>
            </a:r>
            <a:r>
              <a:rPr lang="it" sz="1400" dirty="0"/>
              <a:t>umeric data given in string format like weight (kg) and height (cm)</a:t>
            </a:r>
            <a:endParaRPr sz="1400" dirty="0"/>
          </a:p>
          <a:p>
            <a:pPr lvl="0" indent="-330200">
              <a:spcBef>
                <a:spcPts val="1000"/>
              </a:spcBef>
              <a:buSzPts val="1600"/>
            </a:pPr>
            <a:r>
              <a:rPr lang="it" sz="1400" dirty="0"/>
              <a:t>Age field indicating the current age, but not the one during the given season, that will be obtained using the birth date field</a:t>
            </a:r>
            <a:endParaRPr sz="1400" dirty="0"/>
          </a:p>
          <a:p>
            <a:pPr marL="457200" lvl="0" indent="-330200" algn="l" rtl="0">
              <a:spcBef>
                <a:spcPts val="1000"/>
              </a:spcBef>
              <a:spcAft>
                <a:spcPts val="0"/>
              </a:spcAft>
              <a:buSzPts val="1600"/>
              <a:buChar char="●"/>
            </a:pPr>
            <a:r>
              <a:rPr lang="it" sz="1400" dirty="0"/>
              <a:t>Elimination of the fields of the dictionary that we are not interested in</a:t>
            </a:r>
            <a:endParaRPr sz="1400" dirty="0"/>
          </a:p>
          <a:p>
            <a:pPr lvl="0" indent="-330200">
              <a:spcBef>
                <a:spcPts val="1000"/>
              </a:spcBef>
              <a:buSzPts val="1600"/>
            </a:pPr>
            <a:r>
              <a:rPr lang="en-US" sz="1400" dirty="0"/>
              <a:t>Options to deal with special characters</a:t>
            </a:r>
          </a:p>
        </p:txBody>
      </p:sp>
      <p:pic>
        <p:nvPicPr>
          <p:cNvPr id="4" name="Immagine 3">
            <a:extLst>
              <a:ext uri="{FF2B5EF4-FFF2-40B4-BE49-F238E27FC236}">
                <a16:creationId xmlns:a16="http://schemas.microsoft.com/office/drawing/2014/main" id="{72FEC264-A7F9-4DDF-A47C-F9E22831DED5}"/>
              </a:ext>
            </a:extLst>
          </p:cNvPr>
          <p:cNvPicPr>
            <a:picLocks noChangeAspect="1"/>
          </p:cNvPicPr>
          <p:nvPr/>
        </p:nvPicPr>
        <p:blipFill>
          <a:blip r:embed="rId3"/>
          <a:stretch>
            <a:fillRect/>
          </a:stretch>
        </p:blipFill>
        <p:spPr>
          <a:xfrm>
            <a:off x="6447168" y="598575"/>
            <a:ext cx="1393032" cy="854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animEffect transition="in" filter="fade">
                                      <p:cBhvr>
                                        <p:cTn id="7" dur="1000"/>
                                        <p:tgtEl>
                                          <p:spTgt spid="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xEl>
                                              <p:pRg st="1" end="1"/>
                                            </p:txEl>
                                          </p:spTgt>
                                        </p:tgtEl>
                                        <p:attrNameLst>
                                          <p:attrName>style.visibility</p:attrName>
                                        </p:attrNameLst>
                                      </p:cBhvr>
                                      <p:to>
                                        <p:strVal val="visible"/>
                                      </p:to>
                                    </p:set>
                                    <p:animEffect transition="in" filter="fade">
                                      <p:cBhvr>
                                        <p:cTn id="12" dur="1000"/>
                                        <p:tgtEl>
                                          <p:spTgt spid="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xEl>
                                              <p:pRg st="2" end="2"/>
                                            </p:txEl>
                                          </p:spTgt>
                                        </p:tgtEl>
                                        <p:attrNameLst>
                                          <p:attrName>style.visibility</p:attrName>
                                        </p:attrNameLst>
                                      </p:cBhvr>
                                      <p:to>
                                        <p:strVal val="visible"/>
                                      </p:to>
                                    </p:set>
                                    <p:animEffect transition="in" filter="fade">
                                      <p:cBhvr>
                                        <p:cTn id="17" dur="1000"/>
                                        <p:tgtEl>
                                          <p:spTgt spid="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5">
                                            <p:txEl>
                                              <p:pRg st="3" end="3"/>
                                            </p:txEl>
                                          </p:spTgt>
                                        </p:tgtEl>
                                        <p:attrNameLst>
                                          <p:attrName>style.visibility</p:attrName>
                                        </p:attrNameLst>
                                      </p:cBhvr>
                                      <p:to>
                                        <p:strVal val="visible"/>
                                      </p:to>
                                    </p:set>
                                    <p:animEffect transition="in" filter="fade">
                                      <p:cBhvr>
                                        <p:cTn id="22" dur="1000"/>
                                        <p:tgtEl>
                                          <p:spTgt spid="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644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Acquisition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 sz="1800" dirty="0">
                <a:latin typeface="Times New Roman" panose="02020603050405020304" pitchFamily="18" charset="0"/>
                <a:cs typeface="Times New Roman" panose="02020603050405020304" pitchFamily="18" charset="0"/>
              </a:rPr>
              <a:t>Fbref</a:t>
            </a:r>
            <a:endParaRPr sz="1800" dirty="0">
              <a:latin typeface="Times New Roman" panose="02020603050405020304" pitchFamily="18" charset="0"/>
              <a:cs typeface="Times New Roman" panose="02020603050405020304" pitchFamily="18" charset="0"/>
            </a:endParaRPr>
          </a:p>
        </p:txBody>
      </p:sp>
      <p:sp>
        <p:nvSpPr>
          <p:cNvPr id="321" name="Google Shape;321;p20"/>
          <p:cNvSpPr txBox="1">
            <a:spLocks noGrp="1"/>
          </p:cNvSpPr>
          <p:nvPr>
            <p:ph type="body" idx="1"/>
          </p:nvPr>
        </p:nvSpPr>
        <p:spPr>
          <a:xfrm>
            <a:off x="1129182" y="2133011"/>
            <a:ext cx="7685100" cy="2277337"/>
          </a:xfrm>
          <a:prstGeom prst="rect">
            <a:avLst/>
          </a:prstGeom>
        </p:spPr>
        <p:txBody>
          <a:bodyPr spcFirstLastPara="1" wrap="square" lIns="91425" tIns="91425" rIns="91425" bIns="91425" anchor="t" anchorCtr="0">
            <a:normAutofit fontScale="32500" lnSpcReduction="20000"/>
          </a:bodyPr>
          <a:lstStyle/>
          <a:p>
            <a:pPr marL="457200" lvl="0" indent="-321022" algn="l" rtl="0">
              <a:spcBef>
                <a:spcPts val="0"/>
              </a:spcBef>
              <a:spcAft>
                <a:spcPts val="0"/>
              </a:spcAft>
              <a:buSzPct val="100000"/>
              <a:buChar char="●"/>
            </a:pPr>
            <a:r>
              <a:rPr lang="it" sz="4300" dirty="0"/>
              <a:t>Main advantage: availability of modern stats and possibility to widen our dataset with advanced metrics</a:t>
            </a:r>
            <a:endParaRPr sz="4300" dirty="0"/>
          </a:p>
          <a:p>
            <a:pPr marL="457200" lvl="0" indent="-321022" rtl="0">
              <a:spcBef>
                <a:spcPts val="1000"/>
              </a:spcBef>
              <a:spcAft>
                <a:spcPts val="0"/>
              </a:spcAft>
              <a:buSzPct val="100000"/>
              <a:buChar char="●"/>
            </a:pPr>
            <a:r>
              <a:rPr lang="it" sz="4300" dirty="0"/>
              <a:t>Disadvantages: no availability of a free API, the links does not have a fixed schema suitable for web scraping,  data available starting from the 2017/2018 season</a:t>
            </a:r>
            <a:endParaRPr sz="4300" dirty="0"/>
          </a:p>
          <a:p>
            <a:pPr lvl="0" indent="-321022">
              <a:spcBef>
                <a:spcPts val="1200"/>
              </a:spcBef>
              <a:buSzPct val="100000"/>
            </a:pPr>
            <a:r>
              <a:rPr lang="it" sz="4300" dirty="0"/>
              <a:t>Web Scraping is used </a:t>
            </a:r>
            <a:r>
              <a:rPr lang="fr-FR" sz="4300" dirty="0"/>
              <a:t>as a data acquisition technique</a:t>
            </a:r>
            <a:r>
              <a:rPr lang="it" sz="4300" dirty="0"/>
              <a:t>, in order to download the data the url of the page which contains the table of interest is used </a:t>
            </a:r>
            <a:endParaRPr sz="4300" dirty="0"/>
          </a:p>
          <a:p>
            <a:pPr marL="457200" lvl="0" indent="-321022" algn="l" rtl="0">
              <a:spcBef>
                <a:spcPts val="1200"/>
              </a:spcBef>
              <a:spcAft>
                <a:spcPts val="0"/>
              </a:spcAft>
              <a:buSzPct val="100000"/>
              <a:buChar char="●"/>
            </a:pPr>
            <a:r>
              <a:rPr lang="it" sz="4300" dirty="0"/>
              <a:t>Data obtained: passing and defensive stats, selecting the metrics of greatest interest</a:t>
            </a:r>
            <a:endParaRPr sz="4300" dirty="0"/>
          </a:p>
          <a:p>
            <a:pPr marL="457200" lvl="0" indent="0" algn="l" rtl="0">
              <a:spcBef>
                <a:spcPts val="1200"/>
              </a:spcBef>
              <a:spcAft>
                <a:spcPts val="0"/>
              </a:spcAft>
              <a:buNone/>
            </a:pPr>
            <a:endParaRPr sz="4300" dirty="0"/>
          </a:p>
          <a:p>
            <a:pPr marL="457200" lvl="0" indent="0" algn="l" rtl="0">
              <a:spcBef>
                <a:spcPts val="1200"/>
              </a:spcBef>
              <a:spcAft>
                <a:spcPts val="1000"/>
              </a:spcAft>
              <a:buNone/>
            </a:pPr>
            <a:endParaRPr dirty="0"/>
          </a:p>
        </p:txBody>
      </p:sp>
      <p:pic>
        <p:nvPicPr>
          <p:cNvPr id="3" name="Immagine 2" descr="Immagine che contiene testo, clipart&#10;&#10;Descrizione generata automaticamente">
            <a:extLst>
              <a:ext uri="{FF2B5EF4-FFF2-40B4-BE49-F238E27FC236}">
                <a16:creationId xmlns:a16="http://schemas.microsoft.com/office/drawing/2014/main" id="{1CE61DA2-413C-4067-9897-E17B1A26DBF0}"/>
              </a:ext>
            </a:extLst>
          </p:cNvPr>
          <p:cNvPicPr>
            <a:picLocks noChangeAspect="1"/>
          </p:cNvPicPr>
          <p:nvPr/>
        </p:nvPicPr>
        <p:blipFill rotWithShape="1">
          <a:blip r:embed="rId3"/>
          <a:srcRect l="26771" r="23233"/>
          <a:stretch/>
        </p:blipFill>
        <p:spPr>
          <a:xfrm>
            <a:off x="6167925" y="564743"/>
            <a:ext cx="2200275" cy="828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fade">
                                      <p:cBhvr>
                                        <p:cTn id="7" dur="1000"/>
                                        <p:tgtEl>
                                          <p:spTgt spid="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xEl>
                                              <p:pRg st="1" end="1"/>
                                            </p:txEl>
                                          </p:spTgt>
                                        </p:tgtEl>
                                        <p:attrNameLst>
                                          <p:attrName>style.visibility</p:attrName>
                                        </p:attrNameLst>
                                      </p:cBhvr>
                                      <p:to>
                                        <p:strVal val="visible"/>
                                      </p:to>
                                    </p:set>
                                    <p:animEffect transition="in" filter="fade">
                                      <p:cBhvr>
                                        <p:cTn id="12" dur="1000"/>
                                        <p:tgtEl>
                                          <p:spTgt spid="3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1">
                                            <p:txEl>
                                              <p:pRg st="2" end="2"/>
                                            </p:txEl>
                                          </p:spTgt>
                                        </p:tgtEl>
                                        <p:attrNameLst>
                                          <p:attrName>style.visibility</p:attrName>
                                        </p:attrNameLst>
                                      </p:cBhvr>
                                      <p:to>
                                        <p:strVal val="visible"/>
                                      </p:to>
                                    </p:set>
                                    <p:animEffect transition="in" filter="fade">
                                      <p:cBhvr>
                                        <p:cTn id="17" dur="1000"/>
                                        <p:tgtEl>
                                          <p:spTgt spid="3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xEl>
                                              <p:pRg st="3" end="3"/>
                                            </p:txEl>
                                          </p:spTgt>
                                        </p:tgtEl>
                                        <p:attrNameLst>
                                          <p:attrName>style.visibility</p:attrName>
                                        </p:attrNameLst>
                                      </p:cBhvr>
                                      <p:to>
                                        <p:strVal val="visible"/>
                                      </p:to>
                                    </p:set>
                                    <p:animEffect transition="in" filter="fade">
                                      <p:cBhvr>
                                        <p:cTn id="22" dur="1000"/>
                                        <p:tgtEl>
                                          <p:spTgt spid="3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03800" y="598575"/>
            <a:ext cx="70644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latin typeface="Times New Roman" panose="02020603050405020304" pitchFamily="18" charset="0"/>
                <a:cs typeface="Times New Roman" panose="02020603050405020304" pitchFamily="18" charset="0"/>
              </a:rPr>
              <a:t>Data Cleaning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it" sz="1800" dirty="0">
                <a:latin typeface="Times New Roman" panose="02020603050405020304" pitchFamily="18" charset="0"/>
                <a:cs typeface="Times New Roman" panose="02020603050405020304" pitchFamily="18" charset="0"/>
              </a:rPr>
              <a:t>Fbref</a:t>
            </a:r>
            <a:endParaRPr sz="1800" dirty="0">
              <a:latin typeface="Times New Roman" panose="02020603050405020304" pitchFamily="18" charset="0"/>
              <a:cs typeface="Times New Roman" panose="02020603050405020304" pitchFamily="18" charset="0"/>
            </a:endParaRPr>
          </a:p>
        </p:txBody>
      </p:sp>
      <p:sp>
        <p:nvSpPr>
          <p:cNvPr id="327" name="Google Shape;327;p21"/>
          <p:cNvSpPr txBox="1">
            <a:spLocks noGrp="1"/>
          </p:cNvSpPr>
          <p:nvPr>
            <p:ph type="body" idx="1"/>
          </p:nvPr>
        </p:nvSpPr>
        <p:spPr>
          <a:xfrm>
            <a:off x="1196325" y="1907387"/>
            <a:ext cx="7279350" cy="3236113"/>
          </a:xfrm>
          <a:prstGeom prst="rect">
            <a:avLst/>
          </a:prstGeom>
        </p:spPr>
        <p:txBody>
          <a:bodyPr spcFirstLastPara="1" wrap="square" lIns="91425" tIns="91425" rIns="91425" bIns="91425" anchor="t" anchorCtr="0">
            <a:normAutofit/>
          </a:bodyPr>
          <a:lstStyle/>
          <a:p>
            <a:pPr marL="0" indent="0">
              <a:spcBef>
                <a:spcPts val="1000"/>
              </a:spcBef>
              <a:buNone/>
            </a:pPr>
            <a:r>
              <a:rPr lang="en-US" sz="1400" dirty="0"/>
              <a:t>Some data cleaning operations are already carried out during the data acquisition phase:</a:t>
            </a:r>
            <a:endParaRPr sz="1400" dirty="0"/>
          </a:p>
          <a:p>
            <a:pPr marL="457200" lvl="0" indent="-349250" algn="l" rtl="0">
              <a:spcBef>
                <a:spcPts val="1000"/>
              </a:spcBef>
              <a:spcAft>
                <a:spcPts val="0"/>
              </a:spcAft>
              <a:buSzPct val="100000"/>
              <a:buChar char="●"/>
            </a:pPr>
            <a:r>
              <a:rPr lang="it-IT" sz="1400" dirty="0" err="1"/>
              <a:t>Numeric</a:t>
            </a:r>
            <a:r>
              <a:rPr lang="it-IT" sz="1400" dirty="0"/>
              <a:t> data in </a:t>
            </a:r>
            <a:r>
              <a:rPr lang="it-IT" sz="1400" dirty="0" err="1"/>
              <a:t>string</a:t>
            </a:r>
            <a:r>
              <a:rPr lang="it-IT" sz="1400" dirty="0"/>
              <a:t> format</a:t>
            </a:r>
            <a:endParaRPr sz="1400" dirty="0"/>
          </a:p>
          <a:p>
            <a:pPr marL="457200" lvl="0" indent="-330200" algn="l" rtl="0">
              <a:spcBef>
                <a:spcPts val="1000"/>
              </a:spcBef>
              <a:spcAft>
                <a:spcPts val="0"/>
              </a:spcAft>
              <a:buSzPts val="1600"/>
              <a:buChar char="●"/>
            </a:pPr>
            <a:r>
              <a:rPr lang="it" sz="1400" dirty="0"/>
              <a:t>Normalization of the values in the column POS, only the first value is kept</a:t>
            </a:r>
            <a:endParaRPr sz="1400" dirty="0"/>
          </a:p>
          <a:p>
            <a:pPr marL="457200" lvl="0" indent="-330200" algn="l" rtl="0">
              <a:spcBef>
                <a:spcPts val="1000"/>
              </a:spcBef>
              <a:spcAft>
                <a:spcPts val="0"/>
              </a:spcAft>
              <a:buSzPts val="1600"/>
              <a:buChar char="●"/>
            </a:pPr>
            <a:r>
              <a:rPr lang="it" sz="1400" dirty="0"/>
              <a:t>Data are obtained in tabular format, but they are converted in json files in order to have a common structure. So 40 Json file are obtained, 2 for a given season /league (one for passing stats and the other one for defensive stats)</a:t>
            </a:r>
            <a:endParaRPr sz="1400" dirty="0"/>
          </a:p>
          <a:p>
            <a:pPr marL="457200" lvl="0" indent="0" algn="l" rtl="0">
              <a:spcBef>
                <a:spcPts val="1000"/>
              </a:spcBef>
              <a:spcAft>
                <a:spcPts val="1000"/>
              </a:spcAft>
              <a:buNone/>
            </a:pPr>
            <a:endParaRPr sz="1600" dirty="0"/>
          </a:p>
        </p:txBody>
      </p:sp>
      <p:pic>
        <p:nvPicPr>
          <p:cNvPr id="4" name="Immagine 3" descr="Immagine che contiene testo, clipart&#10;&#10;Descrizione generata automaticamente">
            <a:extLst>
              <a:ext uri="{FF2B5EF4-FFF2-40B4-BE49-F238E27FC236}">
                <a16:creationId xmlns:a16="http://schemas.microsoft.com/office/drawing/2014/main" id="{E6679EA1-1BB8-43DC-8E92-BA92C12B8F26}"/>
              </a:ext>
            </a:extLst>
          </p:cNvPr>
          <p:cNvPicPr>
            <a:picLocks noChangeAspect="1"/>
          </p:cNvPicPr>
          <p:nvPr/>
        </p:nvPicPr>
        <p:blipFill rotWithShape="1">
          <a:blip r:embed="rId3"/>
          <a:srcRect l="26771" r="23233"/>
          <a:stretch/>
        </p:blipFill>
        <p:spPr>
          <a:xfrm>
            <a:off x="6167925" y="564743"/>
            <a:ext cx="2200275" cy="828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1000"/>
                                        <p:tgtEl>
                                          <p:spTgt spid="3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xEl>
                                              <p:pRg st="1" end="1"/>
                                            </p:txEl>
                                          </p:spTgt>
                                        </p:tgtEl>
                                        <p:attrNameLst>
                                          <p:attrName>style.visibility</p:attrName>
                                        </p:attrNameLst>
                                      </p:cBhvr>
                                      <p:to>
                                        <p:strVal val="visible"/>
                                      </p:to>
                                    </p:set>
                                    <p:animEffect transition="in" filter="fade">
                                      <p:cBhvr>
                                        <p:cTn id="12" dur="1000"/>
                                        <p:tgtEl>
                                          <p:spTgt spid="3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xEl>
                                              <p:pRg st="2" end="2"/>
                                            </p:txEl>
                                          </p:spTgt>
                                        </p:tgtEl>
                                        <p:attrNameLst>
                                          <p:attrName>style.visibility</p:attrName>
                                        </p:attrNameLst>
                                      </p:cBhvr>
                                      <p:to>
                                        <p:strVal val="visible"/>
                                      </p:to>
                                    </p:set>
                                    <p:animEffect transition="in" filter="fade">
                                      <p:cBhvr>
                                        <p:cTn id="17" dur="1000"/>
                                        <p:tgtEl>
                                          <p:spTgt spid="3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7">
                                            <p:txEl>
                                              <p:pRg st="3" end="3"/>
                                            </p:txEl>
                                          </p:spTgt>
                                        </p:tgtEl>
                                        <p:attrNameLst>
                                          <p:attrName>style.visibility</p:attrName>
                                        </p:attrNameLst>
                                      </p:cBhvr>
                                      <p:to>
                                        <p:strVal val="visible"/>
                                      </p:to>
                                    </p:set>
                                    <p:animEffect transition="in" filter="fade">
                                      <p:cBhvr>
                                        <p:cTn id="22" dur="1000"/>
                                        <p:tgtEl>
                                          <p:spTgt spid="3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1534</Words>
  <Application>Microsoft Office PowerPoint</Application>
  <PresentationFormat>Presentazione su schermo (16:9)</PresentationFormat>
  <Paragraphs>135</Paragraphs>
  <Slides>20</Slides>
  <Notes>20</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20</vt:i4>
      </vt:variant>
    </vt:vector>
  </HeadingPairs>
  <TitlesOfParts>
    <vt:vector size="26" baseType="lpstr">
      <vt:lpstr>Arial</vt:lpstr>
      <vt:lpstr>Times New Roman</vt:lpstr>
      <vt:lpstr>Maven Pro</vt:lpstr>
      <vt:lpstr>Nunito</vt:lpstr>
      <vt:lpstr>Momentum</vt:lpstr>
      <vt:lpstr>1_Momentum</vt:lpstr>
      <vt:lpstr>Data Management  Project</vt:lpstr>
      <vt:lpstr>Business Understanding</vt:lpstr>
      <vt:lpstr>Data Acquisition</vt:lpstr>
      <vt:lpstr>Data Acquisition Understat</vt:lpstr>
      <vt:lpstr>Data Cleaning Understat</vt:lpstr>
      <vt:lpstr>Data Acquisition  api-football</vt:lpstr>
      <vt:lpstr>Data Cleaning  api-football</vt:lpstr>
      <vt:lpstr>Data Acquisition  Fbref</vt:lpstr>
      <vt:lpstr>Data Cleaning Fbref</vt:lpstr>
      <vt:lpstr>Data Modelling</vt:lpstr>
      <vt:lpstr>Data Modelling</vt:lpstr>
      <vt:lpstr>Data integration</vt:lpstr>
      <vt:lpstr>Data integration </vt:lpstr>
      <vt:lpstr>Data integration </vt:lpstr>
      <vt:lpstr>Data integration - checkname</vt:lpstr>
      <vt:lpstr>Data integration - checkname</vt:lpstr>
      <vt:lpstr>Data quality</vt:lpstr>
      <vt:lpstr>Data quality</vt:lpstr>
      <vt:lpstr>Data quality</vt:lpstr>
      <vt:lpstr>What do you think about this work?  What analysis would you do with the final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di  Data Management</dc:title>
  <cp:lastModifiedBy>l.bruni4@campus.unimib.it</cp:lastModifiedBy>
  <cp:revision>4</cp:revision>
  <dcterms:modified xsi:type="dcterms:W3CDTF">2022-03-16T17:05:07Z</dcterms:modified>
</cp:coreProperties>
</file>