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551" r:id="rId2"/>
    <p:sldId id="622" r:id="rId3"/>
    <p:sldId id="623" r:id="rId4"/>
    <p:sldId id="624" r:id="rId5"/>
    <p:sldId id="625" r:id="rId6"/>
    <p:sldId id="633" r:id="rId7"/>
    <p:sldId id="634" r:id="rId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Hallik" initials="MH" lastIdx="1" clrIdx="0">
    <p:extLst>
      <p:ext uri="{19B8F6BF-5375-455C-9EA6-DF929625EA0E}">
        <p15:presenceInfo xmlns:p15="http://schemas.microsoft.com/office/powerpoint/2012/main" userId="2bdcc2a16b8ce64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CB"/>
    <a:srgbClr val="83ED41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7" autoAdjust="0"/>
    <p:restoredTop sz="91089" autoAdjust="0"/>
  </p:normalViewPr>
  <p:slideViewPr>
    <p:cSldViewPr snapToGrid="0">
      <p:cViewPr varScale="1">
        <p:scale>
          <a:sx n="79" d="100"/>
          <a:sy n="79" d="100"/>
        </p:scale>
        <p:origin x="96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27CCB3-AF99-4AC1-88A2-6937B24E92F2}" type="datetimeFigureOut">
              <a:rPr lang="nl-NL" smtClean="0"/>
              <a:t>10-3-2021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C4E18-4797-4CDC-BF38-5456E954A9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5308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C4E18-4797-4CDC-BF38-5456E954A9CB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9420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300"/>
              <a:t>Make sure that versions (of the various components in your stack) are compatible.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1900"/>
              <a:t>For instance, certain RIDE versions require certain Python versions.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1900"/>
              <a:t>Certain RF versions do not support certain Python versions.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C4E18-4797-4CDC-BF38-5456E954A9CB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6151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261B-BA64-45BD-9BF7-BD73041ECBD2}" type="datetimeFigureOut">
              <a:rPr lang="nl-NL" smtClean="0"/>
              <a:t>10-3-2021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34A0-97D4-404C-94FA-7DFDF3D4E2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7751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261B-BA64-45BD-9BF7-BD73041ECBD2}" type="datetimeFigureOut">
              <a:rPr lang="nl-NL" smtClean="0"/>
              <a:t>10-3-2021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34A0-97D4-404C-94FA-7DFDF3D4E2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2549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261B-BA64-45BD-9BF7-BD73041ECBD2}" type="datetimeFigureOut">
              <a:rPr lang="nl-NL" smtClean="0"/>
              <a:t>10-3-2021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34A0-97D4-404C-94FA-7DFDF3D4E2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9089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261B-BA64-45BD-9BF7-BD73041ECBD2}" type="datetimeFigureOut">
              <a:rPr lang="nl-NL" smtClean="0"/>
              <a:t>10-3-2021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34A0-97D4-404C-94FA-7DFDF3D4E2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4879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261B-BA64-45BD-9BF7-BD73041ECBD2}" type="datetimeFigureOut">
              <a:rPr lang="nl-NL" smtClean="0"/>
              <a:t>10-3-2021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34A0-97D4-404C-94FA-7DFDF3D4E2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9614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261B-BA64-45BD-9BF7-BD73041ECBD2}" type="datetimeFigureOut">
              <a:rPr lang="nl-NL" smtClean="0"/>
              <a:t>10-3-2021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34A0-97D4-404C-94FA-7DFDF3D4E2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8789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261B-BA64-45BD-9BF7-BD73041ECBD2}" type="datetimeFigureOut">
              <a:rPr lang="nl-NL" smtClean="0"/>
              <a:t>10-3-2021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34A0-97D4-404C-94FA-7DFDF3D4E2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1846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261B-BA64-45BD-9BF7-BD73041ECBD2}" type="datetimeFigureOut">
              <a:rPr lang="nl-NL" smtClean="0"/>
              <a:t>10-3-2021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34A0-97D4-404C-94FA-7DFDF3D4E2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2530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261B-BA64-45BD-9BF7-BD73041ECBD2}" type="datetimeFigureOut">
              <a:rPr lang="nl-NL" smtClean="0"/>
              <a:t>10-3-2021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34A0-97D4-404C-94FA-7DFDF3D4E2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5468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261B-BA64-45BD-9BF7-BD73041ECBD2}" type="datetimeFigureOut">
              <a:rPr lang="nl-NL" smtClean="0"/>
              <a:t>10-3-2021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34A0-97D4-404C-94FA-7DFDF3D4E2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3155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261B-BA64-45BD-9BF7-BD73041ECBD2}" type="datetimeFigureOut">
              <a:rPr lang="nl-NL" smtClean="0"/>
              <a:t>10-3-2021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34A0-97D4-404C-94FA-7DFDF3D4E2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3974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1261B-BA64-45BD-9BF7-BD73041ECBD2}" type="datetimeFigureOut">
              <a:rPr lang="nl-NL" smtClean="0"/>
              <a:t>10-3-2021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834A0-97D4-404C-94FA-7DFDF3D4E2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0865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httpbin.org/" TargetMode="External"/><Relationship Id="rId3" Type="http://schemas.openxmlformats.org/officeDocument/2006/relationships/hyperlink" Target="https://robotframework.org/" TargetMode="External"/><Relationship Id="rId7" Type="http://schemas.openxmlformats.org/officeDocument/2006/relationships/hyperlink" Target="https://werken.belastingdienst.nl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elastingdienst.nl/" TargetMode="External"/><Relationship Id="rId5" Type="http://schemas.openxmlformats.org/officeDocument/2006/relationships/hyperlink" Target="https://www.w3schools.com/" TargetMode="External"/><Relationship Id="rId10" Type="http://schemas.openxmlformats.org/officeDocument/2006/relationships/hyperlink" Target="https://jsonplaceholder.typicode.com/guide/" TargetMode="External"/><Relationship Id="rId4" Type="http://schemas.openxmlformats.org/officeDocument/2006/relationships/hyperlink" Target="https://requests.readthedocs.io/" TargetMode="External"/><Relationship Id="rId9" Type="http://schemas.openxmlformats.org/officeDocument/2006/relationships/hyperlink" Target="https://jsonplaceholder.typicod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ctrTitle"/>
          </p:nvPr>
        </p:nvSpPr>
        <p:spPr>
          <a:xfrm>
            <a:off x="318317" y="876487"/>
            <a:ext cx="11555365" cy="758160"/>
          </a:xfrm>
        </p:spPr>
        <p:txBody>
          <a:bodyPr anchor="ctr">
            <a:noAutofit/>
          </a:bodyPr>
          <a:lstStyle/>
          <a:p>
            <a:r>
              <a:rPr lang="nl-NL" sz="5100"/>
              <a:t>A technical introduction to the RF RequestsLibrary</a:t>
            </a:r>
          </a:p>
        </p:txBody>
      </p:sp>
      <p:sp>
        <p:nvSpPr>
          <p:cNvPr id="8" name="Ondertitel 2"/>
          <p:cNvSpPr>
            <a:spLocks noGrp="1"/>
          </p:cNvSpPr>
          <p:nvPr>
            <p:ph type="subTitle" idx="1"/>
          </p:nvPr>
        </p:nvSpPr>
        <p:spPr>
          <a:xfrm>
            <a:off x="5583115" y="2446588"/>
            <a:ext cx="6075484" cy="566550"/>
          </a:xfrm>
          <a:ln w="19050">
            <a:solidFill>
              <a:schemeClr val="accent1"/>
            </a:solidFill>
            <a:prstDash val="dash"/>
          </a:ln>
        </p:spPr>
        <p:txBody>
          <a:bodyPr anchor="ctr">
            <a:noAutofit/>
          </a:bodyPr>
          <a:lstStyle/>
          <a:p>
            <a:r>
              <a:rPr lang="nl-NL" sz="2800">
                <a:solidFill>
                  <a:srgbClr val="FF0000"/>
                </a:solidFill>
              </a:rPr>
              <a:t>Prerequisites</a:t>
            </a:r>
            <a:endParaRPr lang="nl-NL" sz="2800" i="1">
              <a:solidFill>
                <a:srgbClr val="FF0000"/>
              </a:solidFill>
            </a:endParaRPr>
          </a:p>
        </p:txBody>
      </p:sp>
      <p:pic>
        <p:nvPicPr>
          <p:cNvPr id="2" name="Picture 2" descr="https://raw.githubusercontent.com/psf/requests/master/ext/requests-logo.png">
            <a:extLst>
              <a:ext uri="{FF2B5EF4-FFF2-40B4-BE49-F238E27FC236}">
                <a16:creationId xmlns:a16="http://schemas.microsoft.com/office/drawing/2014/main" id="{F5914622-30F7-4A8D-9C78-8D9D93815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050" y="3904983"/>
            <a:ext cx="1690097" cy="2110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8F69AED3-A8B2-4457-A76A-FF9CA5967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732" y="3904984"/>
            <a:ext cx="2469027" cy="2110924"/>
          </a:xfrm>
          <a:prstGeom prst="rect">
            <a:avLst/>
          </a:prstGeom>
        </p:spPr>
      </p:pic>
      <p:sp>
        <p:nvSpPr>
          <p:cNvPr id="4" name="Plusteken 3">
            <a:extLst>
              <a:ext uri="{FF2B5EF4-FFF2-40B4-BE49-F238E27FC236}">
                <a16:creationId xmlns:a16="http://schemas.microsoft.com/office/drawing/2014/main" id="{C3EC5890-0B1E-4D28-94B0-A22244FDF55D}"/>
              </a:ext>
            </a:extLst>
          </p:cNvPr>
          <p:cNvSpPr/>
          <p:nvPr/>
        </p:nvSpPr>
        <p:spPr>
          <a:xfrm>
            <a:off x="5623047" y="4277120"/>
            <a:ext cx="1239715" cy="1366650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4334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559471"/>
            <a:ext cx="10515600" cy="4597489"/>
          </a:xfrm>
        </p:spPr>
        <p:txBody>
          <a:bodyPr>
            <a:normAutofit fontScale="70000" lnSpcReduction="20000"/>
          </a:bodyPr>
          <a:lstStyle/>
          <a:p>
            <a:r>
              <a:rPr lang="nl-NL" b="1"/>
              <a:t>HTTP - advanced:</a:t>
            </a:r>
          </a:p>
          <a:p>
            <a:endParaRPr lang="nl-NL" sz="2900"/>
          </a:p>
          <a:p>
            <a:pPr lvl="1"/>
            <a:r>
              <a:rPr lang="en-US"/>
              <a:t>You are, at least on a theoretical level, well acquainted with the following concepts:</a:t>
            </a:r>
            <a:endParaRPr lang="nl-NL"/>
          </a:p>
          <a:p>
            <a:pPr lvl="2"/>
            <a:endParaRPr lang="en-US"/>
          </a:p>
          <a:p>
            <a:pPr lvl="2"/>
            <a:r>
              <a:rPr lang="en-US"/>
              <a:t>HTTP session.</a:t>
            </a:r>
          </a:p>
          <a:p>
            <a:pPr lvl="2"/>
            <a:r>
              <a:rPr lang="en-US"/>
              <a:t>HTTP headers and cookies.</a:t>
            </a:r>
          </a:p>
          <a:p>
            <a:pPr lvl="2"/>
            <a:r>
              <a:rPr lang="en-US"/>
              <a:t>HTTP methods (verbs/nouns).</a:t>
            </a:r>
          </a:p>
          <a:p>
            <a:pPr lvl="2"/>
            <a:r>
              <a:rPr lang="en-US"/>
              <a:t>HTTP status codes and messages.</a:t>
            </a:r>
          </a:p>
          <a:p>
            <a:pPr lvl="2"/>
            <a:r>
              <a:rPr lang="en-US"/>
              <a:t>(The anatomy/structure of) URL’s.</a:t>
            </a:r>
          </a:p>
          <a:p>
            <a:pPr lvl="2"/>
            <a:endParaRPr lang="en-US" sz="1700"/>
          </a:p>
          <a:p>
            <a:pPr lvl="1"/>
            <a:r>
              <a:rPr lang="en-US"/>
              <a:t>For instance, you already know:</a:t>
            </a:r>
          </a:p>
          <a:p>
            <a:pPr lvl="2"/>
            <a:endParaRPr lang="en-US"/>
          </a:p>
          <a:p>
            <a:pPr lvl="2"/>
            <a:r>
              <a:rPr lang="en-US"/>
              <a:t>What an HTTP session is and what its purpose is.</a:t>
            </a:r>
          </a:p>
          <a:p>
            <a:pPr lvl="2"/>
            <a:r>
              <a:rPr lang="en-US"/>
              <a:t>What (the difference between) a PUT request and a PATCH request is.</a:t>
            </a:r>
          </a:p>
          <a:p>
            <a:pPr lvl="2"/>
            <a:r>
              <a:rPr lang="en-US"/>
              <a:t>What headers are and how they are structured.</a:t>
            </a:r>
          </a:p>
          <a:p>
            <a:pPr lvl="2"/>
            <a:r>
              <a:rPr lang="en-US"/>
              <a:t>What coockies are and what their purpose is.</a:t>
            </a:r>
          </a:p>
          <a:p>
            <a:pPr lvl="2"/>
            <a:r>
              <a:rPr lang="en-US"/>
              <a:t>What a query string is.</a:t>
            </a:r>
          </a:p>
          <a:p>
            <a:pPr lvl="2"/>
            <a:r>
              <a:rPr lang="en-US"/>
              <a:t>Et alia.</a:t>
            </a:r>
          </a:p>
          <a:p>
            <a:pPr lvl="2"/>
            <a:endParaRPr lang="en-US" sz="1700"/>
          </a:p>
          <a:p>
            <a:pPr lvl="1"/>
            <a:r>
              <a:rPr lang="en-US"/>
              <a:t>We will work with these concepts </a:t>
            </a:r>
            <a:r>
              <a:rPr lang="en-US" i="1"/>
              <a:t>without</a:t>
            </a:r>
            <a:r>
              <a:rPr lang="en-US"/>
              <a:t> </a:t>
            </a:r>
            <a:r>
              <a:rPr lang="en-US" i="1"/>
              <a:t>any</a:t>
            </a:r>
            <a:r>
              <a:rPr lang="en-US"/>
              <a:t> further definition or explanation.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0188CE0D-1BC2-40A1-8DE3-16EDA024E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045" y="60327"/>
            <a:ext cx="10771909" cy="1325563"/>
          </a:xfrm>
        </p:spPr>
        <p:txBody>
          <a:bodyPr>
            <a:normAutofit/>
          </a:bodyPr>
          <a:lstStyle/>
          <a:p>
            <a:pPr algn="ctr"/>
            <a:r>
              <a:rPr lang="nl-NL"/>
              <a:t>Prerequisites - Knowledge</a:t>
            </a:r>
          </a:p>
        </p:txBody>
      </p:sp>
    </p:spTree>
    <p:extLst>
      <p:ext uri="{BB962C8B-B14F-4D97-AF65-F5344CB8AC3E}">
        <p14:creationId xmlns:p14="http://schemas.microsoft.com/office/powerpoint/2010/main" val="3442970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560092"/>
            <a:ext cx="10515600" cy="5297908"/>
          </a:xfrm>
        </p:spPr>
        <p:txBody>
          <a:bodyPr>
            <a:normAutofit fontScale="85000" lnSpcReduction="20000"/>
          </a:bodyPr>
          <a:lstStyle/>
          <a:p>
            <a:r>
              <a:rPr lang="nl-NL" sz="2200" b="1"/>
              <a:t>Robot Framework - expert:</a:t>
            </a:r>
          </a:p>
          <a:p>
            <a:endParaRPr lang="nl-NL" sz="2200"/>
          </a:p>
          <a:p>
            <a:pPr lvl="1"/>
            <a:r>
              <a:rPr lang="en-US" sz="2100"/>
              <a:t>You have excellent knowledge and skills as well as extensive experience in the field of</a:t>
            </a:r>
            <a:r>
              <a:rPr lang="nl-NL" sz="2100"/>
              <a:t>:</a:t>
            </a:r>
          </a:p>
          <a:p>
            <a:pPr lvl="2"/>
            <a:endParaRPr lang="en-US" sz="1700"/>
          </a:p>
          <a:p>
            <a:pPr lvl="2"/>
            <a:r>
              <a:rPr lang="en-US" sz="1900"/>
              <a:t>RF variables:</a:t>
            </a:r>
          </a:p>
          <a:p>
            <a:pPr lvl="3"/>
            <a:r>
              <a:rPr lang="en-US" sz="1700"/>
              <a:t>Var types: scalars, lists/tuples, dictionaries.</a:t>
            </a:r>
          </a:p>
          <a:p>
            <a:pPr lvl="3"/>
            <a:r>
              <a:rPr lang="en-US" sz="1700"/>
              <a:t>Extended variable syntax.</a:t>
            </a:r>
          </a:p>
          <a:p>
            <a:pPr lvl="3"/>
            <a:r>
              <a:rPr lang="en-US" sz="1700"/>
              <a:t>Data types (str, int, bool, etc).</a:t>
            </a:r>
          </a:p>
          <a:p>
            <a:pPr lvl="2"/>
            <a:r>
              <a:rPr lang="en-US" sz="1900"/>
              <a:t>RF keywords:</a:t>
            </a:r>
          </a:p>
          <a:p>
            <a:pPr lvl="3"/>
            <a:r>
              <a:rPr lang="en-US" sz="1700"/>
              <a:t>What are they, what is their purpose and how are they structured?</a:t>
            </a:r>
          </a:p>
          <a:p>
            <a:pPr lvl="3"/>
            <a:r>
              <a:rPr lang="en-US" sz="1700"/>
              <a:t>Arguments (mandatory, optional, var types).</a:t>
            </a:r>
          </a:p>
          <a:p>
            <a:pPr lvl="3"/>
            <a:r>
              <a:rPr lang="en-US" sz="1700"/>
              <a:t>Return values (var types).</a:t>
            </a:r>
          </a:p>
          <a:p>
            <a:pPr lvl="2"/>
            <a:r>
              <a:rPr lang="en-US" sz="1900"/>
              <a:t>RF test libraries:</a:t>
            </a:r>
          </a:p>
          <a:p>
            <a:pPr lvl="3"/>
            <a:r>
              <a:rPr lang="en-US" sz="1700"/>
              <a:t>Importing.</a:t>
            </a:r>
          </a:p>
          <a:p>
            <a:pPr lvl="3"/>
            <a:r>
              <a:rPr lang="en-US" sz="1700"/>
              <a:t>Built-in, Collections (you know what these have to offer).</a:t>
            </a:r>
          </a:p>
          <a:p>
            <a:pPr lvl="2"/>
            <a:r>
              <a:rPr lang="en-US" sz="1900"/>
              <a:t>RF test designs:</a:t>
            </a:r>
          </a:p>
          <a:p>
            <a:pPr lvl="3"/>
            <a:r>
              <a:rPr lang="en-US" sz="1700"/>
              <a:t>Testproject, test suites, test cases:</a:t>
            </a:r>
          </a:p>
          <a:p>
            <a:pPr lvl="4"/>
            <a:r>
              <a:rPr lang="en-US" sz="1600"/>
              <a:t>You know what their purpose is, how to create them and how they are structured.</a:t>
            </a:r>
          </a:p>
          <a:p>
            <a:pPr lvl="2"/>
            <a:r>
              <a:rPr lang="en-US" sz="1900"/>
              <a:t>RF test report and log file</a:t>
            </a:r>
          </a:p>
          <a:p>
            <a:pPr lvl="3"/>
            <a:r>
              <a:rPr lang="en-US" sz="1700"/>
              <a:t>How to consult them and how to interpret and analyze their output</a:t>
            </a:r>
          </a:p>
          <a:p>
            <a:pPr marL="0" indent="0">
              <a:buNone/>
            </a:pPr>
            <a:endParaRPr lang="en-US" sz="2100"/>
          </a:p>
          <a:p>
            <a:pPr lvl="1"/>
            <a:r>
              <a:rPr lang="en-US" sz="2100"/>
              <a:t>We will work with these concepts </a:t>
            </a:r>
            <a:r>
              <a:rPr lang="en-US" sz="2100" i="1"/>
              <a:t>without</a:t>
            </a:r>
            <a:r>
              <a:rPr lang="en-US" sz="2100"/>
              <a:t> </a:t>
            </a:r>
            <a:r>
              <a:rPr lang="en-US" sz="2100" i="1"/>
              <a:t>any</a:t>
            </a:r>
            <a:r>
              <a:rPr lang="en-US" sz="2100"/>
              <a:t> further instruction or explanation.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0188CE0D-1BC2-40A1-8DE3-16EDA024E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045" y="60327"/>
            <a:ext cx="10771909" cy="1325563"/>
          </a:xfrm>
        </p:spPr>
        <p:txBody>
          <a:bodyPr>
            <a:normAutofit/>
          </a:bodyPr>
          <a:lstStyle/>
          <a:p>
            <a:pPr algn="ctr"/>
            <a:r>
              <a:rPr lang="nl-NL"/>
              <a:t>Prerequisites - Knowledge</a:t>
            </a:r>
          </a:p>
        </p:txBody>
      </p:sp>
    </p:spTree>
    <p:extLst>
      <p:ext uri="{BB962C8B-B14F-4D97-AF65-F5344CB8AC3E}">
        <p14:creationId xmlns:p14="http://schemas.microsoft.com/office/powerpoint/2010/main" val="3822279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556362"/>
            <a:ext cx="10515600" cy="2780509"/>
          </a:xfrm>
        </p:spPr>
        <p:txBody>
          <a:bodyPr>
            <a:normAutofit fontScale="92500" lnSpcReduction="20000"/>
          </a:bodyPr>
          <a:lstStyle/>
          <a:p>
            <a:r>
              <a:rPr lang="nl-NL" sz="2000" b="1"/>
              <a:t>OO programming concepts - basic:</a:t>
            </a:r>
          </a:p>
          <a:p>
            <a:endParaRPr lang="nl-NL" sz="2000"/>
          </a:p>
          <a:p>
            <a:pPr lvl="1"/>
            <a:r>
              <a:rPr lang="en-US" sz="1900"/>
              <a:t>You are, at least on a theoretical level, well acquainted with the following concepts</a:t>
            </a:r>
            <a:r>
              <a:rPr lang="nl-NL" sz="1900"/>
              <a:t>:</a:t>
            </a:r>
          </a:p>
          <a:p>
            <a:pPr lvl="2"/>
            <a:endParaRPr lang="en-US" sz="1600"/>
          </a:p>
          <a:p>
            <a:pPr lvl="2"/>
            <a:r>
              <a:rPr lang="en-US" sz="1600"/>
              <a:t>Classes.</a:t>
            </a:r>
          </a:p>
          <a:p>
            <a:pPr lvl="2"/>
            <a:r>
              <a:rPr lang="en-US" sz="1600"/>
              <a:t>Instantiating classes (objects).</a:t>
            </a:r>
          </a:p>
          <a:p>
            <a:pPr lvl="2"/>
            <a:r>
              <a:rPr lang="en-US" sz="1600"/>
              <a:t>Object methods.</a:t>
            </a:r>
          </a:p>
          <a:p>
            <a:pPr lvl="2"/>
            <a:r>
              <a:rPr lang="en-US" sz="1600"/>
              <a:t>Object attributes.</a:t>
            </a:r>
          </a:p>
          <a:p>
            <a:pPr lvl="2"/>
            <a:r>
              <a:rPr lang="en-US" sz="1600"/>
              <a:t>The so-called </a:t>
            </a:r>
            <a:r>
              <a:rPr lang="en-US" sz="1600" i="1"/>
              <a:t>dot</a:t>
            </a:r>
            <a:r>
              <a:rPr lang="en-US" sz="1600"/>
              <a:t> </a:t>
            </a:r>
            <a:r>
              <a:rPr lang="en-US" sz="1600" i="1"/>
              <a:t>notation</a:t>
            </a:r>
            <a:r>
              <a:rPr lang="en-US" sz="1600"/>
              <a:t> for accessing object methods &amp; attributes.</a:t>
            </a:r>
          </a:p>
          <a:p>
            <a:pPr lvl="2"/>
            <a:endParaRPr lang="en-US" sz="1200"/>
          </a:p>
          <a:p>
            <a:pPr lvl="1"/>
            <a:r>
              <a:rPr lang="en-US" sz="1900"/>
              <a:t>We will work with these concepts </a:t>
            </a:r>
            <a:r>
              <a:rPr lang="en-US" sz="1900" i="1"/>
              <a:t>without any</a:t>
            </a:r>
            <a:r>
              <a:rPr lang="en-US" sz="1900"/>
              <a:t> further definition or explanation.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0188CE0D-1BC2-40A1-8DE3-16EDA024E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045" y="60327"/>
            <a:ext cx="10771909" cy="1325563"/>
          </a:xfrm>
        </p:spPr>
        <p:txBody>
          <a:bodyPr>
            <a:normAutofit/>
          </a:bodyPr>
          <a:lstStyle/>
          <a:p>
            <a:pPr algn="ctr"/>
            <a:r>
              <a:rPr lang="nl-NL"/>
              <a:t>Prerequisites - Knowledge</a:t>
            </a:r>
          </a:p>
        </p:txBody>
      </p:sp>
    </p:spTree>
    <p:extLst>
      <p:ext uri="{BB962C8B-B14F-4D97-AF65-F5344CB8AC3E}">
        <p14:creationId xmlns:p14="http://schemas.microsoft.com/office/powerpoint/2010/main" val="1934268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503483"/>
            <a:ext cx="10515600" cy="4273061"/>
          </a:xfrm>
        </p:spPr>
        <p:txBody>
          <a:bodyPr>
            <a:normAutofit/>
          </a:bodyPr>
          <a:lstStyle/>
          <a:p>
            <a:r>
              <a:rPr lang="nl-NL" sz="2000" b="1"/>
              <a:t>Integrated Development Environments - advanced:</a:t>
            </a:r>
          </a:p>
          <a:p>
            <a:endParaRPr lang="nl-NL" sz="2000" b="1"/>
          </a:p>
          <a:p>
            <a:pPr lvl="1"/>
            <a:r>
              <a:rPr lang="nl-NL" sz="1900"/>
              <a:t>You have extensive experience in using your IDE to:</a:t>
            </a:r>
          </a:p>
          <a:p>
            <a:pPr lvl="1"/>
            <a:endParaRPr lang="nl-NL" sz="1900" b="1"/>
          </a:p>
          <a:p>
            <a:pPr lvl="2"/>
            <a:r>
              <a:rPr lang="nl-NL" sz="1600"/>
              <a:t>Create Robot Framework artifacts:</a:t>
            </a:r>
          </a:p>
          <a:p>
            <a:pPr lvl="3"/>
            <a:r>
              <a:rPr lang="nl-NL" sz="1500"/>
              <a:t>Test projects, test suites, test cases, keywords.</a:t>
            </a:r>
          </a:p>
          <a:p>
            <a:pPr lvl="2"/>
            <a:r>
              <a:rPr lang="nl-NL" sz="1600"/>
              <a:t>Import RF test libraries and user defined resources.</a:t>
            </a:r>
          </a:p>
          <a:p>
            <a:pPr lvl="2"/>
            <a:r>
              <a:rPr lang="nl-NL" sz="1600"/>
              <a:t>Auto-complete your code/statements.</a:t>
            </a:r>
          </a:p>
          <a:p>
            <a:pPr lvl="2"/>
            <a:r>
              <a:rPr lang="nl-NL" sz="1600"/>
              <a:t>Utilize the syntax coloring to good effect.</a:t>
            </a:r>
          </a:p>
          <a:p>
            <a:pPr lvl="2"/>
            <a:r>
              <a:rPr lang="nl-NL" sz="1600"/>
              <a:t>Run RF test suites /cases.</a:t>
            </a:r>
          </a:p>
          <a:p>
            <a:pPr lvl="2"/>
            <a:r>
              <a:rPr lang="nl-NL" sz="1600"/>
              <a:t>Interpret and analyze the console output.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0188CE0D-1BC2-40A1-8DE3-16EDA024E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045" y="60327"/>
            <a:ext cx="10771909" cy="1325563"/>
          </a:xfrm>
        </p:spPr>
        <p:txBody>
          <a:bodyPr>
            <a:normAutofit/>
          </a:bodyPr>
          <a:lstStyle/>
          <a:p>
            <a:pPr algn="ctr"/>
            <a:r>
              <a:rPr lang="nl-NL"/>
              <a:t>Prerequisites - Knowledge</a:t>
            </a:r>
          </a:p>
        </p:txBody>
      </p:sp>
    </p:spTree>
    <p:extLst>
      <p:ext uri="{BB962C8B-B14F-4D97-AF65-F5344CB8AC3E}">
        <p14:creationId xmlns:p14="http://schemas.microsoft.com/office/powerpoint/2010/main" val="3945411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0188CE0D-1BC2-40A1-8DE3-16EDA024E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045" y="60327"/>
            <a:ext cx="10771909" cy="1325563"/>
          </a:xfrm>
        </p:spPr>
        <p:txBody>
          <a:bodyPr>
            <a:normAutofit/>
          </a:bodyPr>
          <a:lstStyle/>
          <a:p>
            <a:pPr algn="ctr"/>
            <a:r>
              <a:rPr lang="nl-NL"/>
              <a:t>Prerequisites - Software</a:t>
            </a:r>
          </a:p>
        </p:txBody>
      </p:sp>
      <p:graphicFrame>
        <p:nvGraphicFramePr>
          <p:cNvPr id="2" name="Tabel 3">
            <a:extLst>
              <a:ext uri="{FF2B5EF4-FFF2-40B4-BE49-F238E27FC236}">
                <a16:creationId xmlns:a16="http://schemas.microsoft.com/office/drawing/2014/main" id="{A33CF4D7-AE6B-48F2-8632-F020B5701DE0}"/>
              </a:ext>
            </a:extLst>
          </p:cNvPr>
          <p:cNvGraphicFramePr>
            <a:graphicFrameLocks noGrp="1"/>
          </p:cNvGraphicFramePr>
          <p:nvPr/>
        </p:nvGraphicFramePr>
        <p:xfrm>
          <a:off x="212204" y="1696720"/>
          <a:ext cx="1181723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1383">
                  <a:extLst>
                    <a:ext uri="{9D8B030D-6E8A-4147-A177-3AD203B41FA5}">
                      <a16:colId xmlns:a16="http://schemas.microsoft.com/office/drawing/2014/main" val="2986735002"/>
                    </a:ext>
                  </a:extLst>
                </a:gridCol>
                <a:gridCol w="1467059">
                  <a:extLst>
                    <a:ext uri="{9D8B030D-6E8A-4147-A177-3AD203B41FA5}">
                      <a16:colId xmlns:a16="http://schemas.microsoft.com/office/drawing/2014/main" val="2380486173"/>
                    </a:ext>
                  </a:extLst>
                </a:gridCol>
                <a:gridCol w="1597688">
                  <a:extLst>
                    <a:ext uri="{9D8B030D-6E8A-4147-A177-3AD203B41FA5}">
                      <a16:colId xmlns:a16="http://schemas.microsoft.com/office/drawing/2014/main" val="123190593"/>
                    </a:ext>
                  </a:extLst>
                </a:gridCol>
                <a:gridCol w="6141106">
                  <a:extLst>
                    <a:ext uri="{9D8B030D-6E8A-4147-A177-3AD203B41FA5}">
                      <a16:colId xmlns:a16="http://schemas.microsoft.com/office/drawing/2014/main" val="526043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Component: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Min version: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Max version: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Remarks: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586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800"/>
                        <a:t>Python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/>
                        <a:t>≥ 3.7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N.a.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717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Robot 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/>
                        <a:t>≥ 3.2.2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N.a.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925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RequestsLibrary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0.7.2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0.7.2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638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IDE/Editor of your choice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N.a.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N.a.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Workshop demo slides and example code will be shown in RIDE.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481798"/>
                  </a:ext>
                </a:extLst>
              </a:tr>
            </a:tbl>
          </a:graphicData>
        </a:graphic>
      </p:graphicFrame>
      <p:sp>
        <p:nvSpPr>
          <p:cNvPr id="3" name="Tekstvak 2">
            <a:extLst>
              <a:ext uri="{FF2B5EF4-FFF2-40B4-BE49-F238E27FC236}">
                <a16:creationId xmlns:a16="http://schemas.microsoft.com/office/drawing/2014/main" id="{79EDC36C-1598-4EC0-9F56-07E50815204E}"/>
              </a:ext>
            </a:extLst>
          </p:cNvPr>
          <p:cNvSpPr txBox="1"/>
          <p:nvPr/>
        </p:nvSpPr>
        <p:spPr>
          <a:xfrm>
            <a:off x="359924" y="4795736"/>
            <a:ext cx="11965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See the ReadMe (of the workshop Github project) for installation instructions!</a:t>
            </a:r>
          </a:p>
        </p:txBody>
      </p:sp>
    </p:spTree>
    <p:extLst>
      <p:ext uri="{BB962C8B-B14F-4D97-AF65-F5344CB8AC3E}">
        <p14:creationId xmlns:p14="http://schemas.microsoft.com/office/powerpoint/2010/main" val="3589792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0188CE0D-1BC2-40A1-8DE3-16EDA024E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045" y="60327"/>
            <a:ext cx="10771909" cy="1325563"/>
          </a:xfrm>
        </p:spPr>
        <p:txBody>
          <a:bodyPr>
            <a:normAutofit/>
          </a:bodyPr>
          <a:lstStyle/>
          <a:p>
            <a:pPr algn="ctr"/>
            <a:r>
              <a:rPr lang="nl-NL"/>
              <a:t>Prerequisites – Access to domains</a:t>
            </a:r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4EB5AC37-34AD-449D-ADB6-DE40206BB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3483"/>
            <a:ext cx="10515600" cy="474000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nl-NL" sz="2400">
                <a:hlinkClick r:id="rId2"/>
              </a:rPr>
              <a:t>https://github.com</a:t>
            </a:r>
            <a:r>
              <a:rPr lang="nl-NL" sz="2400"/>
              <a:t> </a:t>
            </a:r>
          </a:p>
          <a:p>
            <a:pPr>
              <a:lnSpc>
                <a:spcPct val="100000"/>
              </a:lnSpc>
            </a:pPr>
            <a:r>
              <a:rPr lang="nl-NL" sz="2400">
                <a:hlinkClick r:id="rId3"/>
              </a:rPr>
              <a:t>https://robotframework.org</a:t>
            </a:r>
            <a:r>
              <a:rPr lang="nl-NL" sz="2400"/>
              <a:t> </a:t>
            </a:r>
          </a:p>
          <a:p>
            <a:pPr>
              <a:lnSpc>
                <a:spcPct val="100000"/>
              </a:lnSpc>
            </a:pPr>
            <a:r>
              <a:rPr lang="nl-NL" sz="2400">
                <a:hlinkClick r:id="rId4"/>
              </a:rPr>
              <a:t>https://requests.readthedocs.io</a:t>
            </a:r>
            <a:r>
              <a:rPr lang="nl-NL" sz="2400"/>
              <a:t> </a:t>
            </a:r>
          </a:p>
          <a:p>
            <a:pPr>
              <a:lnSpc>
                <a:spcPct val="100000"/>
              </a:lnSpc>
            </a:pPr>
            <a:r>
              <a:rPr lang="nl-NL" sz="2400">
                <a:hlinkClick r:id="rId5"/>
              </a:rPr>
              <a:t>https://www.w3schools.com</a:t>
            </a:r>
            <a:r>
              <a:rPr lang="nl-NL" sz="2400"/>
              <a:t> </a:t>
            </a:r>
          </a:p>
          <a:p>
            <a:pPr>
              <a:lnSpc>
                <a:spcPct val="100000"/>
              </a:lnSpc>
            </a:pPr>
            <a:r>
              <a:rPr lang="nl-NL" sz="2400">
                <a:hlinkClick r:id="rId6"/>
              </a:rPr>
              <a:t>https://www.belastingdienst.nl</a:t>
            </a:r>
            <a:r>
              <a:rPr lang="nl-NL" sz="2400"/>
              <a:t> </a:t>
            </a:r>
          </a:p>
          <a:p>
            <a:pPr>
              <a:lnSpc>
                <a:spcPct val="100000"/>
              </a:lnSpc>
            </a:pPr>
            <a:r>
              <a:rPr lang="nl-NL" sz="2400">
                <a:hlinkClick r:id="rId7"/>
              </a:rPr>
              <a:t>https://werken.belastingdienst.nl</a:t>
            </a:r>
            <a:r>
              <a:rPr lang="nl-NL" sz="2400"/>
              <a:t> </a:t>
            </a:r>
          </a:p>
          <a:p>
            <a:pPr>
              <a:lnSpc>
                <a:spcPct val="100000"/>
              </a:lnSpc>
            </a:pPr>
            <a:r>
              <a:rPr lang="nl-NL" sz="2400">
                <a:hlinkClick r:id="rId8"/>
              </a:rPr>
              <a:t>https://httpbin.org/</a:t>
            </a:r>
            <a:r>
              <a:rPr lang="nl-NL" sz="2400"/>
              <a:t> </a:t>
            </a:r>
          </a:p>
          <a:p>
            <a:pPr>
              <a:lnSpc>
                <a:spcPct val="100000"/>
              </a:lnSpc>
            </a:pPr>
            <a:r>
              <a:rPr lang="nl-NL" sz="2400">
                <a:hlinkClick r:id="rId9"/>
              </a:rPr>
              <a:t>https://jsonplaceholder.typicode.com/</a:t>
            </a:r>
            <a:r>
              <a:rPr lang="nl-NL" sz="2400"/>
              <a:t> </a:t>
            </a:r>
          </a:p>
          <a:p>
            <a:pPr>
              <a:lnSpc>
                <a:spcPct val="100000"/>
              </a:lnSpc>
            </a:pPr>
            <a:r>
              <a:rPr lang="nl-NL" sz="2400">
                <a:hlinkClick r:id="rId10"/>
              </a:rPr>
              <a:t>https://jsonplaceholder.typicode.com/guide/</a:t>
            </a:r>
            <a:r>
              <a:rPr lang="nl-NL" sz="2400"/>
              <a:t> 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5BCF200C-D26F-4F8F-8AD4-022BAAAA6E3E}"/>
              </a:ext>
            </a:extLst>
          </p:cNvPr>
          <p:cNvSpPr txBox="1"/>
          <p:nvPr/>
        </p:nvSpPr>
        <p:spPr>
          <a:xfrm>
            <a:off x="6517426" y="2274838"/>
            <a:ext cx="52517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It is important to </a:t>
            </a:r>
            <a:r>
              <a:rPr lang="en-US" i="1">
                <a:solidFill>
                  <a:srgbClr val="FF0000"/>
                </a:solidFill>
              </a:rPr>
              <a:t>actually check</a:t>
            </a:r>
            <a:r>
              <a:rPr lang="en-US">
                <a:solidFill>
                  <a:srgbClr val="FF0000"/>
                </a:solidFill>
              </a:rPr>
              <a:t> whether you can access these domains from your device.</a:t>
            </a:r>
          </a:p>
          <a:p>
            <a:pPr algn="ctr"/>
            <a:endParaRPr lang="en-US">
              <a:solidFill>
                <a:srgbClr val="FF0000"/>
              </a:solidFill>
            </a:endParaRPr>
          </a:p>
          <a:p>
            <a:pPr algn="ctr"/>
            <a:r>
              <a:rPr lang="en-US">
                <a:solidFill>
                  <a:srgbClr val="FF0000"/>
                </a:solidFill>
              </a:rPr>
              <a:t>If not (because of firewalls, blacklists, etc.), please make sure that </a:t>
            </a:r>
            <a:r>
              <a:rPr lang="en-US" i="1">
                <a:solidFill>
                  <a:srgbClr val="FF0000"/>
                </a:solidFill>
              </a:rPr>
              <a:t>obtain</a:t>
            </a:r>
            <a:r>
              <a:rPr lang="en-US">
                <a:solidFill>
                  <a:srgbClr val="FF0000"/>
                </a:solidFill>
              </a:rPr>
              <a:t> that access before attending the workshop.</a:t>
            </a:r>
          </a:p>
          <a:p>
            <a:pPr algn="ctr"/>
            <a:endParaRPr lang="en-US">
              <a:solidFill>
                <a:srgbClr val="FF0000"/>
              </a:solidFill>
            </a:endParaRPr>
          </a:p>
          <a:p>
            <a:pPr algn="ctr"/>
            <a:r>
              <a:rPr lang="en-US">
                <a:solidFill>
                  <a:srgbClr val="FF0000"/>
                </a:solidFill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40818494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49656</TotalTime>
  <Words>651</Words>
  <Application>Microsoft Office PowerPoint</Application>
  <PresentationFormat>Breedbeeld</PresentationFormat>
  <Paragraphs>109</Paragraphs>
  <Slides>7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Kantoorthema</vt:lpstr>
      <vt:lpstr>A technical introduction to the RF RequestsLibrary</vt:lpstr>
      <vt:lpstr>Prerequisites - Knowledge</vt:lpstr>
      <vt:lpstr>Prerequisites - Knowledge</vt:lpstr>
      <vt:lpstr>Prerequisites - Knowledge</vt:lpstr>
      <vt:lpstr>Prerequisites - Knowledge</vt:lpstr>
      <vt:lpstr>Prerequisites - Software</vt:lpstr>
      <vt:lpstr>Prerequisites – Access to domains</vt:lpstr>
    </vt:vector>
  </TitlesOfParts>
  <Company>Ministerie van Financien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Service/API-level test automation</dc:title>
  <dc:creator>MICHAEL M. HALLIK</dc:creator>
  <cp:lastModifiedBy>Michael Hallik</cp:lastModifiedBy>
  <cp:revision>1816</cp:revision>
  <dcterms:created xsi:type="dcterms:W3CDTF">2020-02-05T15:25:28Z</dcterms:created>
  <dcterms:modified xsi:type="dcterms:W3CDTF">2021-03-10T00:05:50Z</dcterms:modified>
</cp:coreProperties>
</file>