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28"/>
  </p:notesMasterIdLst>
  <p:handoutMasterIdLst>
    <p:handoutMasterId r:id="rId29"/>
  </p:handoutMasterIdLst>
  <p:sldIdLst>
    <p:sldId id="417" r:id="rId2"/>
    <p:sldId id="512" r:id="rId3"/>
    <p:sldId id="463" r:id="rId4"/>
    <p:sldId id="523" r:id="rId5"/>
    <p:sldId id="505" r:id="rId6"/>
    <p:sldId id="524" r:id="rId7"/>
    <p:sldId id="525" r:id="rId8"/>
    <p:sldId id="526" r:id="rId9"/>
    <p:sldId id="527" r:id="rId10"/>
    <p:sldId id="528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00" r:id="rId25"/>
    <p:sldId id="543" r:id="rId26"/>
    <p:sldId id="522" r:id="rId27"/>
  </p:sldIdLst>
  <p:sldSz cx="9144000" cy="5143500" type="screen16x9"/>
  <p:notesSz cx="7010400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521415D9-36F7-43E2-AB2F-B90AF26B5E84}">
      <p14:sectionLst xmlns:p14="http://schemas.microsoft.com/office/powerpoint/2010/main">
        <p14:section name="Untitled Section" id="{2B782964-4D63-452B-806F-01EC54D6F5B2}">
          <p14:sldIdLst>
            <p14:sldId id="417"/>
            <p14:sldId id="512"/>
            <p14:sldId id="463"/>
            <p14:sldId id="523"/>
            <p14:sldId id="505"/>
            <p14:sldId id="524"/>
            <p14:sldId id="525"/>
            <p14:sldId id="526"/>
            <p14:sldId id="527"/>
            <p14:sldId id="528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00"/>
            <p14:sldId id="54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mish Brewer" initials="HB" lastIdx="1" clrIdx="0"/>
  <p:cmAuthor id="1" name="Kathy Kim" initials="KK" lastIdx="0" clrIdx="1"/>
  <p:cmAuthor id="2" name="Colleen Lupien" initials="C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6C6C70"/>
    <a:srgbClr val="48484B"/>
    <a:srgbClr val="595959"/>
    <a:srgbClr val="7F7F7F"/>
    <a:srgbClr val="919195"/>
    <a:srgbClr val="1E5DA7"/>
    <a:srgbClr val="009DDC"/>
    <a:srgbClr val="808080"/>
    <a:srgbClr val="1A6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 autoAdjust="0"/>
    <p:restoredTop sz="96833" autoAdjust="0"/>
  </p:normalViewPr>
  <p:slideViewPr>
    <p:cSldViewPr snapToGrid="0" showGuides="1">
      <p:cViewPr varScale="1">
        <p:scale>
          <a:sx n="125" d="100"/>
          <a:sy n="125" d="100"/>
        </p:scale>
        <p:origin x="96" y="402"/>
      </p:cViewPr>
      <p:guideLst>
        <p:guide orient="horz" pos="1597"/>
        <p:guide pos="2893"/>
      </p:guideLst>
    </p:cSldViewPr>
  </p:slideViewPr>
  <p:outlineViewPr>
    <p:cViewPr>
      <p:scale>
        <a:sx n="33" d="100"/>
        <a:sy n="33" d="100"/>
      </p:scale>
      <p:origin x="0" y="24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3112"/>
    </p:cViewPr>
  </p:sorterViewPr>
  <p:notesViewPr>
    <p:cSldViewPr snapToGrid="0" showGuides="1">
      <p:cViewPr varScale="1">
        <p:scale>
          <a:sx n="84" d="100"/>
          <a:sy n="84" d="100"/>
        </p:scale>
        <p:origin x="-37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B34D82E7-9B21-5843-AC7F-2ACBA5F1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69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5" rIns="93169" bIns="4658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-105" charset="0"/>
              </a:defRPr>
            </a:lvl1pPr>
          </a:lstStyle>
          <a:p>
            <a:pPr>
              <a:defRPr/>
            </a:pPr>
            <a:fld id="{0E8FF136-95B6-064A-AAF7-6C8FCD1F69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9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9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27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4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7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6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8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3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8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2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72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56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68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4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4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8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457200"/>
            <a:ext cx="5486400" cy="153352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600">
                <a:ln cap="rnd">
                  <a:noFill/>
                  <a:prstDash val="solid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486400" y="2286000"/>
            <a:ext cx="3200400" cy="1200150"/>
          </a:xfrm>
        </p:spPr>
        <p:txBody>
          <a:bodyPr/>
          <a:lstStyle>
            <a:lvl1pPr marL="0" indent="0" algn="l">
              <a:lnSpc>
                <a:spcPct val="90000"/>
              </a:lnSpc>
              <a:buFontTx/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xway_PPT_Assets_16-9_Full-Im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9144000" cy="457200"/>
          </a:xfrm>
          <a:prstGeom prst="rect">
            <a:avLst/>
          </a:prstGeom>
        </p:spPr>
      </p:pic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79274" y="4762685"/>
            <a:ext cx="548229" cy="293906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47383"/>
            <a:ext cx="9144000" cy="4736592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57200" y="1463040"/>
            <a:ext cx="7772400" cy="3419475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2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7785101" cy="77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200400" y="457200"/>
            <a:ext cx="5239027" cy="37829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1600" b="1" cap="none">
                <a:ln cap="rnd">
                  <a:noFill/>
                  <a:prstDash val="solid"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00400" y="914400"/>
            <a:ext cx="5239026" cy="1080345"/>
          </a:xfrm>
        </p:spPr>
        <p:txBody>
          <a:bodyPr lIns="0"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05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polyhedron_08211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553" y="1463040"/>
            <a:ext cx="4111254" cy="3328848"/>
          </a:xfrm>
          <a:prstGeom prst="rect">
            <a:avLst/>
          </a:prstGeom>
        </p:spPr>
      </p:pic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Custom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55" y="1463040"/>
            <a:ext cx="3248153" cy="324815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 w="38100">
            <a:noFill/>
          </a:ln>
          <a:effectLst/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2743200" y="1463040"/>
            <a:ext cx="54737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10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0337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800" b="0" baseline="0">
                <a:solidFill>
                  <a:srgbClr val="E31B23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0"/>
          </p:nvPr>
        </p:nvSpPr>
        <p:spPr bwMode="auto">
          <a:xfrm>
            <a:off x="457200" y="1465802"/>
            <a:ext cx="77851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defRPr/>
            </a:lvl1pPr>
          </a:lstStyle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7874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98651"/>
            <a:ext cx="8229600" cy="28229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1" y="1270000"/>
            <a:ext cx="7772400" cy="456010"/>
          </a:xfrm>
        </p:spPr>
        <p:txBody>
          <a:bodyPr lIns="0" anchor="ctr" anchorCtr="0"/>
          <a:lstStyle>
            <a:lvl1pPr marL="0" indent="0" algn="l">
              <a:lnSpc>
                <a:spcPct val="90000"/>
              </a:lnSpc>
              <a:buNone/>
              <a:defRPr lang="en-US" sz="2000" b="1" kern="1200" dirty="0" smtClean="0">
                <a:solidFill>
                  <a:schemeClr val="accent1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800100"/>
            <a:ext cx="77724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Aft>
                <a:spcPct val="0"/>
              </a:spcAft>
              <a:buFontTx/>
              <a:buNone/>
              <a:defRPr lang="en-US" sz="2000" b="0" i="0" dirty="0" smtClean="0">
                <a:solidFill>
                  <a:schemeClr val="bg2"/>
                </a:solidFill>
                <a:latin typeface="Arial"/>
                <a:ea typeface="ＭＳ Ｐゴシック" pitchFamily="-105" charset="-128"/>
                <a:cs typeface="Arial"/>
              </a:defRPr>
            </a:lvl1pPr>
            <a:lvl2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Aft>
                <a:spcPct val="0"/>
              </a:spcAft>
              <a:defRPr lang="en-US" sz="3200" dirty="0" smtClean="0">
                <a:solidFill>
                  <a:schemeClr val="tx1"/>
                </a:solidFill>
                <a:latin typeface="+mn-lt"/>
                <a:ea typeface="ＭＳ Ｐゴシック" pitchFamily="-105" charset="-128"/>
                <a:cs typeface="ＭＳ Ｐゴシック" pitchFamily="-105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0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776472" cy="3394472"/>
          </a:xfrm>
        </p:spPr>
        <p:txBody>
          <a:bodyPr/>
          <a:lstStyle>
            <a:lvl1pPr marL="228600" indent="-228600"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463040"/>
            <a:ext cx="3776472" cy="3394472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89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4525" y="1463040"/>
            <a:ext cx="3776472" cy="47982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rgbClr val="94949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914" y="2023341"/>
            <a:ext cx="377647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168"/>
            <a:ext cx="7785101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way_PPT_Assets_16-9_Interior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76" y="0"/>
            <a:ext cx="456524" cy="5143500"/>
          </a:xfrm>
          <a:prstGeom prst="rect">
            <a:avLst/>
          </a:prstGeom>
        </p:spPr>
      </p:pic>
      <p:sp>
        <p:nvSpPr>
          <p:cNvPr id="276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5802"/>
            <a:ext cx="77724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 - 24</a:t>
            </a:r>
          </a:p>
          <a:p>
            <a:pPr lvl="1"/>
            <a:r>
              <a:rPr lang="en-US" dirty="0" smtClean="0"/>
              <a:t>Second level - 20</a:t>
            </a:r>
          </a:p>
          <a:p>
            <a:pPr lvl="2"/>
            <a:r>
              <a:rPr lang="en-US" dirty="0" smtClean="0"/>
              <a:t>Third level - 18</a:t>
            </a:r>
          </a:p>
          <a:p>
            <a:pPr lvl="3"/>
            <a:r>
              <a:rPr lang="en-US" dirty="0" smtClean="0"/>
              <a:t>Fourth level - 16</a:t>
            </a:r>
          </a:p>
          <a:p>
            <a:pPr lvl="4"/>
            <a:r>
              <a:rPr lang="en-US" dirty="0" smtClean="0"/>
              <a:t>Fifth level - 16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3200"/>
            <a:ext cx="7785101" cy="97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57300"/>
            <a:ext cx="7772400" cy="9525"/>
          </a:xfrm>
          <a:prstGeom prst="line">
            <a:avLst/>
          </a:prstGeom>
          <a:ln w="19050" cap="rnd" cmpd="sng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0434" y="4714028"/>
            <a:ext cx="491066" cy="459636"/>
          </a:xfrm>
          <a:prstGeom prst="rect">
            <a:avLst/>
          </a:prstGeom>
        </p:spPr>
        <p:txBody>
          <a:bodyPr vert="vert270"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6557AE-D911-0F4C-AC53-EAE0FE81A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67" r:id="rId2"/>
    <p:sldLayoutId id="2147484271" r:id="rId3"/>
    <p:sldLayoutId id="2147484274" r:id="rId4"/>
    <p:sldLayoutId id="2147484242" r:id="rId5"/>
    <p:sldLayoutId id="2147484250" r:id="rId6"/>
    <p:sldLayoutId id="2147484252" r:id="rId7"/>
    <p:sldLayoutId id="2147484243" r:id="rId8"/>
    <p:sldLayoutId id="2147484244" r:id="rId9"/>
    <p:sldLayoutId id="2147484245" r:id="rId10"/>
    <p:sldLayoutId id="2147484246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0" spc="0" baseline="0" dirty="0">
          <a:ln cap="rnd">
            <a:solidFill>
              <a:schemeClr val="accent1"/>
            </a:solidFill>
            <a:prstDash val="solid"/>
          </a:ln>
          <a:solidFill>
            <a:schemeClr val="accent1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3500">
          <a:solidFill>
            <a:srgbClr val="818285"/>
          </a:solidFill>
          <a:latin typeface="Arial Narrow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1pPr>
      <a:lvl2pPr marL="742950" indent="-2857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20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defRPr sz="18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2"/>
          </a:solidFill>
          <a:latin typeface="Arial" pitchFamily="34" charset="0"/>
          <a:ea typeface="ＭＳ Ｐゴシック" pitchFamily="-105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4" name="Subtitle 13"/>
          <p:cNvSpPr txBox="1">
            <a:spLocks/>
          </p:cNvSpPr>
          <p:nvPr/>
        </p:nvSpPr>
        <p:spPr bwMode="auto">
          <a:xfrm>
            <a:off x="7114966" y="4358418"/>
            <a:ext cx="2029033" cy="70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1">
                <a:solidFill>
                  <a:srgbClr val="FFFFFF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dirty="0" smtClean="0"/>
              <a:t>Java </a:t>
            </a: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  <a:p>
            <a:pPr algn="ctr"/>
            <a:r>
              <a:rPr lang="en-US" kern="0" dirty="0" smtClean="0"/>
              <a:t>October 19, 2016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What is a class?</a:t>
            </a:r>
          </a:p>
          <a:p>
            <a:r>
              <a:rPr lang="en-US" dirty="0" smtClean="0"/>
              <a:t>What is an object?</a:t>
            </a:r>
          </a:p>
          <a:p>
            <a:pPr lvl="1"/>
            <a:r>
              <a:rPr lang="en-US" dirty="0" smtClean="0"/>
              <a:t>State  and behavior.</a:t>
            </a:r>
          </a:p>
          <a:p>
            <a:pPr lvl="1"/>
            <a:r>
              <a:rPr lang="en-US" dirty="0" smtClean="0"/>
              <a:t>Physical instance of a class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08" y="2866020"/>
            <a:ext cx="2265892" cy="2265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0" y="3054086"/>
            <a:ext cx="1417320" cy="1889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6" y="3163544"/>
            <a:ext cx="2227792" cy="16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88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Multiple objects sharing common states and behaviors</a:t>
            </a:r>
          </a:p>
          <a:p>
            <a:r>
              <a:rPr lang="en-US" dirty="0" smtClean="0"/>
              <a:t>Achieved with “extends” keyword</a:t>
            </a:r>
          </a:p>
          <a:p>
            <a:r>
              <a:rPr lang="en-US" dirty="0"/>
              <a:t>s</a:t>
            </a:r>
            <a:r>
              <a:rPr lang="en-US" dirty="0" smtClean="0"/>
              <a:t>uper()</a:t>
            </a:r>
          </a:p>
          <a:p>
            <a:pPr lvl="1"/>
            <a:r>
              <a:rPr lang="en-US" dirty="0"/>
              <a:t>Call parent constructor</a:t>
            </a:r>
          </a:p>
          <a:p>
            <a:pPr lvl="1"/>
            <a:r>
              <a:rPr lang="en-US" dirty="0"/>
              <a:t>Call parent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instanceOf – check what is the type of an object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66" y="3744776"/>
            <a:ext cx="2392961" cy="1345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3789453"/>
            <a:ext cx="3567086" cy="12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5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2529840" cy="367769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package com.aandreev.tests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class Animal </a:t>
            </a:r>
            <a:r>
              <a:rPr lang="en-US" sz="1200" dirty="0" smtClean="0"/>
              <a:t>{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String </a:t>
            </a:r>
            <a:r>
              <a:rPr lang="en-US" sz="1200" dirty="0"/>
              <a:t>type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public  </a:t>
            </a:r>
            <a:r>
              <a:rPr lang="en-US" sz="1200" dirty="0"/>
              <a:t>Animal(String type) {</a:t>
            </a:r>
          </a:p>
          <a:p>
            <a:pPr marL="0" indent="0">
              <a:buNone/>
            </a:pPr>
            <a:r>
              <a:rPr lang="en-US" sz="1200" dirty="0" smtClean="0"/>
              <a:t>        this.type </a:t>
            </a:r>
            <a:r>
              <a:rPr lang="en-US" sz="1200" dirty="0"/>
              <a:t>= type;</a:t>
            </a:r>
          </a:p>
          <a:p>
            <a:pPr marL="0" indent="0">
              <a:buNone/>
            </a:pPr>
            <a:r>
              <a:rPr lang="en-US" sz="1200" dirty="0" smtClean="0"/>
              <a:t>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public </a:t>
            </a:r>
            <a:r>
              <a:rPr lang="en-US" sz="1200" dirty="0"/>
              <a:t>void whoAreYou() {</a:t>
            </a:r>
          </a:p>
          <a:p>
            <a:pPr marL="0" indent="0">
              <a:buNone/>
            </a:pPr>
            <a:r>
              <a:rPr lang="en-US" sz="1200" dirty="0" smtClean="0"/>
              <a:t>        System.</a:t>
            </a:r>
            <a:r>
              <a:rPr lang="en-US" sz="1200" i="1" dirty="0" smtClean="0"/>
              <a:t>out.println</a:t>
            </a:r>
            <a:r>
              <a:rPr lang="en-US" sz="1200" i="1" dirty="0"/>
              <a:t>("I am " + type);</a:t>
            </a:r>
          </a:p>
          <a:p>
            <a:pPr marL="0" indent="0">
              <a:buNone/>
            </a:pPr>
            <a:r>
              <a:rPr lang="en-US" sz="1200" dirty="0" smtClean="0"/>
              <a:t>    }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693920" y="1465802"/>
            <a:ext cx="2529840" cy="367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kern="0" dirty="0" smtClean="0"/>
              <a:t>package com.aandreev.tests;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public class Tiger {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public Tiger(String type) {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        super(type);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    }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    public void whoAreYou() {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        System.</a:t>
            </a:r>
            <a:r>
              <a:rPr lang="en-US" sz="1200" i="1" kern="0" dirty="0" smtClean="0"/>
              <a:t>out.println("I am " + type);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    }</a:t>
            </a:r>
          </a:p>
          <a:p>
            <a:pPr marL="0" indent="0">
              <a:buFontTx/>
              <a:buNone/>
            </a:pPr>
            <a:r>
              <a:rPr lang="en-US" sz="1200" kern="0" dirty="0" smtClean="0"/>
              <a:t>}</a:t>
            </a:r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457200" lvl="1" indent="0">
              <a:buFontTx/>
              <a:buNone/>
            </a:pPr>
            <a:endParaRPr lang="en-US" kern="0" dirty="0" smtClean="0"/>
          </a:p>
          <a:p>
            <a:pPr marL="457200" lvl="1" indent="0">
              <a:buFontTx/>
              <a:buNone/>
            </a:pPr>
            <a:endParaRPr lang="en-US" kern="0" dirty="0" smtClean="0"/>
          </a:p>
          <a:p>
            <a:pPr marL="457200" lvl="1" indent="0">
              <a:buFontTx/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587110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Wrapping data and code into a single unit</a:t>
            </a:r>
          </a:p>
          <a:p>
            <a:r>
              <a:rPr lang="en-US" dirty="0" smtClean="0"/>
              <a:t>Used for hiding data</a:t>
            </a:r>
          </a:p>
          <a:p>
            <a:pPr lvl="1"/>
            <a:r>
              <a:rPr lang="en-US" dirty="0" smtClean="0"/>
              <a:t>Making variables private</a:t>
            </a:r>
          </a:p>
          <a:p>
            <a:pPr lvl="1"/>
            <a:r>
              <a:rPr lang="en-US" dirty="0" smtClean="0"/>
              <a:t>Making getters and setters public</a:t>
            </a:r>
          </a:p>
          <a:p>
            <a:r>
              <a:rPr lang="en-US" dirty="0" smtClean="0"/>
              <a:t>private – access only within the class itself</a:t>
            </a:r>
          </a:p>
          <a:p>
            <a:r>
              <a:rPr lang="en-US" dirty="0" smtClean="0"/>
              <a:t>p</a:t>
            </a:r>
            <a:r>
              <a:rPr lang="en-US" dirty="0" smtClean="0"/>
              <a:t>ublic – can be accessed from the world</a:t>
            </a:r>
          </a:p>
          <a:p>
            <a:r>
              <a:rPr lang="en-US" dirty="0"/>
              <a:t>p</a:t>
            </a:r>
            <a:r>
              <a:rPr lang="en-US" dirty="0" smtClean="0"/>
              <a:t>rotected – can be accessed from within the class and by any subclass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3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Ability of an object to define its own unique behavior and yet share some of the  same functionalities with the parent class</a:t>
            </a:r>
          </a:p>
          <a:p>
            <a:r>
              <a:rPr lang="en-US" dirty="0"/>
              <a:t>o</a:t>
            </a:r>
            <a:r>
              <a:rPr lang="en-US" dirty="0" smtClean="0"/>
              <a:t>verride – change the behavior of the parent method</a:t>
            </a:r>
          </a:p>
          <a:p>
            <a:r>
              <a:rPr lang="en-US" dirty="0"/>
              <a:t>o</a:t>
            </a:r>
            <a:r>
              <a:rPr lang="en-US" dirty="0" smtClean="0"/>
              <a:t>verload – having multiple methods with the same name but with different signature</a:t>
            </a:r>
          </a:p>
          <a:p>
            <a:r>
              <a:rPr lang="en-US" dirty="0" smtClean="0"/>
              <a:t>Used widely with inheritance.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2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Ability to hide the implementation and provide only the functionality</a:t>
            </a:r>
          </a:p>
          <a:p>
            <a:r>
              <a:rPr lang="en-US" dirty="0" smtClean="0"/>
              <a:t>Achieved with interfaces and abstract classes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68" y="2593076"/>
            <a:ext cx="4190807" cy="24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The contract with the outside world what functionality objects will have</a:t>
            </a:r>
          </a:p>
          <a:p>
            <a:r>
              <a:rPr lang="en-US" dirty="0" smtClean="0"/>
              <a:t>Achieved with “implements”</a:t>
            </a:r>
          </a:p>
          <a:p>
            <a:r>
              <a:rPr lang="en-US" dirty="0" smtClean="0"/>
              <a:t>All methods are abstract  and public. In Java 8 you can have a default implementation</a:t>
            </a:r>
          </a:p>
          <a:p>
            <a:r>
              <a:rPr lang="en-US" dirty="0" smtClean="0"/>
              <a:t>All variables are public, static and final</a:t>
            </a:r>
          </a:p>
          <a:p>
            <a:r>
              <a:rPr lang="en-US" dirty="0" smtClean="0"/>
              <a:t>Can extend another interface</a:t>
            </a:r>
          </a:p>
          <a:p>
            <a:r>
              <a:rPr lang="en-US" dirty="0" smtClean="0"/>
              <a:t>Multiple interfaces can be implemented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29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A class containing abstract methods</a:t>
            </a:r>
          </a:p>
          <a:p>
            <a:r>
              <a:rPr lang="en-US" dirty="0" smtClean="0"/>
              <a:t>Achieved with “extends”</a:t>
            </a:r>
          </a:p>
          <a:p>
            <a:r>
              <a:rPr lang="en-US" dirty="0" smtClean="0"/>
              <a:t>Can have abstract and non abstract methods(default)</a:t>
            </a:r>
          </a:p>
          <a:p>
            <a:r>
              <a:rPr lang="en-US" dirty="0" smtClean="0"/>
              <a:t>All  aces modifiers can be used</a:t>
            </a:r>
          </a:p>
          <a:p>
            <a:r>
              <a:rPr lang="en-US" dirty="0" smtClean="0"/>
              <a:t>A single abstract class can be extended</a:t>
            </a:r>
          </a:p>
          <a:p>
            <a:r>
              <a:rPr lang="en-US" dirty="0" smtClean="0"/>
              <a:t>Can extend other classes and can implement multiple interfaces</a:t>
            </a:r>
            <a:endParaRPr lang="en-US" dirty="0" smtClean="0"/>
          </a:p>
          <a:p>
            <a:r>
              <a:rPr lang="en-US" dirty="0" smtClean="0"/>
              <a:t>All abstract methods should be implemented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32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59122"/>
            <a:ext cx="8153400" cy="3784378"/>
          </a:xfrm>
        </p:spPr>
        <p:txBody>
          <a:bodyPr/>
          <a:lstStyle/>
          <a:p>
            <a:r>
              <a:rPr lang="en-US" dirty="0" smtClean="0"/>
              <a:t>Array – multiple objects of the same type with a fixed length</a:t>
            </a:r>
          </a:p>
          <a:p>
            <a:r>
              <a:rPr lang="en-US" dirty="0" smtClean="0"/>
              <a:t>List – interface;  an ordered collection of elements</a:t>
            </a:r>
          </a:p>
          <a:p>
            <a:r>
              <a:rPr lang="en-US" dirty="0" smtClean="0"/>
              <a:t>ArrayList – implements List; dynamic array</a:t>
            </a:r>
          </a:p>
          <a:p>
            <a:r>
              <a:rPr lang="en-US" dirty="0" smtClean="0"/>
              <a:t>Map – interface; key value pairs; no duplicate keys</a:t>
            </a:r>
          </a:p>
          <a:p>
            <a:r>
              <a:rPr lang="en-US" dirty="0" smtClean="0"/>
              <a:t>HashMap – unordered, null values, not synchronized, one null key allowed</a:t>
            </a:r>
          </a:p>
          <a:p>
            <a:r>
              <a:rPr lang="en-US" dirty="0" smtClean="0"/>
              <a:t>TreeMap – same as HashMap but ordered</a:t>
            </a:r>
          </a:p>
          <a:p>
            <a:r>
              <a:rPr lang="en-US" dirty="0" smtClean="0"/>
              <a:t>HashTable – synchronized, null keys and values not allowed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46430"/>
            <a:ext cx="7772400" cy="4572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5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59122"/>
            <a:ext cx="8153400" cy="3784378"/>
          </a:xfrm>
        </p:spPr>
        <p:txBody>
          <a:bodyPr/>
          <a:lstStyle/>
          <a:p>
            <a:r>
              <a:rPr lang="en-US" dirty="0" smtClean="0"/>
              <a:t>HashSet – stores objects, unordered, allows null elements</a:t>
            </a:r>
          </a:p>
          <a:p>
            <a:r>
              <a:rPr lang="en-US" dirty="0" smtClean="0"/>
              <a:t>StringBuffer – object to store string characters; synchronized</a:t>
            </a:r>
          </a:p>
          <a:p>
            <a:r>
              <a:rPr lang="en-US" dirty="0" smtClean="0"/>
              <a:t>StringBuilder – object to store string characters; not synchronized</a:t>
            </a:r>
          </a:p>
          <a:p>
            <a:r>
              <a:rPr lang="en-US" dirty="0" smtClean="0"/>
              <a:t>Properties – maintaining a list of properties; subclass of HashTable; writes properties to a stream or reads from a stream(file)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38810"/>
            <a:ext cx="7772400" cy="4572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6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OOP </a:t>
            </a:r>
            <a:endParaRPr lang="en-US" dirty="0" smtClean="0"/>
          </a:p>
          <a:p>
            <a:r>
              <a:rPr lang="en-US" dirty="0" smtClean="0"/>
              <a:t>Interfaces and abstract classes</a:t>
            </a:r>
          </a:p>
          <a:p>
            <a:r>
              <a:rPr lang="en-US" dirty="0" smtClean="0"/>
              <a:t>Data structures</a:t>
            </a:r>
            <a:endParaRPr lang="en-US" dirty="0" smtClean="0"/>
          </a:p>
          <a:p>
            <a:r>
              <a:rPr lang="en-US" dirty="0" smtClean="0"/>
              <a:t>Exception handling</a:t>
            </a:r>
            <a:endParaRPr lang="en-US" dirty="0" smtClean="0"/>
          </a:p>
          <a:p>
            <a:r>
              <a:rPr lang="en-US" dirty="0" smtClean="0"/>
              <a:t>Files handling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7304" y="2569369"/>
            <a:ext cx="2638797" cy="58477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Hit reset layout so all text goes to default color.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Runtime error inside a Java 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Checked exception – exception occurring at compile time. Cannot be ignored.</a:t>
            </a:r>
          </a:p>
          <a:p>
            <a:r>
              <a:rPr lang="en-US" dirty="0" smtClean="0"/>
              <a:t>Unchecked exception – exception occurring during runtime. Not checked during compile time. Can be ignored – NullPointerException.</a:t>
            </a:r>
          </a:p>
          <a:p>
            <a:r>
              <a:rPr lang="en-US" dirty="0" smtClean="0"/>
              <a:t>Working with exceptions – getMessage(), printStackTrace(),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56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Catching exceptions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200" dirty="0" smtClean="0"/>
              <a:t>try {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//some code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} catch(Exception e) {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// handle exception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}</a:t>
            </a:r>
            <a:endParaRPr lang="en-US" sz="1200" dirty="0" smtClean="0"/>
          </a:p>
          <a:p>
            <a:r>
              <a:rPr lang="en-US" dirty="0" smtClean="0"/>
              <a:t>Multiple catch blocks</a:t>
            </a:r>
          </a:p>
          <a:p>
            <a:r>
              <a:rPr lang="en-US" dirty="0"/>
              <a:t>f</a:t>
            </a:r>
            <a:r>
              <a:rPr lang="en-US" dirty="0" smtClean="0"/>
              <a:t>inally clause </a:t>
            </a:r>
          </a:p>
          <a:p>
            <a:r>
              <a:rPr lang="en-US" dirty="0" smtClean="0"/>
              <a:t>Throwing exceptions – throws keyword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Creating custom exceptions</a:t>
            </a:r>
          </a:p>
          <a:p>
            <a:pPr lvl="1"/>
            <a:r>
              <a:rPr lang="en-US" dirty="0" smtClean="0"/>
              <a:t>Just extend Exception class</a:t>
            </a:r>
          </a:p>
          <a:p>
            <a:pPr lvl="1"/>
            <a:r>
              <a:rPr lang="en-US" dirty="0" smtClean="0"/>
              <a:t>Override all constructors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1500" dirty="0" smtClean="0"/>
              <a:t>public </a:t>
            </a:r>
            <a:r>
              <a:rPr lang="en-US" sz="1500" dirty="0"/>
              <a:t>class CustomException extends Exception {</a:t>
            </a:r>
          </a:p>
          <a:p>
            <a:pPr marL="0" indent="0">
              <a:buNone/>
            </a:pPr>
            <a:r>
              <a:rPr lang="en-US" sz="1500" dirty="0"/>
              <a:t>    public CustomException() { super(); }</a:t>
            </a:r>
          </a:p>
          <a:p>
            <a:pPr marL="0" indent="0">
              <a:buNone/>
            </a:pPr>
            <a:r>
              <a:rPr lang="en-US" sz="1500" dirty="0"/>
              <a:t>    public CustomException(String message) { super(message); }</a:t>
            </a:r>
          </a:p>
          <a:p>
            <a:pPr marL="0" indent="0">
              <a:buNone/>
            </a:pPr>
            <a:r>
              <a:rPr lang="en-US" sz="1500" dirty="0"/>
              <a:t>    public CustomException(String message, Throwable cause) { super(message, cause); }</a:t>
            </a:r>
          </a:p>
          <a:p>
            <a:pPr marL="0" indent="0">
              <a:buNone/>
            </a:pPr>
            <a:r>
              <a:rPr lang="en-US" sz="1500" dirty="0"/>
              <a:t>    public CustomException(Throwable cause) { super(cause); }</a:t>
            </a:r>
          </a:p>
          <a:p>
            <a:pPr marL="0" indent="0">
              <a:buNone/>
            </a:pPr>
            <a:r>
              <a:rPr lang="en-US" sz="1500" dirty="0"/>
              <a:t>}</a:t>
            </a: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6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9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9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9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97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97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97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359122"/>
            <a:ext cx="7785100" cy="3677698"/>
          </a:xfrm>
        </p:spPr>
        <p:txBody>
          <a:bodyPr/>
          <a:lstStyle/>
          <a:p>
            <a:r>
              <a:rPr lang="en-US" dirty="0" smtClean="0"/>
              <a:t>The File object</a:t>
            </a:r>
          </a:p>
          <a:p>
            <a:r>
              <a:rPr lang="en-US" dirty="0" smtClean="0"/>
              <a:t>File operations – is file, check existence, create file, delete file,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Streams – input and output</a:t>
            </a:r>
          </a:p>
          <a:p>
            <a:r>
              <a:rPr lang="en-US" dirty="0" smtClean="0"/>
              <a:t>Reading a file – InputStream, InputStreamReader,  BufferedReader or FileReader and BufferedReader</a:t>
            </a:r>
          </a:p>
          <a:p>
            <a:r>
              <a:rPr lang="en-US" dirty="0" smtClean="0"/>
              <a:t>Writing a file – OutputStream, OutputStreamWriter,  BufferedWriter or FileWriter  and BufferedWriter</a:t>
            </a:r>
          </a:p>
          <a:p>
            <a:r>
              <a:rPr lang="en-US" dirty="0" smtClean="0"/>
              <a:t>Java.nio.file.Files – Java 8 replacement  for file operations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86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9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9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1743"/>
          <a:stretch>
            <a:fillRect/>
          </a:stretch>
        </p:blipFill>
        <p:spPr/>
      </p:pic>
      <p:sp>
        <p:nvSpPr>
          <p:cNvPr id="12" name="Rectangle 11"/>
          <p:cNvSpPr>
            <a:spLocks/>
          </p:cNvSpPr>
          <p:nvPr/>
        </p:nvSpPr>
        <p:spPr bwMode="auto">
          <a:xfrm>
            <a:off x="-3119896" y="2569369"/>
            <a:ext cx="2951972" cy="1269206"/>
          </a:xfrm>
          <a:prstGeom prst="rect">
            <a:avLst/>
          </a:prstGeom>
          <a:solidFill>
            <a:schemeClr val="accent3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t" anchorCtr="0">
            <a:normAutofit fontScale="77500" lnSpcReduction="20000"/>
          </a:bodyPr>
          <a:lstStyle/>
          <a:p>
            <a:pPr marL="344488" indent="-225425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Changing the Full-Width Photo: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Ideally new photo is 10” wide x 5” high 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(this will fill the entire slide, minus bar)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Double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Right click on photo</a:t>
            </a:r>
          </a:p>
          <a:p>
            <a:pPr marL="344488" indent="-225425">
              <a:lnSpc>
                <a:spcPct val="90000"/>
              </a:lnSpc>
              <a:spcBef>
                <a:spcPts val="600"/>
              </a:spcBef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Select “Change Picture” from menu</a:t>
            </a:r>
            <a:br>
              <a:rPr lang="en-US" sz="1400" dirty="0" smtClean="0">
                <a:solidFill>
                  <a:schemeClr val="bg1"/>
                </a:solidFill>
                <a:latin typeface="+mn-lt"/>
              </a:rPr>
            </a:br>
            <a:endParaRPr lang="en-US" sz="14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9214" y="1089660"/>
            <a:ext cx="2995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+mn-lt"/>
              </a:rPr>
              <a:t>Questions?</a:t>
            </a:r>
            <a:endParaRPr lang="en-US" sz="30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712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>
          <a:xfrm>
            <a:off x="457200" y="1359122"/>
            <a:ext cx="7528560" cy="3677698"/>
          </a:xfrm>
        </p:spPr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Create a Java  command line program that:</a:t>
            </a:r>
          </a:p>
          <a:p>
            <a:pPr>
              <a:buFontTx/>
              <a:buChar char="-"/>
            </a:pPr>
            <a:r>
              <a:rPr lang="en-US" sz="1200" dirty="0" smtClean="0"/>
              <a:t>Reads a text file as an input.</a:t>
            </a:r>
          </a:p>
          <a:p>
            <a:pPr>
              <a:buFontTx/>
              <a:buChar char="-"/>
            </a:pPr>
            <a:r>
              <a:rPr lang="en-US" sz="1200" dirty="0" smtClean="0"/>
              <a:t>Finds specific strings inside the file and replaces them with another string.  For example, replace  the string “cow” with the string “dog” everywhere in the file.</a:t>
            </a:r>
          </a:p>
          <a:p>
            <a:pPr>
              <a:buFontTx/>
              <a:buChar char="-"/>
            </a:pPr>
            <a:r>
              <a:rPr lang="en-US" sz="1200" dirty="0" smtClean="0"/>
              <a:t>Both the search string and the replacing string should be configurable. There can be multiple search string – replace string pairs. Hint: store the settings into a file on the file system and use the Properties  class to manage them. </a:t>
            </a:r>
          </a:p>
          <a:p>
            <a:pPr>
              <a:buFontTx/>
              <a:buChar char="-"/>
            </a:pPr>
            <a:r>
              <a:rPr lang="en-US" sz="1200" dirty="0" smtClean="0"/>
              <a:t>The transformed file should be renamed to &lt;original file name&gt;_modified_&lt;timestamp&gt;. For example, if the original file was named “test.txt”, the resulting transformed file should become “test.txt_modified_20161025”.</a:t>
            </a:r>
          </a:p>
          <a:p>
            <a:pPr>
              <a:buFontTx/>
              <a:buChar char="-"/>
            </a:pPr>
            <a:r>
              <a:rPr lang="en-US" sz="1200" dirty="0" smtClean="0"/>
              <a:t>As a result from the program execution, there should be a file with all the defined strings replaced.</a:t>
            </a:r>
          </a:p>
          <a:p>
            <a:pPr>
              <a:buFontTx/>
              <a:buChar char="-"/>
            </a:pPr>
            <a:r>
              <a:rPr lang="en-US" sz="1200" dirty="0" smtClean="0"/>
              <a:t>Make sure that the program has as  many negative cases covered  as possible, e.g. – the input file does not exist, the input file is a folder, the input file does not contain text but is binary(an image), the file does not contain any string to be replaced, all streams are properly closed after using.</a:t>
            </a:r>
          </a:p>
          <a:p>
            <a:pPr>
              <a:buFontTx/>
              <a:buChar char="-"/>
            </a:pPr>
            <a:r>
              <a:rPr lang="en-US" sz="1200" dirty="0" smtClean="0"/>
              <a:t>Prepare the source codes as well as a jar containing the compiled sources.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61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200400" y="914400"/>
            <a:ext cx="5433060" cy="1080345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5" name="Text Placeholder 10"/>
          <p:cNvSpPr txBox="1">
            <a:spLocks/>
          </p:cNvSpPr>
          <p:nvPr/>
        </p:nvSpPr>
        <p:spPr bwMode="gray">
          <a:xfrm>
            <a:off x="6339840" y="4396741"/>
            <a:ext cx="2804160" cy="74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None/>
              <a:defRPr lang="en-US" sz="3600" b="0" baseline="0" dirty="0" smtClean="0">
                <a:solidFill>
                  <a:schemeClr val="accent1"/>
                </a:solidFill>
                <a:latin typeface="Arial"/>
                <a:ea typeface="ＭＳ Ｐゴシック" pitchFamily="-105" charset="-128"/>
                <a:cs typeface="ＭＳ Ｐゴシック" pitchFamily="-105" charset="-128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None/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Andrey Andreev</a:t>
            </a:r>
          </a:p>
          <a:p>
            <a:r>
              <a:rPr lang="en-US" sz="2000" kern="0" dirty="0" smtClean="0"/>
              <a:t>aandreev@axway.com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872453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Install Java. Get it from Oracle.</a:t>
            </a:r>
          </a:p>
          <a:p>
            <a:r>
              <a:rPr lang="en-US" dirty="0"/>
              <a:t>What is JVM? How Java </a:t>
            </a:r>
            <a:r>
              <a:rPr lang="en-US" dirty="0" smtClean="0"/>
              <a:t>works?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reeform 36"/>
          <p:cNvSpPr>
            <a:spLocks noEditPoints="1"/>
          </p:cNvSpPr>
          <p:nvPr/>
        </p:nvSpPr>
        <p:spPr bwMode="auto">
          <a:xfrm>
            <a:off x="747104" y="2610133"/>
            <a:ext cx="412631" cy="489692"/>
          </a:xfrm>
          <a:custGeom>
            <a:avLst/>
            <a:gdLst>
              <a:gd name="T0" fmla="*/ 176493 w 249"/>
              <a:gd name="T1" fmla="*/ 450682 h 293"/>
              <a:gd name="T2" fmla="*/ 758545 w 249"/>
              <a:gd name="T3" fmla="*/ 450682 h 293"/>
              <a:gd name="T4" fmla="*/ 758545 w 249"/>
              <a:gd name="T5" fmla="*/ 492342 h 293"/>
              <a:gd name="T6" fmla="*/ 176493 w 249"/>
              <a:gd name="T7" fmla="*/ 492342 h 293"/>
              <a:gd name="T8" fmla="*/ 176493 w 249"/>
              <a:gd name="T9" fmla="*/ 450682 h 293"/>
              <a:gd name="T10" fmla="*/ 176493 w 249"/>
              <a:gd name="T11" fmla="*/ 655194 h 293"/>
              <a:gd name="T12" fmla="*/ 398048 w 249"/>
              <a:gd name="T13" fmla="*/ 655194 h 293"/>
              <a:gd name="T14" fmla="*/ 398048 w 249"/>
              <a:gd name="T15" fmla="*/ 700640 h 293"/>
              <a:gd name="T16" fmla="*/ 176493 w 249"/>
              <a:gd name="T17" fmla="*/ 700640 h 293"/>
              <a:gd name="T18" fmla="*/ 176493 w 249"/>
              <a:gd name="T19" fmla="*/ 655194 h 293"/>
              <a:gd name="T20" fmla="*/ 176493 w 249"/>
              <a:gd name="T21" fmla="*/ 552938 h 293"/>
              <a:gd name="T22" fmla="*/ 589562 w 249"/>
              <a:gd name="T23" fmla="*/ 552938 h 293"/>
              <a:gd name="T24" fmla="*/ 589562 w 249"/>
              <a:gd name="T25" fmla="*/ 598385 h 293"/>
              <a:gd name="T26" fmla="*/ 176493 w 249"/>
              <a:gd name="T27" fmla="*/ 598385 h 293"/>
              <a:gd name="T28" fmla="*/ 176493 w 249"/>
              <a:gd name="T29" fmla="*/ 552938 h 293"/>
              <a:gd name="T30" fmla="*/ 304169 w 249"/>
              <a:gd name="T31" fmla="*/ 0 h 293"/>
              <a:gd name="T32" fmla="*/ 0 w 249"/>
              <a:gd name="T33" fmla="*/ 310554 h 293"/>
              <a:gd name="T34" fmla="*/ 0 w 249"/>
              <a:gd name="T35" fmla="*/ 1033918 h 293"/>
              <a:gd name="T36" fmla="*/ 75103 w 249"/>
              <a:gd name="T37" fmla="*/ 1109663 h 293"/>
              <a:gd name="T38" fmla="*/ 859935 w 249"/>
              <a:gd name="T39" fmla="*/ 1109663 h 293"/>
              <a:gd name="T40" fmla="*/ 935038 w 249"/>
              <a:gd name="T41" fmla="*/ 1033918 h 293"/>
              <a:gd name="T42" fmla="*/ 935038 w 249"/>
              <a:gd name="T43" fmla="*/ 253745 h 293"/>
              <a:gd name="T44" fmla="*/ 935038 w 249"/>
              <a:gd name="T45" fmla="*/ 106043 h 293"/>
              <a:gd name="T46" fmla="*/ 859935 w 249"/>
              <a:gd name="T47" fmla="*/ 0 h 293"/>
              <a:gd name="T48" fmla="*/ 304169 w 249"/>
              <a:gd name="T49" fmla="*/ 0 h 293"/>
              <a:gd name="T50" fmla="*/ 852424 w 249"/>
              <a:gd name="T51" fmla="*/ 117405 h 293"/>
              <a:gd name="T52" fmla="*/ 826138 w 249"/>
              <a:gd name="T53" fmla="*/ 90894 h 293"/>
              <a:gd name="T54" fmla="*/ 334210 w 249"/>
              <a:gd name="T55" fmla="*/ 90894 h 293"/>
              <a:gd name="T56" fmla="*/ 334210 w 249"/>
              <a:gd name="T57" fmla="*/ 280256 h 293"/>
              <a:gd name="T58" fmla="*/ 259107 w 249"/>
              <a:gd name="T59" fmla="*/ 356001 h 293"/>
              <a:gd name="T60" fmla="*/ 82614 w 249"/>
              <a:gd name="T61" fmla="*/ 356001 h 293"/>
              <a:gd name="T62" fmla="*/ 82614 w 249"/>
              <a:gd name="T63" fmla="*/ 1011195 h 293"/>
              <a:gd name="T64" fmla="*/ 108900 w 249"/>
              <a:gd name="T65" fmla="*/ 1033918 h 293"/>
              <a:gd name="T66" fmla="*/ 826138 w 249"/>
              <a:gd name="T67" fmla="*/ 1033918 h 293"/>
              <a:gd name="T68" fmla="*/ 852424 w 249"/>
              <a:gd name="T69" fmla="*/ 1011195 h 293"/>
              <a:gd name="T70" fmla="*/ 852424 w 249"/>
              <a:gd name="T71" fmla="*/ 117405 h 293"/>
              <a:gd name="T72" fmla="*/ 165228 w 249"/>
              <a:gd name="T73" fmla="*/ 265107 h 293"/>
              <a:gd name="T74" fmla="*/ 247841 w 249"/>
              <a:gd name="T75" fmla="*/ 178001 h 293"/>
              <a:gd name="T76" fmla="*/ 247841 w 249"/>
              <a:gd name="T77" fmla="*/ 238596 h 293"/>
              <a:gd name="T78" fmla="*/ 225310 w 249"/>
              <a:gd name="T79" fmla="*/ 265107 h 293"/>
              <a:gd name="T80" fmla="*/ 165228 w 249"/>
              <a:gd name="T81" fmla="*/ 265107 h 29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9" h="293">
                <a:moveTo>
                  <a:pt x="47" y="119"/>
                </a:moveTo>
                <a:cubicBezTo>
                  <a:pt x="202" y="119"/>
                  <a:pt x="202" y="119"/>
                  <a:pt x="202" y="119"/>
                </a:cubicBezTo>
                <a:cubicBezTo>
                  <a:pt x="202" y="130"/>
                  <a:pt x="202" y="130"/>
                  <a:pt x="202" y="130"/>
                </a:cubicBezTo>
                <a:cubicBezTo>
                  <a:pt x="47" y="130"/>
                  <a:pt x="47" y="130"/>
                  <a:pt x="47" y="130"/>
                </a:cubicBezTo>
                <a:cubicBezTo>
                  <a:pt x="47" y="119"/>
                  <a:pt x="47" y="119"/>
                  <a:pt x="47" y="119"/>
                </a:cubicBezTo>
                <a:close/>
                <a:moveTo>
                  <a:pt x="47" y="173"/>
                </a:moveTo>
                <a:cubicBezTo>
                  <a:pt x="106" y="173"/>
                  <a:pt x="106" y="173"/>
                  <a:pt x="106" y="173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47" y="185"/>
                  <a:pt x="47" y="185"/>
                  <a:pt x="47" y="185"/>
                </a:cubicBezTo>
                <a:cubicBezTo>
                  <a:pt x="47" y="173"/>
                  <a:pt x="47" y="173"/>
                  <a:pt x="47" y="173"/>
                </a:cubicBezTo>
                <a:close/>
                <a:moveTo>
                  <a:pt x="47" y="146"/>
                </a:moveTo>
                <a:cubicBezTo>
                  <a:pt x="157" y="146"/>
                  <a:pt x="157" y="146"/>
                  <a:pt x="157" y="146"/>
                </a:cubicBezTo>
                <a:cubicBezTo>
                  <a:pt x="157" y="158"/>
                  <a:pt x="157" y="158"/>
                  <a:pt x="157" y="158"/>
                </a:cubicBezTo>
                <a:cubicBezTo>
                  <a:pt x="47" y="158"/>
                  <a:pt x="47" y="158"/>
                  <a:pt x="47" y="158"/>
                </a:cubicBezTo>
                <a:cubicBezTo>
                  <a:pt x="47" y="146"/>
                  <a:pt x="47" y="146"/>
                  <a:pt x="47" y="146"/>
                </a:cubicBezTo>
                <a:close/>
                <a:moveTo>
                  <a:pt x="81" y="0"/>
                </a:moveTo>
                <a:cubicBezTo>
                  <a:pt x="0" y="82"/>
                  <a:pt x="0" y="82"/>
                  <a:pt x="0" y="8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84"/>
                  <a:pt x="9" y="293"/>
                  <a:pt x="20" y="293"/>
                </a:cubicBezTo>
                <a:cubicBezTo>
                  <a:pt x="90" y="293"/>
                  <a:pt x="159" y="293"/>
                  <a:pt x="229" y="293"/>
                </a:cubicBezTo>
                <a:cubicBezTo>
                  <a:pt x="240" y="293"/>
                  <a:pt x="249" y="284"/>
                  <a:pt x="249" y="273"/>
                </a:cubicBezTo>
                <a:cubicBezTo>
                  <a:pt x="249" y="204"/>
                  <a:pt x="249" y="136"/>
                  <a:pt x="249" y="67"/>
                </a:cubicBezTo>
                <a:cubicBezTo>
                  <a:pt x="249" y="28"/>
                  <a:pt x="249" y="28"/>
                  <a:pt x="249" y="28"/>
                </a:cubicBezTo>
                <a:cubicBezTo>
                  <a:pt x="249" y="15"/>
                  <a:pt x="247" y="0"/>
                  <a:pt x="229" y="0"/>
                </a:cubicBezTo>
                <a:cubicBezTo>
                  <a:pt x="81" y="0"/>
                  <a:pt x="81" y="0"/>
                  <a:pt x="81" y="0"/>
                </a:cubicBezTo>
                <a:close/>
                <a:moveTo>
                  <a:pt x="227" y="31"/>
                </a:moveTo>
                <a:cubicBezTo>
                  <a:pt x="227" y="27"/>
                  <a:pt x="224" y="24"/>
                  <a:pt x="220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74"/>
                  <a:pt x="89" y="74"/>
                  <a:pt x="89" y="74"/>
                </a:cubicBezTo>
                <a:cubicBezTo>
                  <a:pt x="89" y="85"/>
                  <a:pt x="80" y="94"/>
                  <a:pt x="69" y="94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267"/>
                  <a:pt x="22" y="267"/>
                  <a:pt x="22" y="267"/>
                </a:cubicBezTo>
                <a:cubicBezTo>
                  <a:pt x="22" y="270"/>
                  <a:pt x="26" y="273"/>
                  <a:pt x="29" y="273"/>
                </a:cubicBezTo>
                <a:cubicBezTo>
                  <a:pt x="220" y="273"/>
                  <a:pt x="220" y="273"/>
                  <a:pt x="220" y="273"/>
                </a:cubicBezTo>
                <a:cubicBezTo>
                  <a:pt x="224" y="273"/>
                  <a:pt x="227" y="270"/>
                  <a:pt x="227" y="267"/>
                </a:cubicBezTo>
                <a:cubicBezTo>
                  <a:pt x="227" y="188"/>
                  <a:pt x="227" y="110"/>
                  <a:pt x="227" y="31"/>
                </a:cubicBezTo>
                <a:close/>
                <a:moveTo>
                  <a:pt x="44" y="70"/>
                </a:moveTo>
                <a:cubicBezTo>
                  <a:pt x="66" y="47"/>
                  <a:pt x="66" y="47"/>
                  <a:pt x="66" y="47"/>
                </a:cubicBezTo>
                <a:cubicBezTo>
                  <a:pt x="66" y="63"/>
                  <a:pt x="66" y="63"/>
                  <a:pt x="66" y="63"/>
                </a:cubicBezTo>
                <a:cubicBezTo>
                  <a:pt x="66" y="67"/>
                  <a:pt x="63" y="70"/>
                  <a:pt x="60" y="70"/>
                </a:cubicBezTo>
                <a:lnTo>
                  <a:pt x="44" y="70"/>
                </a:lnTo>
                <a:close/>
              </a:path>
            </a:pathLst>
          </a:custGeom>
          <a:solidFill>
            <a:srgbClr val="E31B23"/>
          </a:solidFill>
          <a:ln>
            <a:noFill/>
          </a:ln>
          <a:extLst/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776592" y="2610133"/>
            <a:ext cx="510827" cy="506606"/>
            <a:chOff x="5029200" y="434975"/>
            <a:chExt cx="192088" cy="190501"/>
          </a:xfrm>
          <a:solidFill>
            <a:srgbClr val="E31B23"/>
          </a:solidFill>
        </p:grpSpPr>
        <p:sp>
          <p:nvSpPr>
            <p:cNvPr id="7" name="Freeform 293"/>
            <p:cNvSpPr>
              <a:spLocks noEditPoints="1"/>
            </p:cNvSpPr>
            <p:nvPr/>
          </p:nvSpPr>
          <p:spPr bwMode="auto">
            <a:xfrm>
              <a:off x="5089525" y="493713"/>
              <a:ext cx="131763" cy="131763"/>
            </a:xfrm>
            <a:custGeom>
              <a:avLst/>
              <a:gdLst>
                <a:gd name="T0" fmla="*/ 219 w 224"/>
                <a:gd name="T1" fmla="*/ 95 h 223"/>
                <a:gd name="T2" fmla="*/ 192 w 224"/>
                <a:gd name="T3" fmla="*/ 82 h 223"/>
                <a:gd name="T4" fmla="*/ 185 w 224"/>
                <a:gd name="T5" fmla="*/ 60 h 223"/>
                <a:gd name="T6" fmla="*/ 193 w 224"/>
                <a:gd name="T7" fmla="*/ 34 h 223"/>
                <a:gd name="T8" fmla="*/ 176 w 224"/>
                <a:gd name="T9" fmla="*/ 24 h 223"/>
                <a:gd name="T10" fmla="*/ 148 w 224"/>
                <a:gd name="T11" fmla="*/ 34 h 223"/>
                <a:gd name="T12" fmla="*/ 132 w 224"/>
                <a:gd name="T13" fmla="*/ 25 h 223"/>
                <a:gd name="T14" fmla="*/ 119 w 224"/>
                <a:gd name="T15" fmla="*/ 0 h 223"/>
                <a:gd name="T16" fmla="*/ 105 w 224"/>
                <a:gd name="T17" fmla="*/ 0 h 223"/>
                <a:gd name="T18" fmla="*/ 92 w 224"/>
                <a:gd name="T19" fmla="*/ 25 h 223"/>
                <a:gd name="T20" fmla="*/ 76 w 224"/>
                <a:gd name="T21" fmla="*/ 34 h 223"/>
                <a:gd name="T22" fmla="*/ 49 w 224"/>
                <a:gd name="T23" fmla="*/ 24 h 223"/>
                <a:gd name="T24" fmla="*/ 31 w 224"/>
                <a:gd name="T25" fmla="*/ 35 h 223"/>
                <a:gd name="T26" fmla="*/ 39 w 224"/>
                <a:gd name="T27" fmla="*/ 60 h 223"/>
                <a:gd name="T28" fmla="*/ 33 w 224"/>
                <a:gd name="T29" fmla="*/ 81 h 223"/>
                <a:gd name="T30" fmla="*/ 6 w 224"/>
                <a:gd name="T31" fmla="*/ 94 h 223"/>
                <a:gd name="T32" fmla="*/ 0 w 224"/>
                <a:gd name="T33" fmla="*/ 111 h 223"/>
                <a:gd name="T34" fmla="*/ 5 w 224"/>
                <a:gd name="T35" fmla="*/ 117 h 223"/>
                <a:gd name="T36" fmla="*/ 29 w 224"/>
                <a:gd name="T37" fmla="*/ 129 h 223"/>
                <a:gd name="T38" fmla="*/ 36 w 224"/>
                <a:gd name="T39" fmla="*/ 157 h 223"/>
                <a:gd name="T40" fmla="*/ 28 w 224"/>
                <a:gd name="T41" fmla="*/ 184 h 223"/>
                <a:gd name="T42" fmla="*/ 40 w 224"/>
                <a:gd name="T43" fmla="*/ 191 h 223"/>
                <a:gd name="T44" fmla="*/ 67 w 224"/>
                <a:gd name="T45" fmla="*/ 183 h 223"/>
                <a:gd name="T46" fmla="*/ 96 w 224"/>
                <a:gd name="T47" fmla="*/ 198 h 223"/>
                <a:gd name="T48" fmla="*/ 109 w 224"/>
                <a:gd name="T49" fmla="*/ 223 h 223"/>
                <a:gd name="T50" fmla="*/ 115 w 224"/>
                <a:gd name="T51" fmla="*/ 223 h 223"/>
                <a:gd name="T52" fmla="*/ 128 w 224"/>
                <a:gd name="T53" fmla="*/ 198 h 223"/>
                <a:gd name="T54" fmla="*/ 157 w 224"/>
                <a:gd name="T55" fmla="*/ 183 h 223"/>
                <a:gd name="T56" fmla="*/ 184 w 224"/>
                <a:gd name="T57" fmla="*/ 191 h 223"/>
                <a:gd name="T58" fmla="*/ 196 w 224"/>
                <a:gd name="T59" fmla="*/ 185 h 223"/>
                <a:gd name="T60" fmla="*/ 188 w 224"/>
                <a:gd name="T61" fmla="*/ 157 h 223"/>
                <a:gd name="T62" fmla="*/ 195 w 224"/>
                <a:gd name="T63" fmla="*/ 129 h 223"/>
                <a:gd name="T64" fmla="*/ 220 w 224"/>
                <a:gd name="T65" fmla="*/ 117 h 223"/>
                <a:gd name="T66" fmla="*/ 224 w 224"/>
                <a:gd name="T67" fmla="*/ 111 h 223"/>
                <a:gd name="T68" fmla="*/ 112 w 224"/>
                <a:gd name="T69" fmla="*/ 162 h 223"/>
                <a:gd name="T70" fmla="*/ 112 w 224"/>
                <a:gd name="T71" fmla="*/ 60 h 223"/>
                <a:gd name="T72" fmla="*/ 112 w 224"/>
                <a:gd name="T73" fmla="*/ 16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223">
                  <a:moveTo>
                    <a:pt x="223" y="100"/>
                  </a:moveTo>
                  <a:cubicBezTo>
                    <a:pt x="223" y="98"/>
                    <a:pt x="221" y="95"/>
                    <a:pt x="219" y="95"/>
                  </a:cubicBezTo>
                  <a:cubicBezTo>
                    <a:pt x="197" y="87"/>
                    <a:pt x="197" y="87"/>
                    <a:pt x="197" y="87"/>
                  </a:cubicBezTo>
                  <a:cubicBezTo>
                    <a:pt x="195" y="86"/>
                    <a:pt x="193" y="84"/>
                    <a:pt x="192" y="82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4" y="66"/>
                    <a:pt x="184" y="62"/>
                    <a:pt x="185" y="60"/>
                  </a:cubicBezTo>
                  <a:cubicBezTo>
                    <a:pt x="194" y="41"/>
                    <a:pt x="194" y="41"/>
                    <a:pt x="194" y="41"/>
                  </a:cubicBezTo>
                  <a:cubicBezTo>
                    <a:pt x="195" y="39"/>
                    <a:pt x="194" y="36"/>
                    <a:pt x="193" y="3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1" y="24"/>
                    <a:pt x="178" y="23"/>
                    <a:pt x="176" y="24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3" y="35"/>
                    <a:pt x="150" y="35"/>
                    <a:pt x="148" y="34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6" y="29"/>
                    <a:pt x="133" y="27"/>
                    <a:pt x="132" y="25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4" y="2"/>
                    <a:pt x="122" y="0"/>
                    <a:pt x="119" y="0"/>
                  </a:cubicBezTo>
                  <a:cubicBezTo>
                    <a:pt x="119" y="0"/>
                    <a:pt x="116" y="0"/>
                    <a:pt x="112" y="0"/>
                  </a:cubicBezTo>
                  <a:cubicBezTo>
                    <a:pt x="108" y="0"/>
                    <a:pt x="105" y="0"/>
                    <a:pt x="105" y="0"/>
                  </a:cubicBezTo>
                  <a:cubicBezTo>
                    <a:pt x="102" y="0"/>
                    <a:pt x="100" y="2"/>
                    <a:pt x="99" y="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7"/>
                    <a:pt x="88" y="29"/>
                    <a:pt x="86" y="30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4" y="35"/>
                    <a:pt x="71" y="35"/>
                    <a:pt x="69" y="3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6" y="23"/>
                    <a:pt x="43" y="24"/>
                    <a:pt x="4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6"/>
                    <a:pt x="29" y="39"/>
                    <a:pt x="30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63"/>
                    <a:pt x="40" y="66"/>
                    <a:pt x="39" y="68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2" y="84"/>
                    <a:pt x="29" y="86"/>
                    <a:pt x="27" y="87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3" y="95"/>
                    <a:pt x="1" y="98"/>
                    <a:pt x="1" y="100"/>
                  </a:cubicBezTo>
                  <a:cubicBezTo>
                    <a:pt x="1" y="100"/>
                    <a:pt x="0" y="106"/>
                    <a:pt x="0" y="11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2" y="116"/>
                    <a:pt x="5" y="117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6" y="124"/>
                    <a:pt x="29" y="127"/>
                    <a:pt x="29" y="129"/>
                  </a:cubicBezTo>
                  <a:cubicBezTo>
                    <a:pt x="36" y="149"/>
                    <a:pt x="36" y="149"/>
                    <a:pt x="36" y="149"/>
                  </a:cubicBezTo>
                  <a:cubicBezTo>
                    <a:pt x="37" y="151"/>
                    <a:pt x="37" y="155"/>
                    <a:pt x="36" y="15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9"/>
                    <a:pt x="26" y="183"/>
                    <a:pt x="28" y="184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5" y="192"/>
                    <a:pt x="38" y="192"/>
                    <a:pt x="40" y="191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61" y="181"/>
                    <a:pt x="65" y="181"/>
                    <a:pt x="67" y="183"/>
                  </a:cubicBezTo>
                  <a:cubicBezTo>
                    <a:pt x="90" y="193"/>
                    <a:pt x="90" y="193"/>
                    <a:pt x="90" y="193"/>
                  </a:cubicBezTo>
                  <a:cubicBezTo>
                    <a:pt x="92" y="194"/>
                    <a:pt x="95" y="196"/>
                    <a:pt x="96" y="198"/>
                  </a:cubicBezTo>
                  <a:cubicBezTo>
                    <a:pt x="103" y="219"/>
                    <a:pt x="103" y="219"/>
                    <a:pt x="103" y="219"/>
                  </a:cubicBezTo>
                  <a:cubicBezTo>
                    <a:pt x="104" y="221"/>
                    <a:pt x="106" y="223"/>
                    <a:pt x="109" y="223"/>
                  </a:cubicBezTo>
                  <a:cubicBezTo>
                    <a:pt x="109" y="223"/>
                    <a:pt x="110" y="223"/>
                    <a:pt x="112" y="223"/>
                  </a:cubicBezTo>
                  <a:cubicBezTo>
                    <a:pt x="115" y="223"/>
                    <a:pt x="115" y="223"/>
                    <a:pt x="115" y="223"/>
                  </a:cubicBezTo>
                  <a:cubicBezTo>
                    <a:pt x="118" y="223"/>
                    <a:pt x="120" y="221"/>
                    <a:pt x="121" y="219"/>
                  </a:cubicBezTo>
                  <a:cubicBezTo>
                    <a:pt x="128" y="198"/>
                    <a:pt x="128" y="198"/>
                    <a:pt x="128" y="198"/>
                  </a:cubicBezTo>
                  <a:cubicBezTo>
                    <a:pt x="129" y="196"/>
                    <a:pt x="132" y="194"/>
                    <a:pt x="134" y="19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60" y="181"/>
                    <a:pt x="163" y="181"/>
                    <a:pt x="165" y="182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6" y="192"/>
                    <a:pt x="190" y="192"/>
                    <a:pt x="191" y="190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8" y="183"/>
                    <a:pt x="198" y="180"/>
                    <a:pt x="197" y="177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87" y="155"/>
                    <a:pt x="187" y="152"/>
                    <a:pt x="188" y="149"/>
                  </a:cubicBezTo>
                  <a:cubicBezTo>
                    <a:pt x="195" y="129"/>
                    <a:pt x="195" y="129"/>
                    <a:pt x="195" y="129"/>
                  </a:cubicBezTo>
                  <a:cubicBezTo>
                    <a:pt x="196" y="127"/>
                    <a:pt x="198" y="124"/>
                    <a:pt x="200" y="124"/>
                  </a:cubicBezTo>
                  <a:cubicBezTo>
                    <a:pt x="220" y="117"/>
                    <a:pt x="220" y="117"/>
                    <a:pt x="220" y="117"/>
                  </a:cubicBezTo>
                  <a:cubicBezTo>
                    <a:pt x="222" y="116"/>
                    <a:pt x="224" y="114"/>
                    <a:pt x="224" y="113"/>
                  </a:cubicBezTo>
                  <a:cubicBezTo>
                    <a:pt x="224" y="113"/>
                    <a:pt x="224" y="113"/>
                    <a:pt x="224" y="111"/>
                  </a:cubicBezTo>
                  <a:cubicBezTo>
                    <a:pt x="224" y="106"/>
                    <a:pt x="223" y="100"/>
                    <a:pt x="223" y="100"/>
                  </a:cubicBezTo>
                  <a:close/>
                  <a:moveTo>
                    <a:pt x="112" y="162"/>
                  </a:moveTo>
                  <a:cubicBezTo>
                    <a:pt x="84" y="162"/>
                    <a:pt x="61" y="139"/>
                    <a:pt x="61" y="111"/>
                  </a:cubicBezTo>
                  <a:cubicBezTo>
                    <a:pt x="61" y="83"/>
                    <a:pt x="84" y="60"/>
                    <a:pt x="112" y="60"/>
                  </a:cubicBezTo>
                  <a:cubicBezTo>
                    <a:pt x="140" y="60"/>
                    <a:pt x="163" y="83"/>
                    <a:pt x="163" y="111"/>
                  </a:cubicBezTo>
                  <a:cubicBezTo>
                    <a:pt x="163" y="139"/>
                    <a:pt x="140" y="162"/>
                    <a:pt x="112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294"/>
            <p:cNvSpPr>
              <a:spLocks noEditPoints="1"/>
            </p:cNvSpPr>
            <p:nvPr/>
          </p:nvSpPr>
          <p:spPr bwMode="auto">
            <a:xfrm>
              <a:off x="5089525" y="493713"/>
              <a:ext cx="131763" cy="131763"/>
            </a:xfrm>
            <a:custGeom>
              <a:avLst/>
              <a:gdLst>
                <a:gd name="T0" fmla="*/ 219 w 224"/>
                <a:gd name="T1" fmla="*/ 95 h 223"/>
                <a:gd name="T2" fmla="*/ 192 w 224"/>
                <a:gd name="T3" fmla="*/ 82 h 223"/>
                <a:gd name="T4" fmla="*/ 185 w 224"/>
                <a:gd name="T5" fmla="*/ 60 h 223"/>
                <a:gd name="T6" fmla="*/ 193 w 224"/>
                <a:gd name="T7" fmla="*/ 34 h 223"/>
                <a:gd name="T8" fmla="*/ 176 w 224"/>
                <a:gd name="T9" fmla="*/ 24 h 223"/>
                <a:gd name="T10" fmla="*/ 148 w 224"/>
                <a:gd name="T11" fmla="*/ 34 h 223"/>
                <a:gd name="T12" fmla="*/ 132 w 224"/>
                <a:gd name="T13" fmla="*/ 25 h 223"/>
                <a:gd name="T14" fmla="*/ 119 w 224"/>
                <a:gd name="T15" fmla="*/ 0 h 223"/>
                <a:gd name="T16" fmla="*/ 105 w 224"/>
                <a:gd name="T17" fmla="*/ 0 h 223"/>
                <a:gd name="T18" fmla="*/ 92 w 224"/>
                <a:gd name="T19" fmla="*/ 25 h 223"/>
                <a:gd name="T20" fmla="*/ 76 w 224"/>
                <a:gd name="T21" fmla="*/ 34 h 223"/>
                <a:gd name="T22" fmla="*/ 49 w 224"/>
                <a:gd name="T23" fmla="*/ 24 h 223"/>
                <a:gd name="T24" fmla="*/ 31 w 224"/>
                <a:gd name="T25" fmla="*/ 35 h 223"/>
                <a:gd name="T26" fmla="*/ 39 w 224"/>
                <a:gd name="T27" fmla="*/ 60 h 223"/>
                <a:gd name="T28" fmla="*/ 33 w 224"/>
                <a:gd name="T29" fmla="*/ 81 h 223"/>
                <a:gd name="T30" fmla="*/ 6 w 224"/>
                <a:gd name="T31" fmla="*/ 94 h 223"/>
                <a:gd name="T32" fmla="*/ 0 w 224"/>
                <a:gd name="T33" fmla="*/ 111 h 223"/>
                <a:gd name="T34" fmla="*/ 5 w 224"/>
                <a:gd name="T35" fmla="*/ 117 h 223"/>
                <a:gd name="T36" fmla="*/ 29 w 224"/>
                <a:gd name="T37" fmla="*/ 129 h 223"/>
                <a:gd name="T38" fmla="*/ 36 w 224"/>
                <a:gd name="T39" fmla="*/ 157 h 223"/>
                <a:gd name="T40" fmla="*/ 28 w 224"/>
                <a:gd name="T41" fmla="*/ 184 h 223"/>
                <a:gd name="T42" fmla="*/ 40 w 224"/>
                <a:gd name="T43" fmla="*/ 191 h 223"/>
                <a:gd name="T44" fmla="*/ 67 w 224"/>
                <a:gd name="T45" fmla="*/ 183 h 223"/>
                <a:gd name="T46" fmla="*/ 96 w 224"/>
                <a:gd name="T47" fmla="*/ 198 h 223"/>
                <a:gd name="T48" fmla="*/ 109 w 224"/>
                <a:gd name="T49" fmla="*/ 223 h 223"/>
                <a:gd name="T50" fmla="*/ 115 w 224"/>
                <a:gd name="T51" fmla="*/ 223 h 223"/>
                <a:gd name="T52" fmla="*/ 128 w 224"/>
                <a:gd name="T53" fmla="*/ 198 h 223"/>
                <a:gd name="T54" fmla="*/ 157 w 224"/>
                <a:gd name="T55" fmla="*/ 183 h 223"/>
                <a:gd name="T56" fmla="*/ 184 w 224"/>
                <a:gd name="T57" fmla="*/ 191 h 223"/>
                <a:gd name="T58" fmla="*/ 196 w 224"/>
                <a:gd name="T59" fmla="*/ 185 h 223"/>
                <a:gd name="T60" fmla="*/ 188 w 224"/>
                <a:gd name="T61" fmla="*/ 157 h 223"/>
                <a:gd name="T62" fmla="*/ 195 w 224"/>
                <a:gd name="T63" fmla="*/ 129 h 223"/>
                <a:gd name="T64" fmla="*/ 220 w 224"/>
                <a:gd name="T65" fmla="*/ 117 h 223"/>
                <a:gd name="T66" fmla="*/ 224 w 224"/>
                <a:gd name="T67" fmla="*/ 111 h 223"/>
                <a:gd name="T68" fmla="*/ 112 w 224"/>
                <a:gd name="T69" fmla="*/ 162 h 223"/>
                <a:gd name="T70" fmla="*/ 112 w 224"/>
                <a:gd name="T71" fmla="*/ 60 h 223"/>
                <a:gd name="T72" fmla="*/ 112 w 224"/>
                <a:gd name="T73" fmla="*/ 16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223">
                  <a:moveTo>
                    <a:pt x="223" y="100"/>
                  </a:moveTo>
                  <a:cubicBezTo>
                    <a:pt x="223" y="98"/>
                    <a:pt x="221" y="95"/>
                    <a:pt x="219" y="95"/>
                  </a:cubicBezTo>
                  <a:cubicBezTo>
                    <a:pt x="197" y="87"/>
                    <a:pt x="197" y="87"/>
                    <a:pt x="197" y="87"/>
                  </a:cubicBezTo>
                  <a:cubicBezTo>
                    <a:pt x="195" y="86"/>
                    <a:pt x="193" y="84"/>
                    <a:pt x="192" y="82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4" y="66"/>
                    <a:pt x="184" y="62"/>
                    <a:pt x="185" y="60"/>
                  </a:cubicBezTo>
                  <a:cubicBezTo>
                    <a:pt x="194" y="41"/>
                    <a:pt x="194" y="41"/>
                    <a:pt x="194" y="41"/>
                  </a:cubicBezTo>
                  <a:cubicBezTo>
                    <a:pt x="195" y="39"/>
                    <a:pt x="194" y="36"/>
                    <a:pt x="193" y="3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1" y="24"/>
                    <a:pt x="178" y="23"/>
                    <a:pt x="176" y="24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3" y="35"/>
                    <a:pt x="150" y="35"/>
                    <a:pt x="148" y="34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36" y="29"/>
                    <a:pt x="133" y="27"/>
                    <a:pt x="132" y="25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4" y="2"/>
                    <a:pt x="122" y="0"/>
                    <a:pt x="119" y="0"/>
                  </a:cubicBezTo>
                  <a:cubicBezTo>
                    <a:pt x="119" y="0"/>
                    <a:pt x="116" y="0"/>
                    <a:pt x="112" y="0"/>
                  </a:cubicBezTo>
                  <a:cubicBezTo>
                    <a:pt x="108" y="0"/>
                    <a:pt x="105" y="0"/>
                    <a:pt x="105" y="0"/>
                  </a:cubicBezTo>
                  <a:cubicBezTo>
                    <a:pt x="102" y="0"/>
                    <a:pt x="100" y="2"/>
                    <a:pt x="99" y="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7"/>
                    <a:pt x="88" y="29"/>
                    <a:pt x="86" y="30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4" y="35"/>
                    <a:pt x="71" y="35"/>
                    <a:pt x="69" y="3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6" y="23"/>
                    <a:pt x="43" y="24"/>
                    <a:pt x="4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6"/>
                    <a:pt x="29" y="39"/>
                    <a:pt x="30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0" y="63"/>
                    <a:pt x="40" y="66"/>
                    <a:pt x="39" y="68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2" y="84"/>
                    <a:pt x="29" y="86"/>
                    <a:pt x="27" y="87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3" y="95"/>
                    <a:pt x="1" y="98"/>
                    <a:pt x="1" y="100"/>
                  </a:cubicBezTo>
                  <a:cubicBezTo>
                    <a:pt x="1" y="100"/>
                    <a:pt x="0" y="106"/>
                    <a:pt x="0" y="11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2" y="116"/>
                    <a:pt x="5" y="117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6" y="124"/>
                    <a:pt x="29" y="127"/>
                    <a:pt x="29" y="129"/>
                  </a:cubicBezTo>
                  <a:cubicBezTo>
                    <a:pt x="36" y="149"/>
                    <a:pt x="36" y="149"/>
                    <a:pt x="36" y="149"/>
                  </a:cubicBezTo>
                  <a:cubicBezTo>
                    <a:pt x="37" y="151"/>
                    <a:pt x="37" y="155"/>
                    <a:pt x="36" y="157"/>
                  </a:cubicBezTo>
                  <a:cubicBezTo>
                    <a:pt x="27" y="177"/>
                    <a:pt x="27" y="177"/>
                    <a:pt x="27" y="177"/>
                  </a:cubicBezTo>
                  <a:cubicBezTo>
                    <a:pt x="26" y="179"/>
                    <a:pt x="26" y="183"/>
                    <a:pt x="28" y="184"/>
                  </a:cubicBezTo>
                  <a:cubicBezTo>
                    <a:pt x="33" y="190"/>
                    <a:pt x="33" y="190"/>
                    <a:pt x="33" y="190"/>
                  </a:cubicBezTo>
                  <a:cubicBezTo>
                    <a:pt x="35" y="192"/>
                    <a:pt x="38" y="192"/>
                    <a:pt x="40" y="191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61" y="181"/>
                    <a:pt x="65" y="181"/>
                    <a:pt x="67" y="183"/>
                  </a:cubicBezTo>
                  <a:cubicBezTo>
                    <a:pt x="90" y="193"/>
                    <a:pt x="90" y="193"/>
                    <a:pt x="90" y="193"/>
                  </a:cubicBezTo>
                  <a:cubicBezTo>
                    <a:pt x="92" y="194"/>
                    <a:pt x="95" y="196"/>
                    <a:pt x="96" y="198"/>
                  </a:cubicBezTo>
                  <a:cubicBezTo>
                    <a:pt x="103" y="219"/>
                    <a:pt x="103" y="219"/>
                    <a:pt x="103" y="219"/>
                  </a:cubicBezTo>
                  <a:cubicBezTo>
                    <a:pt x="104" y="221"/>
                    <a:pt x="106" y="223"/>
                    <a:pt x="109" y="223"/>
                  </a:cubicBezTo>
                  <a:cubicBezTo>
                    <a:pt x="109" y="223"/>
                    <a:pt x="110" y="223"/>
                    <a:pt x="112" y="223"/>
                  </a:cubicBezTo>
                  <a:cubicBezTo>
                    <a:pt x="115" y="223"/>
                    <a:pt x="115" y="223"/>
                    <a:pt x="115" y="223"/>
                  </a:cubicBezTo>
                  <a:cubicBezTo>
                    <a:pt x="118" y="223"/>
                    <a:pt x="120" y="221"/>
                    <a:pt x="121" y="219"/>
                  </a:cubicBezTo>
                  <a:cubicBezTo>
                    <a:pt x="128" y="198"/>
                    <a:pt x="128" y="198"/>
                    <a:pt x="128" y="198"/>
                  </a:cubicBezTo>
                  <a:cubicBezTo>
                    <a:pt x="129" y="196"/>
                    <a:pt x="132" y="194"/>
                    <a:pt x="134" y="193"/>
                  </a:cubicBezTo>
                  <a:cubicBezTo>
                    <a:pt x="157" y="183"/>
                    <a:pt x="157" y="183"/>
                    <a:pt x="157" y="183"/>
                  </a:cubicBezTo>
                  <a:cubicBezTo>
                    <a:pt x="160" y="181"/>
                    <a:pt x="163" y="181"/>
                    <a:pt x="165" y="182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6" y="192"/>
                    <a:pt x="190" y="192"/>
                    <a:pt x="191" y="190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8" y="183"/>
                    <a:pt x="198" y="180"/>
                    <a:pt x="197" y="177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87" y="155"/>
                    <a:pt x="187" y="152"/>
                    <a:pt x="188" y="149"/>
                  </a:cubicBezTo>
                  <a:cubicBezTo>
                    <a:pt x="195" y="129"/>
                    <a:pt x="195" y="129"/>
                    <a:pt x="195" y="129"/>
                  </a:cubicBezTo>
                  <a:cubicBezTo>
                    <a:pt x="196" y="127"/>
                    <a:pt x="198" y="124"/>
                    <a:pt x="200" y="124"/>
                  </a:cubicBezTo>
                  <a:cubicBezTo>
                    <a:pt x="220" y="117"/>
                    <a:pt x="220" y="117"/>
                    <a:pt x="220" y="117"/>
                  </a:cubicBezTo>
                  <a:cubicBezTo>
                    <a:pt x="222" y="116"/>
                    <a:pt x="224" y="114"/>
                    <a:pt x="224" y="113"/>
                  </a:cubicBezTo>
                  <a:cubicBezTo>
                    <a:pt x="224" y="113"/>
                    <a:pt x="224" y="113"/>
                    <a:pt x="224" y="111"/>
                  </a:cubicBezTo>
                  <a:cubicBezTo>
                    <a:pt x="224" y="106"/>
                    <a:pt x="223" y="100"/>
                    <a:pt x="223" y="100"/>
                  </a:cubicBezTo>
                  <a:close/>
                  <a:moveTo>
                    <a:pt x="112" y="162"/>
                  </a:moveTo>
                  <a:cubicBezTo>
                    <a:pt x="84" y="162"/>
                    <a:pt x="61" y="139"/>
                    <a:pt x="61" y="111"/>
                  </a:cubicBezTo>
                  <a:cubicBezTo>
                    <a:pt x="61" y="83"/>
                    <a:pt x="84" y="60"/>
                    <a:pt x="112" y="60"/>
                  </a:cubicBezTo>
                  <a:cubicBezTo>
                    <a:pt x="140" y="60"/>
                    <a:pt x="163" y="83"/>
                    <a:pt x="163" y="111"/>
                  </a:cubicBezTo>
                  <a:cubicBezTo>
                    <a:pt x="163" y="139"/>
                    <a:pt x="140" y="162"/>
                    <a:pt x="112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95"/>
            <p:cNvSpPr>
              <a:spLocks noEditPoints="1"/>
            </p:cNvSpPr>
            <p:nvPr/>
          </p:nvSpPr>
          <p:spPr bwMode="auto">
            <a:xfrm>
              <a:off x="5029200" y="434975"/>
              <a:ext cx="98425" cy="98425"/>
            </a:xfrm>
            <a:custGeom>
              <a:avLst/>
              <a:gdLst>
                <a:gd name="T0" fmla="*/ 168 w 169"/>
                <a:gd name="T1" fmla="*/ 104 h 166"/>
                <a:gd name="T2" fmla="*/ 152 w 169"/>
                <a:gd name="T3" fmla="*/ 87 h 166"/>
                <a:gd name="T4" fmla="*/ 146 w 169"/>
                <a:gd name="T5" fmla="*/ 66 h 166"/>
                <a:gd name="T6" fmla="*/ 155 w 169"/>
                <a:gd name="T7" fmla="*/ 45 h 166"/>
                <a:gd name="T8" fmla="*/ 150 w 169"/>
                <a:gd name="T9" fmla="*/ 31 h 166"/>
                <a:gd name="T10" fmla="*/ 127 w 169"/>
                <a:gd name="T11" fmla="*/ 33 h 166"/>
                <a:gd name="T12" fmla="*/ 111 w 169"/>
                <a:gd name="T13" fmla="*/ 27 h 166"/>
                <a:gd name="T14" fmla="*/ 100 w 169"/>
                <a:gd name="T15" fmla="*/ 5 h 166"/>
                <a:gd name="T16" fmla="*/ 90 w 169"/>
                <a:gd name="T17" fmla="*/ 0 h 166"/>
                <a:gd name="T18" fmla="*/ 79 w 169"/>
                <a:gd name="T19" fmla="*/ 4 h 166"/>
                <a:gd name="T20" fmla="*/ 67 w 169"/>
                <a:gd name="T21" fmla="*/ 24 h 166"/>
                <a:gd name="T22" fmla="*/ 50 w 169"/>
                <a:gd name="T23" fmla="*/ 28 h 166"/>
                <a:gd name="T24" fmla="*/ 26 w 169"/>
                <a:gd name="T25" fmla="*/ 24 h 166"/>
                <a:gd name="T26" fmla="*/ 20 w 169"/>
                <a:gd name="T27" fmla="*/ 37 h 166"/>
                <a:gd name="T28" fmla="*/ 27 w 169"/>
                <a:gd name="T29" fmla="*/ 59 h 166"/>
                <a:gd name="T30" fmla="*/ 18 w 169"/>
                <a:gd name="T31" fmla="*/ 80 h 166"/>
                <a:gd name="T32" fmla="*/ 1 w 169"/>
                <a:gd name="T33" fmla="*/ 95 h 166"/>
                <a:gd name="T34" fmla="*/ 7 w 169"/>
                <a:gd name="T35" fmla="*/ 106 h 166"/>
                <a:gd name="T36" fmla="*/ 29 w 169"/>
                <a:gd name="T37" fmla="*/ 115 h 166"/>
                <a:gd name="T38" fmla="*/ 40 w 169"/>
                <a:gd name="T39" fmla="*/ 135 h 166"/>
                <a:gd name="T40" fmla="*/ 41 w 169"/>
                <a:gd name="T41" fmla="*/ 158 h 166"/>
                <a:gd name="T42" fmla="*/ 54 w 169"/>
                <a:gd name="T43" fmla="*/ 160 h 166"/>
                <a:gd name="T44" fmla="*/ 74 w 169"/>
                <a:gd name="T45" fmla="*/ 148 h 166"/>
                <a:gd name="T46" fmla="*/ 89 w 169"/>
                <a:gd name="T47" fmla="*/ 149 h 166"/>
                <a:gd name="T48" fmla="*/ 108 w 169"/>
                <a:gd name="T49" fmla="*/ 163 h 166"/>
                <a:gd name="T50" fmla="*/ 121 w 169"/>
                <a:gd name="T51" fmla="*/ 162 h 166"/>
                <a:gd name="T52" fmla="*/ 124 w 169"/>
                <a:gd name="T53" fmla="*/ 140 h 166"/>
                <a:gd name="T54" fmla="*/ 138 w 169"/>
                <a:gd name="T55" fmla="*/ 121 h 166"/>
                <a:gd name="T56" fmla="*/ 161 w 169"/>
                <a:gd name="T57" fmla="*/ 115 h 166"/>
                <a:gd name="T58" fmla="*/ 123 w 169"/>
                <a:gd name="T59" fmla="*/ 88 h 166"/>
                <a:gd name="T60" fmla="*/ 47 w 169"/>
                <a:gd name="T61" fmla="*/ 84 h 166"/>
                <a:gd name="T62" fmla="*/ 123 w 169"/>
                <a:gd name="T63" fmla="*/ 8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166">
                  <a:moveTo>
                    <a:pt x="166" y="111"/>
                  </a:moveTo>
                  <a:cubicBezTo>
                    <a:pt x="168" y="104"/>
                    <a:pt x="168" y="104"/>
                    <a:pt x="168" y="104"/>
                  </a:cubicBezTo>
                  <a:cubicBezTo>
                    <a:pt x="169" y="102"/>
                    <a:pt x="167" y="99"/>
                    <a:pt x="166" y="9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1" y="86"/>
                    <a:pt x="149" y="82"/>
                    <a:pt x="149" y="80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5" y="64"/>
                    <a:pt x="146" y="60"/>
                    <a:pt x="147" y="58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7" y="43"/>
                    <a:pt x="157" y="39"/>
                    <a:pt x="155" y="37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49" y="29"/>
                    <a:pt x="146" y="28"/>
                    <a:pt x="143" y="28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5" y="33"/>
                    <a:pt x="121" y="33"/>
                    <a:pt x="119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6"/>
                    <a:pt x="106" y="23"/>
                    <a:pt x="105" y="21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3"/>
                    <a:pt x="97" y="1"/>
                    <a:pt x="95" y="1"/>
                  </a:cubicBezTo>
                  <a:cubicBezTo>
                    <a:pt x="95" y="1"/>
                    <a:pt x="93" y="0"/>
                    <a:pt x="90" y="0"/>
                  </a:cubicBezTo>
                  <a:cubicBezTo>
                    <a:pt x="87" y="0"/>
                    <a:pt x="85" y="0"/>
                    <a:pt x="85" y="0"/>
                  </a:cubicBezTo>
                  <a:cubicBezTo>
                    <a:pt x="83" y="0"/>
                    <a:pt x="80" y="2"/>
                    <a:pt x="79" y="4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21"/>
                    <a:pt x="69" y="24"/>
                    <a:pt x="67" y="24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5" y="29"/>
                    <a:pt x="52" y="29"/>
                    <a:pt x="50" y="28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1"/>
                    <a:pt x="28" y="22"/>
                    <a:pt x="26" y="2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1"/>
                    <a:pt x="19" y="35"/>
                    <a:pt x="20" y="37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3"/>
                    <a:pt x="28" y="57"/>
                    <a:pt x="27" y="59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2" y="75"/>
                    <a:pt x="20" y="78"/>
                    <a:pt x="18" y="8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90"/>
                    <a:pt x="0" y="93"/>
                    <a:pt x="1" y="95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4"/>
                    <a:pt x="4" y="106"/>
                    <a:pt x="7" y="106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5" y="110"/>
                    <a:pt x="28" y="112"/>
                    <a:pt x="29" y="115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40" y="130"/>
                    <a:pt x="41" y="133"/>
                    <a:pt x="40" y="135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4"/>
                    <a:pt x="39" y="157"/>
                    <a:pt x="41" y="158"/>
                  </a:cubicBezTo>
                  <a:cubicBezTo>
                    <a:pt x="47" y="161"/>
                    <a:pt x="47" y="161"/>
                    <a:pt x="47" y="161"/>
                  </a:cubicBezTo>
                  <a:cubicBezTo>
                    <a:pt x="49" y="162"/>
                    <a:pt x="52" y="162"/>
                    <a:pt x="54" y="16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8" y="148"/>
                    <a:pt x="72" y="147"/>
                    <a:pt x="74" y="148"/>
                  </a:cubicBezTo>
                  <a:cubicBezTo>
                    <a:pt x="74" y="148"/>
                    <a:pt x="78" y="149"/>
                    <a:pt x="82" y="149"/>
                  </a:cubicBezTo>
                  <a:cubicBezTo>
                    <a:pt x="86" y="149"/>
                    <a:pt x="89" y="149"/>
                    <a:pt x="89" y="149"/>
                  </a:cubicBezTo>
                  <a:cubicBezTo>
                    <a:pt x="92" y="149"/>
                    <a:pt x="95" y="150"/>
                    <a:pt x="97" y="152"/>
                  </a:cubicBezTo>
                  <a:cubicBezTo>
                    <a:pt x="108" y="163"/>
                    <a:pt x="108" y="163"/>
                    <a:pt x="108" y="163"/>
                  </a:cubicBezTo>
                  <a:cubicBezTo>
                    <a:pt x="109" y="165"/>
                    <a:pt x="112" y="166"/>
                    <a:pt x="115" y="165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23" y="161"/>
                    <a:pt x="125" y="159"/>
                    <a:pt x="125" y="156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4" y="138"/>
                    <a:pt x="126" y="134"/>
                    <a:pt x="127" y="133"/>
                  </a:cubicBezTo>
                  <a:cubicBezTo>
                    <a:pt x="138" y="121"/>
                    <a:pt x="138" y="121"/>
                    <a:pt x="138" y="121"/>
                  </a:cubicBezTo>
                  <a:cubicBezTo>
                    <a:pt x="139" y="119"/>
                    <a:pt x="142" y="117"/>
                    <a:pt x="145" y="117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163" y="115"/>
                    <a:pt x="166" y="113"/>
                    <a:pt x="166" y="111"/>
                  </a:cubicBezTo>
                  <a:close/>
                  <a:moveTo>
                    <a:pt x="123" y="88"/>
                  </a:moveTo>
                  <a:cubicBezTo>
                    <a:pt x="122" y="109"/>
                    <a:pt x="104" y="125"/>
                    <a:pt x="83" y="124"/>
                  </a:cubicBezTo>
                  <a:cubicBezTo>
                    <a:pt x="62" y="123"/>
                    <a:pt x="46" y="105"/>
                    <a:pt x="47" y="84"/>
                  </a:cubicBezTo>
                  <a:cubicBezTo>
                    <a:pt x="48" y="62"/>
                    <a:pt x="66" y="46"/>
                    <a:pt x="87" y="47"/>
                  </a:cubicBezTo>
                  <a:cubicBezTo>
                    <a:pt x="108" y="49"/>
                    <a:pt x="125" y="67"/>
                    <a:pt x="12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Freeform 376"/>
          <p:cNvSpPr>
            <a:spLocks noChangeAspect="1" noEditPoints="1"/>
          </p:cNvSpPr>
          <p:nvPr/>
        </p:nvSpPr>
        <p:spPr bwMode="auto">
          <a:xfrm>
            <a:off x="2908300" y="2610133"/>
            <a:ext cx="657173" cy="489692"/>
          </a:xfrm>
          <a:custGeom>
            <a:avLst/>
            <a:gdLst>
              <a:gd name="T0" fmla="*/ 48 w 413"/>
              <a:gd name="T1" fmla="*/ 0 h 307"/>
              <a:gd name="T2" fmla="*/ 0 w 413"/>
              <a:gd name="T3" fmla="*/ 259 h 307"/>
              <a:gd name="T4" fmla="*/ 365 w 413"/>
              <a:gd name="T5" fmla="*/ 307 h 307"/>
              <a:gd name="T6" fmla="*/ 413 w 413"/>
              <a:gd name="T7" fmla="*/ 48 h 307"/>
              <a:gd name="T8" fmla="*/ 380 w 413"/>
              <a:gd name="T9" fmla="*/ 259 h 307"/>
              <a:gd name="T10" fmla="*/ 48 w 413"/>
              <a:gd name="T11" fmla="*/ 274 h 307"/>
              <a:gd name="T12" fmla="*/ 32 w 413"/>
              <a:gd name="T13" fmla="*/ 48 h 307"/>
              <a:gd name="T14" fmla="*/ 365 w 413"/>
              <a:gd name="T15" fmla="*/ 32 h 307"/>
              <a:gd name="T16" fmla="*/ 380 w 413"/>
              <a:gd name="T17" fmla="*/ 259 h 307"/>
              <a:gd name="T18" fmla="*/ 68 w 413"/>
              <a:gd name="T19" fmla="*/ 67 h 307"/>
              <a:gd name="T20" fmla="*/ 78 w 413"/>
              <a:gd name="T21" fmla="*/ 249 h 307"/>
              <a:gd name="T22" fmla="*/ 88 w 413"/>
              <a:gd name="T23" fmla="*/ 67 h 307"/>
              <a:gd name="T24" fmla="*/ 114 w 413"/>
              <a:gd name="T25" fmla="*/ 221 h 307"/>
              <a:gd name="T26" fmla="*/ 121 w 413"/>
              <a:gd name="T27" fmla="*/ 63 h 307"/>
              <a:gd name="T28" fmla="*/ 108 w 413"/>
              <a:gd name="T29" fmla="*/ 63 h 307"/>
              <a:gd name="T30" fmla="*/ 114 w 413"/>
              <a:gd name="T31" fmla="*/ 221 h 307"/>
              <a:gd name="T32" fmla="*/ 155 w 413"/>
              <a:gd name="T33" fmla="*/ 215 h 307"/>
              <a:gd name="T34" fmla="*/ 150 w 413"/>
              <a:gd name="T35" fmla="*/ 57 h 307"/>
              <a:gd name="T36" fmla="*/ 145 w 413"/>
              <a:gd name="T37" fmla="*/ 215 h 307"/>
              <a:gd name="T38" fmla="*/ 187 w 413"/>
              <a:gd name="T39" fmla="*/ 57 h 307"/>
              <a:gd name="T40" fmla="*/ 177 w 413"/>
              <a:gd name="T41" fmla="*/ 211 h 307"/>
              <a:gd name="T42" fmla="*/ 196 w 413"/>
              <a:gd name="T43" fmla="*/ 211 h 307"/>
              <a:gd name="T44" fmla="*/ 187 w 413"/>
              <a:gd name="T45" fmla="*/ 57 h 307"/>
              <a:gd name="T46" fmla="*/ 226 w 413"/>
              <a:gd name="T47" fmla="*/ 218 h 307"/>
              <a:gd name="T48" fmla="*/ 223 w 413"/>
              <a:gd name="T49" fmla="*/ 57 h 307"/>
              <a:gd name="T50" fmla="*/ 220 w 413"/>
              <a:gd name="T51" fmla="*/ 218 h 307"/>
              <a:gd name="T52" fmla="*/ 259 w 413"/>
              <a:gd name="T53" fmla="*/ 57 h 307"/>
              <a:gd name="T54" fmla="*/ 249 w 413"/>
              <a:gd name="T55" fmla="*/ 211 h 307"/>
              <a:gd name="T56" fmla="*/ 269 w 413"/>
              <a:gd name="T57" fmla="*/ 211 h 307"/>
              <a:gd name="T58" fmla="*/ 259 w 413"/>
              <a:gd name="T59" fmla="*/ 57 h 307"/>
              <a:gd name="T60" fmla="*/ 302 w 413"/>
              <a:gd name="T61" fmla="*/ 214 h 307"/>
              <a:gd name="T62" fmla="*/ 295 w 413"/>
              <a:gd name="T63" fmla="*/ 57 h 307"/>
              <a:gd name="T64" fmla="*/ 289 w 413"/>
              <a:gd name="T65" fmla="*/ 214 h 307"/>
              <a:gd name="T66" fmla="*/ 332 w 413"/>
              <a:gd name="T67" fmla="*/ 57 h 307"/>
              <a:gd name="T68" fmla="*/ 322 w 413"/>
              <a:gd name="T69" fmla="*/ 240 h 307"/>
              <a:gd name="T70" fmla="*/ 341 w 413"/>
              <a:gd name="T71" fmla="*/ 240 h 307"/>
              <a:gd name="T72" fmla="*/ 332 w 413"/>
              <a:gd name="T73" fmla="*/ 57 h 307"/>
              <a:gd name="T74" fmla="*/ 106 w 413"/>
              <a:gd name="T75" fmla="*/ 240 h 307"/>
              <a:gd name="T76" fmla="*/ 121 w 413"/>
              <a:gd name="T77" fmla="*/ 240 h 307"/>
              <a:gd name="T78" fmla="*/ 150 w 413"/>
              <a:gd name="T79" fmla="*/ 232 h 307"/>
              <a:gd name="T80" fmla="*/ 150 w 413"/>
              <a:gd name="T81" fmla="*/ 248 h 307"/>
              <a:gd name="T82" fmla="*/ 150 w 413"/>
              <a:gd name="T83" fmla="*/ 232 h 307"/>
              <a:gd name="T84" fmla="*/ 179 w 413"/>
              <a:gd name="T85" fmla="*/ 240 h 307"/>
              <a:gd name="T86" fmla="*/ 195 w 413"/>
              <a:gd name="T87" fmla="*/ 240 h 307"/>
              <a:gd name="T88" fmla="*/ 223 w 413"/>
              <a:gd name="T89" fmla="*/ 232 h 307"/>
              <a:gd name="T90" fmla="*/ 223 w 413"/>
              <a:gd name="T91" fmla="*/ 248 h 307"/>
              <a:gd name="T92" fmla="*/ 223 w 413"/>
              <a:gd name="T93" fmla="*/ 232 h 307"/>
              <a:gd name="T94" fmla="*/ 251 w 413"/>
              <a:gd name="T95" fmla="*/ 240 h 307"/>
              <a:gd name="T96" fmla="*/ 267 w 413"/>
              <a:gd name="T97" fmla="*/ 240 h 307"/>
              <a:gd name="T98" fmla="*/ 295 w 413"/>
              <a:gd name="T99" fmla="*/ 232 h 307"/>
              <a:gd name="T100" fmla="*/ 295 w 413"/>
              <a:gd name="T101" fmla="*/ 248 h 307"/>
              <a:gd name="T102" fmla="*/ 295 w 413"/>
              <a:gd name="T103" fmla="*/ 23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307">
                <a:moveTo>
                  <a:pt x="365" y="0"/>
                </a:moveTo>
                <a:cubicBezTo>
                  <a:pt x="48" y="0"/>
                  <a:pt x="48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85"/>
                  <a:pt x="21" y="307"/>
                  <a:pt x="48" y="307"/>
                </a:cubicBezTo>
                <a:cubicBezTo>
                  <a:pt x="365" y="307"/>
                  <a:pt x="365" y="307"/>
                  <a:pt x="365" y="307"/>
                </a:cubicBezTo>
                <a:cubicBezTo>
                  <a:pt x="391" y="307"/>
                  <a:pt x="413" y="285"/>
                  <a:pt x="413" y="259"/>
                </a:cubicBezTo>
                <a:cubicBezTo>
                  <a:pt x="413" y="48"/>
                  <a:pt x="413" y="48"/>
                  <a:pt x="413" y="48"/>
                </a:cubicBezTo>
                <a:cubicBezTo>
                  <a:pt x="413" y="21"/>
                  <a:pt x="391" y="0"/>
                  <a:pt x="365" y="0"/>
                </a:cubicBezTo>
                <a:close/>
                <a:moveTo>
                  <a:pt x="380" y="259"/>
                </a:moveTo>
                <a:cubicBezTo>
                  <a:pt x="380" y="267"/>
                  <a:pt x="373" y="274"/>
                  <a:pt x="365" y="274"/>
                </a:cubicBezTo>
                <a:cubicBezTo>
                  <a:pt x="48" y="274"/>
                  <a:pt x="48" y="274"/>
                  <a:pt x="48" y="274"/>
                </a:cubicBezTo>
                <a:cubicBezTo>
                  <a:pt x="39" y="274"/>
                  <a:pt x="32" y="267"/>
                  <a:pt x="32" y="259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39"/>
                  <a:pt x="39" y="32"/>
                  <a:pt x="48" y="32"/>
                </a:cubicBezTo>
                <a:cubicBezTo>
                  <a:pt x="365" y="32"/>
                  <a:pt x="365" y="32"/>
                  <a:pt x="365" y="32"/>
                </a:cubicBezTo>
                <a:cubicBezTo>
                  <a:pt x="373" y="32"/>
                  <a:pt x="380" y="39"/>
                  <a:pt x="380" y="48"/>
                </a:cubicBezTo>
                <a:lnTo>
                  <a:pt x="380" y="259"/>
                </a:lnTo>
                <a:close/>
                <a:moveTo>
                  <a:pt x="78" y="57"/>
                </a:moveTo>
                <a:cubicBezTo>
                  <a:pt x="72" y="57"/>
                  <a:pt x="68" y="61"/>
                  <a:pt x="68" y="67"/>
                </a:cubicBezTo>
                <a:cubicBezTo>
                  <a:pt x="68" y="240"/>
                  <a:pt x="68" y="240"/>
                  <a:pt x="68" y="240"/>
                </a:cubicBezTo>
                <a:cubicBezTo>
                  <a:pt x="68" y="245"/>
                  <a:pt x="72" y="249"/>
                  <a:pt x="78" y="249"/>
                </a:cubicBezTo>
                <a:cubicBezTo>
                  <a:pt x="83" y="249"/>
                  <a:pt x="88" y="245"/>
                  <a:pt x="88" y="240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61"/>
                  <a:pt x="83" y="57"/>
                  <a:pt x="78" y="57"/>
                </a:cubicBezTo>
                <a:close/>
                <a:moveTo>
                  <a:pt x="114" y="221"/>
                </a:moveTo>
                <a:cubicBezTo>
                  <a:pt x="118" y="221"/>
                  <a:pt x="121" y="218"/>
                  <a:pt x="121" y="215"/>
                </a:cubicBezTo>
                <a:cubicBezTo>
                  <a:pt x="121" y="63"/>
                  <a:pt x="121" y="63"/>
                  <a:pt x="121" y="63"/>
                </a:cubicBezTo>
                <a:cubicBezTo>
                  <a:pt x="121" y="60"/>
                  <a:pt x="118" y="57"/>
                  <a:pt x="114" y="57"/>
                </a:cubicBezTo>
                <a:cubicBezTo>
                  <a:pt x="111" y="57"/>
                  <a:pt x="108" y="60"/>
                  <a:pt x="108" y="63"/>
                </a:cubicBezTo>
                <a:cubicBezTo>
                  <a:pt x="108" y="215"/>
                  <a:pt x="108" y="215"/>
                  <a:pt x="108" y="215"/>
                </a:cubicBezTo>
                <a:cubicBezTo>
                  <a:pt x="108" y="218"/>
                  <a:pt x="111" y="221"/>
                  <a:pt x="114" y="221"/>
                </a:cubicBezTo>
                <a:close/>
                <a:moveTo>
                  <a:pt x="150" y="220"/>
                </a:moveTo>
                <a:cubicBezTo>
                  <a:pt x="153" y="220"/>
                  <a:pt x="155" y="218"/>
                  <a:pt x="155" y="215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59"/>
                  <a:pt x="153" y="57"/>
                  <a:pt x="150" y="57"/>
                </a:cubicBezTo>
                <a:cubicBezTo>
                  <a:pt x="148" y="57"/>
                  <a:pt x="145" y="59"/>
                  <a:pt x="145" y="62"/>
                </a:cubicBezTo>
                <a:cubicBezTo>
                  <a:pt x="145" y="215"/>
                  <a:pt x="145" y="215"/>
                  <a:pt x="145" y="215"/>
                </a:cubicBezTo>
                <a:cubicBezTo>
                  <a:pt x="145" y="218"/>
                  <a:pt x="148" y="220"/>
                  <a:pt x="150" y="220"/>
                </a:cubicBezTo>
                <a:close/>
                <a:moveTo>
                  <a:pt x="187" y="57"/>
                </a:moveTo>
                <a:cubicBezTo>
                  <a:pt x="181" y="57"/>
                  <a:pt x="177" y="61"/>
                  <a:pt x="177" y="67"/>
                </a:cubicBezTo>
                <a:cubicBezTo>
                  <a:pt x="177" y="211"/>
                  <a:pt x="177" y="211"/>
                  <a:pt x="177" y="211"/>
                </a:cubicBezTo>
                <a:cubicBezTo>
                  <a:pt x="177" y="217"/>
                  <a:pt x="181" y="221"/>
                  <a:pt x="187" y="221"/>
                </a:cubicBezTo>
                <a:cubicBezTo>
                  <a:pt x="192" y="221"/>
                  <a:pt x="196" y="217"/>
                  <a:pt x="196" y="211"/>
                </a:cubicBezTo>
                <a:cubicBezTo>
                  <a:pt x="196" y="67"/>
                  <a:pt x="196" y="67"/>
                  <a:pt x="196" y="67"/>
                </a:cubicBezTo>
                <a:cubicBezTo>
                  <a:pt x="196" y="61"/>
                  <a:pt x="192" y="57"/>
                  <a:pt x="187" y="57"/>
                </a:cubicBezTo>
                <a:close/>
                <a:moveTo>
                  <a:pt x="223" y="221"/>
                </a:moveTo>
                <a:cubicBezTo>
                  <a:pt x="225" y="221"/>
                  <a:pt x="226" y="220"/>
                  <a:pt x="226" y="218"/>
                </a:cubicBezTo>
                <a:cubicBezTo>
                  <a:pt x="226" y="60"/>
                  <a:pt x="226" y="60"/>
                  <a:pt x="226" y="60"/>
                </a:cubicBezTo>
                <a:cubicBezTo>
                  <a:pt x="226" y="58"/>
                  <a:pt x="225" y="57"/>
                  <a:pt x="223" y="57"/>
                </a:cubicBezTo>
                <a:cubicBezTo>
                  <a:pt x="221" y="57"/>
                  <a:pt x="220" y="58"/>
                  <a:pt x="220" y="60"/>
                </a:cubicBezTo>
                <a:cubicBezTo>
                  <a:pt x="220" y="218"/>
                  <a:pt x="220" y="218"/>
                  <a:pt x="220" y="218"/>
                </a:cubicBezTo>
                <a:cubicBezTo>
                  <a:pt x="220" y="220"/>
                  <a:pt x="221" y="221"/>
                  <a:pt x="223" y="221"/>
                </a:cubicBezTo>
                <a:close/>
                <a:moveTo>
                  <a:pt x="259" y="57"/>
                </a:moveTo>
                <a:cubicBezTo>
                  <a:pt x="254" y="57"/>
                  <a:pt x="249" y="61"/>
                  <a:pt x="249" y="67"/>
                </a:cubicBezTo>
                <a:cubicBezTo>
                  <a:pt x="249" y="211"/>
                  <a:pt x="249" y="211"/>
                  <a:pt x="249" y="211"/>
                </a:cubicBezTo>
                <a:cubicBezTo>
                  <a:pt x="249" y="216"/>
                  <a:pt x="254" y="220"/>
                  <a:pt x="259" y="220"/>
                </a:cubicBezTo>
                <a:cubicBezTo>
                  <a:pt x="265" y="220"/>
                  <a:pt x="269" y="216"/>
                  <a:pt x="269" y="211"/>
                </a:cubicBezTo>
                <a:cubicBezTo>
                  <a:pt x="269" y="67"/>
                  <a:pt x="269" y="67"/>
                  <a:pt x="269" y="67"/>
                </a:cubicBezTo>
                <a:cubicBezTo>
                  <a:pt x="269" y="61"/>
                  <a:pt x="265" y="57"/>
                  <a:pt x="259" y="57"/>
                </a:cubicBezTo>
                <a:close/>
                <a:moveTo>
                  <a:pt x="295" y="220"/>
                </a:moveTo>
                <a:cubicBezTo>
                  <a:pt x="299" y="220"/>
                  <a:pt x="302" y="217"/>
                  <a:pt x="302" y="214"/>
                </a:cubicBezTo>
                <a:cubicBezTo>
                  <a:pt x="302" y="63"/>
                  <a:pt x="302" y="63"/>
                  <a:pt x="302" y="63"/>
                </a:cubicBezTo>
                <a:cubicBezTo>
                  <a:pt x="302" y="60"/>
                  <a:pt x="299" y="57"/>
                  <a:pt x="295" y="57"/>
                </a:cubicBezTo>
                <a:cubicBezTo>
                  <a:pt x="292" y="57"/>
                  <a:pt x="289" y="60"/>
                  <a:pt x="289" y="63"/>
                </a:cubicBezTo>
                <a:cubicBezTo>
                  <a:pt x="289" y="214"/>
                  <a:pt x="289" y="214"/>
                  <a:pt x="289" y="214"/>
                </a:cubicBezTo>
                <a:cubicBezTo>
                  <a:pt x="289" y="217"/>
                  <a:pt x="292" y="220"/>
                  <a:pt x="295" y="220"/>
                </a:cubicBezTo>
                <a:close/>
                <a:moveTo>
                  <a:pt x="332" y="57"/>
                </a:moveTo>
                <a:cubicBezTo>
                  <a:pt x="326" y="57"/>
                  <a:pt x="322" y="61"/>
                  <a:pt x="322" y="67"/>
                </a:cubicBezTo>
                <a:cubicBezTo>
                  <a:pt x="322" y="240"/>
                  <a:pt x="322" y="240"/>
                  <a:pt x="322" y="240"/>
                </a:cubicBezTo>
                <a:cubicBezTo>
                  <a:pt x="322" y="245"/>
                  <a:pt x="326" y="249"/>
                  <a:pt x="332" y="249"/>
                </a:cubicBezTo>
                <a:cubicBezTo>
                  <a:pt x="337" y="249"/>
                  <a:pt x="341" y="245"/>
                  <a:pt x="341" y="240"/>
                </a:cubicBezTo>
                <a:cubicBezTo>
                  <a:pt x="341" y="67"/>
                  <a:pt x="341" y="67"/>
                  <a:pt x="341" y="67"/>
                </a:cubicBezTo>
                <a:cubicBezTo>
                  <a:pt x="341" y="61"/>
                  <a:pt x="337" y="57"/>
                  <a:pt x="332" y="57"/>
                </a:cubicBezTo>
                <a:close/>
                <a:moveTo>
                  <a:pt x="114" y="232"/>
                </a:moveTo>
                <a:cubicBezTo>
                  <a:pt x="109" y="232"/>
                  <a:pt x="106" y="236"/>
                  <a:pt x="106" y="240"/>
                </a:cubicBezTo>
                <a:cubicBezTo>
                  <a:pt x="106" y="245"/>
                  <a:pt x="109" y="248"/>
                  <a:pt x="114" y="248"/>
                </a:cubicBezTo>
                <a:cubicBezTo>
                  <a:pt x="118" y="248"/>
                  <a:pt x="121" y="245"/>
                  <a:pt x="121" y="240"/>
                </a:cubicBezTo>
                <a:cubicBezTo>
                  <a:pt x="121" y="236"/>
                  <a:pt x="118" y="232"/>
                  <a:pt x="114" y="232"/>
                </a:cubicBezTo>
                <a:close/>
                <a:moveTo>
                  <a:pt x="150" y="232"/>
                </a:moveTo>
                <a:cubicBezTo>
                  <a:pt x="146" y="232"/>
                  <a:pt x="142" y="236"/>
                  <a:pt x="142" y="240"/>
                </a:cubicBezTo>
                <a:cubicBezTo>
                  <a:pt x="142" y="245"/>
                  <a:pt x="146" y="248"/>
                  <a:pt x="150" y="248"/>
                </a:cubicBezTo>
                <a:cubicBezTo>
                  <a:pt x="155" y="248"/>
                  <a:pt x="158" y="245"/>
                  <a:pt x="158" y="240"/>
                </a:cubicBezTo>
                <a:cubicBezTo>
                  <a:pt x="158" y="236"/>
                  <a:pt x="155" y="232"/>
                  <a:pt x="150" y="232"/>
                </a:cubicBezTo>
                <a:close/>
                <a:moveTo>
                  <a:pt x="187" y="232"/>
                </a:moveTo>
                <a:cubicBezTo>
                  <a:pt x="182" y="232"/>
                  <a:pt x="179" y="236"/>
                  <a:pt x="179" y="240"/>
                </a:cubicBezTo>
                <a:cubicBezTo>
                  <a:pt x="179" y="245"/>
                  <a:pt x="182" y="248"/>
                  <a:pt x="187" y="248"/>
                </a:cubicBezTo>
                <a:cubicBezTo>
                  <a:pt x="191" y="248"/>
                  <a:pt x="195" y="245"/>
                  <a:pt x="195" y="240"/>
                </a:cubicBezTo>
                <a:cubicBezTo>
                  <a:pt x="195" y="236"/>
                  <a:pt x="191" y="232"/>
                  <a:pt x="187" y="232"/>
                </a:cubicBezTo>
                <a:close/>
                <a:moveTo>
                  <a:pt x="223" y="232"/>
                </a:moveTo>
                <a:cubicBezTo>
                  <a:pt x="219" y="232"/>
                  <a:pt x="215" y="236"/>
                  <a:pt x="215" y="240"/>
                </a:cubicBezTo>
                <a:cubicBezTo>
                  <a:pt x="215" y="245"/>
                  <a:pt x="219" y="248"/>
                  <a:pt x="223" y="248"/>
                </a:cubicBezTo>
                <a:cubicBezTo>
                  <a:pt x="227" y="248"/>
                  <a:pt x="231" y="245"/>
                  <a:pt x="231" y="240"/>
                </a:cubicBezTo>
                <a:cubicBezTo>
                  <a:pt x="231" y="236"/>
                  <a:pt x="227" y="232"/>
                  <a:pt x="223" y="232"/>
                </a:cubicBezTo>
                <a:close/>
                <a:moveTo>
                  <a:pt x="259" y="232"/>
                </a:moveTo>
                <a:cubicBezTo>
                  <a:pt x="255" y="232"/>
                  <a:pt x="251" y="236"/>
                  <a:pt x="251" y="240"/>
                </a:cubicBezTo>
                <a:cubicBezTo>
                  <a:pt x="251" y="245"/>
                  <a:pt x="255" y="248"/>
                  <a:pt x="259" y="248"/>
                </a:cubicBezTo>
                <a:cubicBezTo>
                  <a:pt x="263" y="248"/>
                  <a:pt x="267" y="245"/>
                  <a:pt x="267" y="240"/>
                </a:cubicBezTo>
                <a:cubicBezTo>
                  <a:pt x="267" y="236"/>
                  <a:pt x="263" y="232"/>
                  <a:pt x="259" y="232"/>
                </a:cubicBezTo>
                <a:close/>
                <a:moveTo>
                  <a:pt x="295" y="232"/>
                </a:moveTo>
                <a:cubicBezTo>
                  <a:pt x="291" y="232"/>
                  <a:pt x="287" y="236"/>
                  <a:pt x="287" y="240"/>
                </a:cubicBezTo>
                <a:cubicBezTo>
                  <a:pt x="287" y="245"/>
                  <a:pt x="291" y="248"/>
                  <a:pt x="295" y="248"/>
                </a:cubicBezTo>
                <a:cubicBezTo>
                  <a:pt x="300" y="248"/>
                  <a:pt x="303" y="245"/>
                  <a:pt x="303" y="240"/>
                </a:cubicBezTo>
                <a:cubicBezTo>
                  <a:pt x="303" y="236"/>
                  <a:pt x="300" y="232"/>
                  <a:pt x="295" y="232"/>
                </a:cubicBezTo>
                <a:close/>
              </a:path>
            </a:pathLst>
          </a:custGeom>
          <a:solidFill>
            <a:srgbClr val="E31B23"/>
          </a:solidFill>
          <a:ln>
            <a:noFill/>
          </a:ln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186354" y="2610133"/>
            <a:ext cx="660068" cy="507797"/>
            <a:chOff x="4554538" y="3367088"/>
            <a:chExt cx="1541462" cy="1185862"/>
          </a:xfrm>
          <a:solidFill>
            <a:srgbClr val="E31B23"/>
          </a:solidFill>
        </p:grpSpPr>
        <p:sp>
          <p:nvSpPr>
            <p:cNvPr id="12" name="Freeform 80"/>
            <p:cNvSpPr>
              <a:spLocks/>
            </p:cNvSpPr>
            <p:nvPr/>
          </p:nvSpPr>
          <p:spPr bwMode="auto">
            <a:xfrm>
              <a:off x="4876800" y="3719513"/>
              <a:ext cx="131762" cy="246062"/>
            </a:xfrm>
            <a:custGeom>
              <a:avLst/>
              <a:gdLst>
                <a:gd name="T0" fmla="*/ 35 w 35"/>
                <a:gd name="T1" fmla="*/ 65 h 65"/>
                <a:gd name="T2" fmla="*/ 35 w 35"/>
                <a:gd name="T3" fmla="*/ 0 h 65"/>
                <a:gd name="T4" fmla="*/ 19 w 35"/>
                <a:gd name="T5" fmla="*/ 0 h 65"/>
                <a:gd name="T6" fmla="*/ 17 w 35"/>
                <a:gd name="T7" fmla="*/ 7 h 65"/>
                <a:gd name="T8" fmla="*/ 13 w 35"/>
                <a:gd name="T9" fmla="*/ 11 h 65"/>
                <a:gd name="T10" fmla="*/ 7 w 35"/>
                <a:gd name="T11" fmla="*/ 13 h 65"/>
                <a:gd name="T12" fmla="*/ 0 w 35"/>
                <a:gd name="T13" fmla="*/ 14 h 65"/>
                <a:gd name="T14" fmla="*/ 0 w 35"/>
                <a:gd name="T15" fmla="*/ 28 h 65"/>
                <a:gd name="T16" fmla="*/ 15 w 35"/>
                <a:gd name="T17" fmla="*/ 28 h 65"/>
                <a:gd name="T18" fmla="*/ 15 w 35"/>
                <a:gd name="T19" fmla="*/ 65 h 65"/>
                <a:gd name="T20" fmla="*/ 35 w 35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65">
                  <a:moveTo>
                    <a:pt x="35" y="65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"/>
                    <a:pt x="19" y="5"/>
                    <a:pt x="17" y="7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2"/>
                    <a:pt x="9" y="13"/>
                    <a:pt x="7" y="13"/>
                  </a:cubicBezTo>
                  <a:cubicBezTo>
                    <a:pt x="4" y="14"/>
                    <a:pt x="2" y="14"/>
                    <a:pt x="0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35" y="65"/>
                    <a:pt x="35" y="65"/>
                    <a:pt x="3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1"/>
            <p:cNvSpPr>
              <a:spLocks noEditPoints="1"/>
            </p:cNvSpPr>
            <p:nvPr/>
          </p:nvSpPr>
          <p:spPr bwMode="auto">
            <a:xfrm>
              <a:off x="5181600" y="3594100"/>
              <a:ext cx="215900" cy="254000"/>
            </a:xfrm>
            <a:custGeom>
              <a:avLst/>
              <a:gdLst>
                <a:gd name="T0" fmla="*/ 57 w 57"/>
                <a:gd name="T1" fmla="*/ 33 h 67"/>
                <a:gd name="T2" fmla="*/ 54 w 57"/>
                <a:gd name="T3" fmla="*/ 17 h 67"/>
                <a:gd name="T4" fmla="*/ 47 w 57"/>
                <a:gd name="T5" fmla="*/ 7 h 67"/>
                <a:gd name="T6" fmla="*/ 38 w 57"/>
                <a:gd name="T7" fmla="*/ 1 h 67"/>
                <a:gd name="T8" fmla="*/ 28 w 57"/>
                <a:gd name="T9" fmla="*/ 0 h 67"/>
                <a:gd name="T10" fmla="*/ 19 w 57"/>
                <a:gd name="T11" fmla="*/ 1 h 67"/>
                <a:gd name="T12" fmla="*/ 10 w 57"/>
                <a:gd name="T13" fmla="*/ 7 h 67"/>
                <a:gd name="T14" fmla="*/ 3 w 57"/>
                <a:gd name="T15" fmla="*/ 17 h 67"/>
                <a:gd name="T16" fmla="*/ 0 w 57"/>
                <a:gd name="T17" fmla="*/ 33 h 67"/>
                <a:gd name="T18" fmla="*/ 3 w 57"/>
                <a:gd name="T19" fmla="*/ 49 h 67"/>
                <a:gd name="T20" fmla="*/ 10 w 57"/>
                <a:gd name="T21" fmla="*/ 59 h 67"/>
                <a:gd name="T22" fmla="*/ 19 w 57"/>
                <a:gd name="T23" fmla="*/ 65 h 67"/>
                <a:gd name="T24" fmla="*/ 28 w 57"/>
                <a:gd name="T25" fmla="*/ 67 h 67"/>
                <a:gd name="T26" fmla="*/ 38 w 57"/>
                <a:gd name="T27" fmla="*/ 65 h 67"/>
                <a:gd name="T28" fmla="*/ 47 w 57"/>
                <a:gd name="T29" fmla="*/ 59 h 67"/>
                <a:gd name="T30" fmla="*/ 54 w 57"/>
                <a:gd name="T31" fmla="*/ 49 h 67"/>
                <a:gd name="T32" fmla="*/ 57 w 57"/>
                <a:gd name="T33" fmla="*/ 33 h 67"/>
                <a:gd name="T34" fmla="*/ 38 w 57"/>
                <a:gd name="T35" fmla="*/ 39 h 67"/>
                <a:gd name="T36" fmla="*/ 37 w 57"/>
                <a:gd name="T37" fmla="*/ 45 h 67"/>
                <a:gd name="T38" fmla="*/ 34 w 57"/>
                <a:gd name="T39" fmla="*/ 50 h 67"/>
                <a:gd name="T40" fmla="*/ 28 w 57"/>
                <a:gd name="T41" fmla="*/ 52 h 67"/>
                <a:gd name="T42" fmla="*/ 22 w 57"/>
                <a:gd name="T43" fmla="*/ 50 h 67"/>
                <a:gd name="T44" fmla="*/ 19 w 57"/>
                <a:gd name="T45" fmla="*/ 45 h 67"/>
                <a:gd name="T46" fmla="*/ 18 w 57"/>
                <a:gd name="T47" fmla="*/ 39 h 67"/>
                <a:gd name="T48" fmla="*/ 18 w 57"/>
                <a:gd name="T49" fmla="*/ 33 h 67"/>
                <a:gd name="T50" fmla="*/ 18 w 57"/>
                <a:gd name="T51" fmla="*/ 27 h 67"/>
                <a:gd name="T52" fmla="*/ 19 w 57"/>
                <a:gd name="T53" fmla="*/ 21 h 67"/>
                <a:gd name="T54" fmla="*/ 23 w 57"/>
                <a:gd name="T55" fmla="*/ 16 h 67"/>
                <a:gd name="T56" fmla="*/ 28 w 57"/>
                <a:gd name="T57" fmla="*/ 14 h 67"/>
                <a:gd name="T58" fmla="*/ 34 w 57"/>
                <a:gd name="T59" fmla="*/ 16 h 67"/>
                <a:gd name="T60" fmla="*/ 37 w 57"/>
                <a:gd name="T61" fmla="*/ 21 h 67"/>
                <a:gd name="T62" fmla="*/ 38 w 57"/>
                <a:gd name="T63" fmla="*/ 27 h 67"/>
                <a:gd name="T64" fmla="*/ 38 w 57"/>
                <a:gd name="T65" fmla="*/ 33 h 67"/>
                <a:gd name="T66" fmla="*/ 38 w 57"/>
                <a:gd name="T67" fmla="*/ 3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67">
                  <a:moveTo>
                    <a:pt x="57" y="33"/>
                  </a:moveTo>
                  <a:cubicBezTo>
                    <a:pt x="57" y="27"/>
                    <a:pt x="56" y="22"/>
                    <a:pt x="54" y="17"/>
                  </a:cubicBezTo>
                  <a:cubicBezTo>
                    <a:pt x="52" y="13"/>
                    <a:pt x="50" y="10"/>
                    <a:pt x="47" y="7"/>
                  </a:cubicBezTo>
                  <a:cubicBezTo>
                    <a:pt x="44" y="4"/>
                    <a:pt x="41" y="2"/>
                    <a:pt x="38" y="1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5" y="0"/>
                    <a:pt x="22" y="0"/>
                    <a:pt x="19" y="1"/>
                  </a:cubicBezTo>
                  <a:cubicBezTo>
                    <a:pt x="15" y="2"/>
                    <a:pt x="12" y="4"/>
                    <a:pt x="10" y="7"/>
                  </a:cubicBezTo>
                  <a:cubicBezTo>
                    <a:pt x="7" y="10"/>
                    <a:pt x="4" y="13"/>
                    <a:pt x="3" y="17"/>
                  </a:cubicBezTo>
                  <a:cubicBezTo>
                    <a:pt x="1" y="22"/>
                    <a:pt x="0" y="27"/>
                    <a:pt x="0" y="33"/>
                  </a:cubicBezTo>
                  <a:cubicBezTo>
                    <a:pt x="0" y="40"/>
                    <a:pt x="1" y="45"/>
                    <a:pt x="3" y="49"/>
                  </a:cubicBezTo>
                  <a:cubicBezTo>
                    <a:pt x="4" y="53"/>
                    <a:pt x="7" y="57"/>
                    <a:pt x="10" y="59"/>
                  </a:cubicBezTo>
                  <a:cubicBezTo>
                    <a:pt x="12" y="62"/>
                    <a:pt x="15" y="64"/>
                    <a:pt x="19" y="65"/>
                  </a:cubicBezTo>
                  <a:cubicBezTo>
                    <a:pt x="22" y="66"/>
                    <a:pt x="25" y="67"/>
                    <a:pt x="28" y="67"/>
                  </a:cubicBezTo>
                  <a:cubicBezTo>
                    <a:pt x="31" y="67"/>
                    <a:pt x="34" y="66"/>
                    <a:pt x="38" y="65"/>
                  </a:cubicBezTo>
                  <a:cubicBezTo>
                    <a:pt x="41" y="64"/>
                    <a:pt x="44" y="62"/>
                    <a:pt x="47" y="59"/>
                  </a:cubicBezTo>
                  <a:cubicBezTo>
                    <a:pt x="50" y="57"/>
                    <a:pt x="52" y="53"/>
                    <a:pt x="54" y="49"/>
                  </a:cubicBezTo>
                  <a:cubicBezTo>
                    <a:pt x="56" y="45"/>
                    <a:pt x="57" y="40"/>
                    <a:pt x="57" y="33"/>
                  </a:cubicBezTo>
                  <a:close/>
                  <a:moveTo>
                    <a:pt x="38" y="39"/>
                  </a:moveTo>
                  <a:cubicBezTo>
                    <a:pt x="38" y="41"/>
                    <a:pt x="38" y="43"/>
                    <a:pt x="37" y="45"/>
                  </a:cubicBezTo>
                  <a:cubicBezTo>
                    <a:pt x="36" y="47"/>
                    <a:pt x="35" y="49"/>
                    <a:pt x="34" y="50"/>
                  </a:cubicBezTo>
                  <a:cubicBezTo>
                    <a:pt x="32" y="52"/>
                    <a:pt x="31" y="52"/>
                    <a:pt x="28" y="52"/>
                  </a:cubicBezTo>
                  <a:cubicBezTo>
                    <a:pt x="26" y="52"/>
                    <a:pt x="24" y="52"/>
                    <a:pt x="22" y="50"/>
                  </a:cubicBezTo>
                  <a:cubicBezTo>
                    <a:pt x="21" y="49"/>
                    <a:pt x="20" y="47"/>
                    <a:pt x="19" y="45"/>
                  </a:cubicBezTo>
                  <a:cubicBezTo>
                    <a:pt x="19" y="43"/>
                    <a:pt x="18" y="41"/>
                    <a:pt x="18" y="39"/>
                  </a:cubicBezTo>
                  <a:cubicBezTo>
                    <a:pt x="18" y="37"/>
                    <a:pt x="18" y="35"/>
                    <a:pt x="18" y="33"/>
                  </a:cubicBezTo>
                  <a:cubicBezTo>
                    <a:pt x="18" y="31"/>
                    <a:pt x="18" y="29"/>
                    <a:pt x="18" y="27"/>
                  </a:cubicBezTo>
                  <a:cubicBezTo>
                    <a:pt x="18" y="25"/>
                    <a:pt x="19" y="23"/>
                    <a:pt x="19" y="21"/>
                  </a:cubicBezTo>
                  <a:cubicBezTo>
                    <a:pt x="20" y="19"/>
                    <a:pt x="21" y="17"/>
                    <a:pt x="23" y="16"/>
                  </a:cubicBezTo>
                  <a:cubicBezTo>
                    <a:pt x="24" y="15"/>
                    <a:pt x="26" y="14"/>
                    <a:pt x="28" y="14"/>
                  </a:cubicBezTo>
                  <a:cubicBezTo>
                    <a:pt x="31" y="14"/>
                    <a:pt x="33" y="15"/>
                    <a:pt x="34" y="16"/>
                  </a:cubicBezTo>
                  <a:cubicBezTo>
                    <a:pt x="35" y="17"/>
                    <a:pt x="36" y="19"/>
                    <a:pt x="37" y="21"/>
                  </a:cubicBezTo>
                  <a:cubicBezTo>
                    <a:pt x="38" y="23"/>
                    <a:pt x="38" y="25"/>
                    <a:pt x="38" y="27"/>
                  </a:cubicBezTo>
                  <a:cubicBezTo>
                    <a:pt x="38" y="30"/>
                    <a:pt x="38" y="32"/>
                    <a:pt x="38" y="33"/>
                  </a:cubicBezTo>
                  <a:cubicBezTo>
                    <a:pt x="38" y="35"/>
                    <a:pt x="38" y="37"/>
                    <a:pt x="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 noEditPoints="1"/>
            </p:cNvSpPr>
            <p:nvPr/>
          </p:nvSpPr>
          <p:spPr bwMode="auto">
            <a:xfrm>
              <a:off x="4849813" y="3987800"/>
              <a:ext cx="71437" cy="87312"/>
            </a:xfrm>
            <a:custGeom>
              <a:avLst/>
              <a:gdLst>
                <a:gd name="T0" fmla="*/ 16 w 19"/>
                <a:gd name="T1" fmla="*/ 3 h 23"/>
                <a:gd name="T2" fmla="*/ 13 w 19"/>
                <a:gd name="T3" fmla="*/ 1 h 23"/>
                <a:gd name="T4" fmla="*/ 10 w 19"/>
                <a:gd name="T5" fmla="*/ 0 h 23"/>
                <a:gd name="T6" fmla="*/ 6 w 19"/>
                <a:gd name="T7" fmla="*/ 1 h 23"/>
                <a:gd name="T8" fmla="*/ 3 w 19"/>
                <a:gd name="T9" fmla="*/ 3 h 23"/>
                <a:gd name="T10" fmla="*/ 1 w 19"/>
                <a:gd name="T11" fmla="*/ 6 h 23"/>
                <a:gd name="T12" fmla="*/ 0 w 19"/>
                <a:gd name="T13" fmla="*/ 12 h 23"/>
                <a:gd name="T14" fmla="*/ 1 w 19"/>
                <a:gd name="T15" fmla="*/ 17 h 23"/>
                <a:gd name="T16" fmla="*/ 3 w 19"/>
                <a:gd name="T17" fmla="*/ 21 h 23"/>
                <a:gd name="T18" fmla="*/ 6 w 19"/>
                <a:gd name="T19" fmla="*/ 23 h 23"/>
                <a:gd name="T20" fmla="*/ 10 w 19"/>
                <a:gd name="T21" fmla="*/ 23 h 23"/>
                <a:gd name="T22" fmla="*/ 13 w 19"/>
                <a:gd name="T23" fmla="*/ 23 h 23"/>
                <a:gd name="T24" fmla="*/ 16 w 19"/>
                <a:gd name="T25" fmla="*/ 21 h 23"/>
                <a:gd name="T26" fmla="*/ 18 w 19"/>
                <a:gd name="T27" fmla="*/ 17 h 23"/>
                <a:gd name="T28" fmla="*/ 19 w 19"/>
                <a:gd name="T29" fmla="*/ 12 h 23"/>
                <a:gd name="T30" fmla="*/ 18 w 19"/>
                <a:gd name="T31" fmla="*/ 6 h 23"/>
                <a:gd name="T32" fmla="*/ 16 w 19"/>
                <a:gd name="T33" fmla="*/ 3 h 23"/>
                <a:gd name="T34" fmla="*/ 13 w 19"/>
                <a:gd name="T35" fmla="*/ 14 h 23"/>
                <a:gd name="T36" fmla="*/ 13 w 19"/>
                <a:gd name="T37" fmla="*/ 16 h 23"/>
                <a:gd name="T38" fmla="*/ 12 w 19"/>
                <a:gd name="T39" fmla="*/ 18 h 23"/>
                <a:gd name="T40" fmla="*/ 10 w 19"/>
                <a:gd name="T41" fmla="*/ 18 h 23"/>
                <a:gd name="T42" fmla="*/ 8 w 19"/>
                <a:gd name="T43" fmla="*/ 18 h 23"/>
                <a:gd name="T44" fmla="*/ 7 w 19"/>
                <a:gd name="T45" fmla="*/ 16 h 23"/>
                <a:gd name="T46" fmla="*/ 6 w 19"/>
                <a:gd name="T47" fmla="*/ 14 h 23"/>
                <a:gd name="T48" fmla="*/ 6 w 19"/>
                <a:gd name="T49" fmla="*/ 12 h 23"/>
                <a:gd name="T50" fmla="*/ 6 w 19"/>
                <a:gd name="T51" fmla="*/ 10 h 23"/>
                <a:gd name="T52" fmla="*/ 7 w 19"/>
                <a:gd name="T53" fmla="*/ 7 h 23"/>
                <a:gd name="T54" fmla="*/ 8 w 19"/>
                <a:gd name="T55" fmla="*/ 6 h 23"/>
                <a:gd name="T56" fmla="*/ 10 w 19"/>
                <a:gd name="T57" fmla="*/ 5 h 23"/>
                <a:gd name="T58" fmla="*/ 12 w 19"/>
                <a:gd name="T59" fmla="*/ 6 h 23"/>
                <a:gd name="T60" fmla="*/ 13 w 19"/>
                <a:gd name="T61" fmla="*/ 8 h 23"/>
                <a:gd name="T62" fmla="*/ 13 w 19"/>
                <a:gd name="T63" fmla="*/ 10 h 23"/>
                <a:gd name="T64" fmla="*/ 13 w 19"/>
                <a:gd name="T65" fmla="*/ 12 h 23"/>
                <a:gd name="T66" fmla="*/ 13 w 19"/>
                <a:gd name="T6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23">
                  <a:moveTo>
                    <a:pt x="16" y="3"/>
                  </a:move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7" y="0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4" y="22"/>
                    <a:pt x="5" y="22"/>
                    <a:pt x="6" y="23"/>
                  </a:cubicBezTo>
                  <a:cubicBezTo>
                    <a:pt x="7" y="23"/>
                    <a:pt x="9" y="23"/>
                    <a:pt x="10" y="23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2"/>
                    <a:pt x="15" y="22"/>
                    <a:pt x="16" y="21"/>
                  </a:cubicBezTo>
                  <a:cubicBezTo>
                    <a:pt x="17" y="20"/>
                    <a:pt x="18" y="19"/>
                    <a:pt x="18" y="17"/>
                  </a:cubicBezTo>
                  <a:cubicBezTo>
                    <a:pt x="19" y="16"/>
                    <a:pt x="19" y="14"/>
                    <a:pt x="19" y="12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5"/>
                    <a:pt x="17" y="4"/>
                    <a:pt x="16" y="3"/>
                  </a:cubicBezTo>
                  <a:close/>
                  <a:moveTo>
                    <a:pt x="13" y="14"/>
                  </a:moveTo>
                  <a:cubicBezTo>
                    <a:pt x="13" y="15"/>
                    <a:pt x="13" y="15"/>
                    <a:pt x="13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9" y="18"/>
                    <a:pt x="8" y="18"/>
                    <a:pt x="8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6" y="15"/>
                    <a:pt x="6" y="15"/>
                    <a:pt x="6" y="14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6" y="8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9" y="5"/>
                    <a:pt x="10" y="5"/>
                  </a:cubicBezTo>
                  <a:cubicBezTo>
                    <a:pt x="10" y="5"/>
                    <a:pt x="11" y="5"/>
                    <a:pt x="12" y="6"/>
                  </a:cubicBezTo>
                  <a:cubicBezTo>
                    <a:pt x="12" y="6"/>
                    <a:pt x="12" y="7"/>
                    <a:pt x="13" y="8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0"/>
                    <a:pt x="13" y="11"/>
                    <a:pt x="13" y="12"/>
                  </a:cubicBezTo>
                  <a:cubicBezTo>
                    <a:pt x="13" y="12"/>
                    <a:pt x="13" y="13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3"/>
            <p:cNvSpPr>
              <a:spLocks noEditPoints="1"/>
            </p:cNvSpPr>
            <p:nvPr/>
          </p:nvSpPr>
          <p:spPr bwMode="auto">
            <a:xfrm>
              <a:off x="5208588" y="3938588"/>
              <a:ext cx="76200" cy="87312"/>
            </a:xfrm>
            <a:custGeom>
              <a:avLst/>
              <a:gdLst>
                <a:gd name="T0" fmla="*/ 17 w 20"/>
                <a:gd name="T1" fmla="*/ 21 h 23"/>
                <a:gd name="T2" fmla="*/ 19 w 20"/>
                <a:gd name="T3" fmla="*/ 17 h 23"/>
                <a:gd name="T4" fmla="*/ 20 w 20"/>
                <a:gd name="T5" fmla="*/ 12 h 23"/>
                <a:gd name="T6" fmla="*/ 19 w 20"/>
                <a:gd name="T7" fmla="*/ 6 h 23"/>
                <a:gd name="T8" fmla="*/ 17 w 20"/>
                <a:gd name="T9" fmla="*/ 2 h 23"/>
                <a:gd name="T10" fmla="*/ 14 w 20"/>
                <a:gd name="T11" fmla="*/ 1 h 23"/>
                <a:gd name="T12" fmla="*/ 10 w 20"/>
                <a:gd name="T13" fmla="*/ 0 h 23"/>
                <a:gd name="T14" fmla="*/ 7 w 20"/>
                <a:gd name="T15" fmla="*/ 1 h 23"/>
                <a:gd name="T16" fmla="*/ 4 w 20"/>
                <a:gd name="T17" fmla="*/ 2 h 23"/>
                <a:gd name="T18" fmla="*/ 1 w 20"/>
                <a:gd name="T19" fmla="*/ 6 h 23"/>
                <a:gd name="T20" fmla="*/ 0 w 20"/>
                <a:gd name="T21" fmla="*/ 12 h 23"/>
                <a:gd name="T22" fmla="*/ 1 w 20"/>
                <a:gd name="T23" fmla="*/ 17 h 23"/>
                <a:gd name="T24" fmla="*/ 4 w 20"/>
                <a:gd name="T25" fmla="*/ 21 h 23"/>
                <a:gd name="T26" fmla="*/ 7 w 20"/>
                <a:gd name="T27" fmla="*/ 23 h 23"/>
                <a:gd name="T28" fmla="*/ 10 w 20"/>
                <a:gd name="T29" fmla="*/ 23 h 23"/>
                <a:gd name="T30" fmla="*/ 14 w 20"/>
                <a:gd name="T31" fmla="*/ 23 h 23"/>
                <a:gd name="T32" fmla="*/ 17 w 20"/>
                <a:gd name="T33" fmla="*/ 21 h 23"/>
                <a:gd name="T34" fmla="*/ 12 w 20"/>
                <a:gd name="T35" fmla="*/ 18 h 23"/>
                <a:gd name="T36" fmla="*/ 10 w 20"/>
                <a:gd name="T37" fmla="*/ 18 h 23"/>
                <a:gd name="T38" fmla="*/ 8 w 20"/>
                <a:gd name="T39" fmla="*/ 18 h 23"/>
                <a:gd name="T40" fmla="*/ 7 w 20"/>
                <a:gd name="T41" fmla="*/ 16 h 23"/>
                <a:gd name="T42" fmla="*/ 7 w 20"/>
                <a:gd name="T43" fmla="*/ 14 h 23"/>
                <a:gd name="T44" fmla="*/ 7 w 20"/>
                <a:gd name="T45" fmla="*/ 12 h 23"/>
                <a:gd name="T46" fmla="*/ 7 w 20"/>
                <a:gd name="T47" fmla="*/ 9 h 23"/>
                <a:gd name="T48" fmla="*/ 7 w 20"/>
                <a:gd name="T49" fmla="*/ 7 h 23"/>
                <a:gd name="T50" fmla="*/ 8 w 20"/>
                <a:gd name="T51" fmla="*/ 6 h 23"/>
                <a:gd name="T52" fmla="*/ 10 w 20"/>
                <a:gd name="T53" fmla="*/ 5 h 23"/>
                <a:gd name="T54" fmla="*/ 12 w 20"/>
                <a:gd name="T55" fmla="*/ 6 h 23"/>
                <a:gd name="T56" fmla="*/ 13 w 20"/>
                <a:gd name="T57" fmla="*/ 7 h 23"/>
                <a:gd name="T58" fmla="*/ 14 w 20"/>
                <a:gd name="T59" fmla="*/ 10 h 23"/>
                <a:gd name="T60" fmla="*/ 14 w 20"/>
                <a:gd name="T61" fmla="*/ 12 h 23"/>
                <a:gd name="T62" fmla="*/ 14 w 20"/>
                <a:gd name="T63" fmla="*/ 14 h 23"/>
                <a:gd name="T64" fmla="*/ 13 w 20"/>
                <a:gd name="T65" fmla="*/ 16 h 23"/>
                <a:gd name="T66" fmla="*/ 12 w 20"/>
                <a:gd name="T6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3">
                  <a:moveTo>
                    <a:pt x="17" y="21"/>
                  </a:moveTo>
                  <a:cubicBezTo>
                    <a:pt x="18" y="20"/>
                    <a:pt x="19" y="19"/>
                    <a:pt x="19" y="17"/>
                  </a:cubicBezTo>
                  <a:cubicBezTo>
                    <a:pt x="20" y="16"/>
                    <a:pt x="20" y="14"/>
                    <a:pt x="20" y="12"/>
                  </a:cubicBezTo>
                  <a:cubicBezTo>
                    <a:pt x="20" y="9"/>
                    <a:pt x="20" y="8"/>
                    <a:pt x="19" y="6"/>
                  </a:cubicBezTo>
                  <a:cubicBezTo>
                    <a:pt x="19" y="5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1"/>
                    <a:pt x="5" y="2"/>
                    <a:pt x="4" y="2"/>
                  </a:cubicBezTo>
                  <a:cubicBezTo>
                    <a:pt x="3" y="3"/>
                    <a:pt x="2" y="5"/>
                    <a:pt x="1" y="6"/>
                  </a:cubicBezTo>
                  <a:cubicBezTo>
                    <a:pt x="1" y="8"/>
                    <a:pt x="0" y="9"/>
                    <a:pt x="0" y="12"/>
                  </a:cubicBezTo>
                  <a:cubicBezTo>
                    <a:pt x="0" y="14"/>
                    <a:pt x="1" y="16"/>
                    <a:pt x="1" y="17"/>
                  </a:cubicBezTo>
                  <a:cubicBezTo>
                    <a:pt x="2" y="19"/>
                    <a:pt x="3" y="20"/>
                    <a:pt x="4" y="21"/>
                  </a:cubicBezTo>
                  <a:cubicBezTo>
                    <a:pt x="5" y="22"/>
                    <a:pt x="6" y="22"/>
                    <a:pt x="7" y="23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2" y="23"/>
                    <a:pt x="14" y="23"/>
                  </a:cubicBezTo>
                  <a:cubicBezTo>
                    <a:pt x="15" y="22"/>
                    <a:pt x="16" y="22"/>
                    <a:pt x="17" y="21"/>
                  </a:cubicBezTo>
                  <a:close/>
                  <a:moveTo>
                    <a:pt x="12" y="18"/>
                  </a:moveTo>
                  <a:cubicBezTo>
                    <a:pt x="12" y="18"/>
                    <a:pt x="11" y="18"/>
                    <a:pt x="10" y="18"/>
                  </a:cubicBezTo>
                  <a:cubicBezTo>
                    <a:pt x="9" y="18"/>
                    <a:pt x="9" y="18"/>
                    <a:pt x="8" y="18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0"/>
                    <a:pt x="7" y="9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7" y="7"/>
                    <a:pt x="8" y="6"/>
                    <a:pt x="8" y="6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4" y="12"/>
                    <a:pt x="14" y="13"/>
                    <a:pt x="14" y="14"/>
                  </a:cubicBezTo>
                  <a:cubicBezTo>
                    <a:pt x="14" y="14"/>
                    <a:pt x="14" y="15"/>
                    <a:pt x="13" y="16"/>
                  </a:cubicBezTo>
                  <a:cubicBezTo>
                    <a:pt x="13" y="16"/>
                    <a:pt x="13" y="17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4"/>
            <p:cNvSpPr>
              <a:spLocks noEditPoints="1"/>
            </p:cNvSpPr>
            <p:nvPr/>
          </p:nvSpPr>
          <p:spPr bwMode="auto">
            <a:xfrm>
              <a:off x="4992688" y="4022725"/>
              <a:ext cx="73025" cy="87312"/>
            </a:xfrm>
            <a:custGeom>
              <a:avLst/>
              <a:gdLst>
                <a:gd name="T0" fmla="*/ 16 w 19"/>
                <a:gd name="T1" fmla="*/ 3 h 23"/>
                <a:gd name="T2" fmla="*/ 13 w 19"/>
                <a:gd name="T3" fmla="*/ 1 h 23"/>
                <a:gd name="T4" fmla="*/ 9 w 19"/>
                <a:gd name="T5" fmla="*/ 0 h 23"/>
                <a:gd name="T6" fmla="*/ 6 w 19"/>
                <a:gd name="T7" fmla="*/ 1 h 23"/>
                <a:gd name="T8" fmla="*/ 3 w 19"/>
                <a:gd name="T9" fmla="*/ 3 h 23"/>
                <a:gd name="T10" fmla="*/ 1 w 19"/>
                <a:gd name="T11" fmla="*/ 6 h 23"/>
                <a:gd name="T12" fmla="*/ 0 w 19"/>
                <a:gd name="T13" fmla="*/ 12 h 23"/>
                <a:gd name="T14" fmla="*/ 1 w 19"/>
                <a:gd name="T15" fmla="*/ 17 h 23"/>
                <a:gd name="T16" fmla="*/ 3 w 19"/>
                <a:gd name="T17" fmla="*/ 21 h 23"/>
                <a:gd name="T18" fmla="*/ 6 w 19"/>
                <a:gd name="T19" fmla="*/ 23 h 23"/>
                <a:gd name="T20" fmla="*/ 9 w 19"/>
                <a:gd name="T21" fmla="*/ 23 h 23"/>
                <a:gd name="T22" fmla="*/ 13 w 19"/>
                <a:gd name="T23" fmla="*/ 23 h 23"/>
                <a:gd name="T24" fmla="*/ 16 w 19"/>
                <a:gd name="T25" fmla="*/ 21 h 23"/>
                <a:gd name="T26" fmla="*/ 18 w 19"/>
                <a:gd name="T27" fmla="*/ 17 h 23"/>
                <a:gd name="T28" fmla="*/ 19 w 19"/>
                <a:gd name="T29" fmla="*/ 12 h 23"/>
                <a:gd name="T30" fmla="*/ 18 w 19"/>
                <a:gd name="T31" fmla="*/ 6 h 23"/>
                <a:gd name="T32" fmla="*/ 16 w 19"/>
                <a:gd name="T33" fmla="*/ 3 h 23"/>
                <a:gd name="T34" fmla="*/ 13 w 19"/>
                <a:gd name="T35" fmla="*/ 14 h 23"/>
                <a:gd name="T36" fmla="*/ 12 w 19"/>
                <a:gd name="T37" fmla="*/ 16 h 23"/>
                <a:gd name="T38" fmla="*/ 11 w 19"/>
                <a:gd name="T39" fmla="*/ 18 h 23"/>
                <a:gd name="T40" fmla="*/ 9 w 19"/>
                <a:gd name="T41" fmla="*/ 18 h 23"/>
                <a:gd name="T42" fmla="*/ 7 w 19"/>
                <a:gd name="T43" fmla="*/ 18 h 23"/>
                <a:gd name="T44" fmla="*/ 6 w 19"/>
                <a:gd name="T45" fmla="*/ 16 h 23"/>
                <a:gd name="T46" fmla="*/ 6 w 19"/>
                <a:gd name="T47" fmla="*/ 14 h 23"/>
                <a:gd name="T48" fmla="*/ 6 w 19"/>
                <a:gd name="T49" fmla="*/ 12 h 23"/>
                <a:gd name="T50" fmla="*/ 6 w 19"/>
                <a:gd name="T51" fmla="*/ 10 h 23"/>
                <a:gd name="T52" fmla="*/ 6 w 19"/>
                <a:gd name="T53" fmla="*/ 7 h 23"/>
                <a:gd name="T54" fmla="*/ 7 w 19"/>
                <a:gd name="T55" fmla="*/ 6 h 23"/>
                <a:gd name="T56" fmla="*/ 10 w 19"/>
                <a:gd name="T57" fmla="*/ 5 h 23"/>
                <a:gd name="T58" fmla="*/ 11 w 19"/>
                <a:gd name="T59" fmla="*/ 6 h 23"/>
                <a:gd name="T60" fmla="*/ 12 w 19"/>
                <a:gd name="T61" fmla="*/ 7 h 23"/>
                <a:gd name="T62" fmla="*/ 13 w 19"/>
                <a:gd name="T63" fmla="*/ 10 h 23"/>
                <a:gd name="T64" fmla="*/ 13 w 19"/>
                <a:gd name="T65" fmla="*/ 12 h 23"/>
                <a:gd name="T66" fmla="*/ 13 w 19"/>
                <a:gd name="T6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23">
                  <a:moveTo>
                    <a:pt x="16" y="3"/>
                  </a:move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1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0" y="8"/>
                    <a:pt x="0" y="9"/>
                    <a:pt x="0" y="12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4" y="22"/>
                    <a:pt x="5" y="22"/>
                    <a:pt x="6" y="23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4" y="22"/>
                    <a:pt x="15" y="22"/>
                    <a:pt x="16" y="21"/>
                  </a:cubicBezTo>
                  <a:cubicBezTo>
                    <a:pt x="17" y="20"/>
                    <a:pt x="18" y="19"/>
                    <a:pt x="18" y="17"/>
                  </a:cubicBezTo>
                  <a:cubicBezTo>
                    <a:pt x="19" y="16"/>
                    <a:pt x="19" y="14"/>
                    <a:pt x="19" y="12"/>
                  </a:cubicBezTo>
                  <a:cubicBezTo>
                    <a:pt x="19" y="9"/>
                    <a:pt x="19" y="8"/>
                    <a:pt x="18" y="6"/>
                  </a:cubicBezTo>
                  <a:cubicBezTo>
                    <a:pt x="18" y="5"/>
                    <a:pt x="17" y="3"/>
                    <a:pt x="16" y="3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5"/>
                    <a:pt x="12" y="16"/>
                  </a:cubicBezTo>
                  <a:cubicBezTo>
                    <a:pt x="12" y="17"/>
                    <a:pt x="12" y="17"/>
                    <a:pt x="11" y="18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9" y="18"/>
                    <a:pt x="8" y="18"/>
                    <a:pt x="7" y="18"/>
                  </a:cubicBezTo>
                  <a:cubicBezTo>
                    <a:pt x="7" y="17"/>
                    <a:pt x="7" y="17"/>
                    <a:pt x="6" y="16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8" y="5"/>
                    <a:pt x="9" y="5"/>
                    <a:pt x="10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0"/>
                    <a:pt x="13" y="11"/>
                    <a:pt x="13" y="12"/>
                  </a:cubicBezTo>
                  <a:cubicBezTo>
                    <a:pt x="13" y="12"/>
                    <a:pt x="13" y="13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5"/>
            <p:cNvSpPr>
              <a:spLocks noEditPoints="1"/>
            </p:cNvSpPr>
            <p:nvPr/>
          </p:nvSpPr>
          <p:spPr bwMode="auto">
            <a:xfrm>
              <a:off x="5526088" y="4033838"/>
              <a:ext cx="71437" cy="87312"/>
            </a:xfrm>
            <a:custGeom>
              <a:avLst/>
              <a:gdLst>
                <a:gd name="T0" fmla="*/ 16 w 19"/>
                <a:gd name="T1" fmla="*/ 2 h 23"/>
                <a:gd name="T2" fmla="*/ 13 w 19"/>
                <a:gd name="T3" fmla="*/ 0 h 23"/>
                <a:gd name="T4" fmla="*/ 10 w 19"/>
                <a:gd name="T5" fmla="*/ 0 h 23"/>
                <a:gd name="T6" fmla="*/ 6 w 19"/>
                <a:gd name="T7" fmla="*/ 0 h 23"/>
                <a:gd name="T8" fmla="*/ 3 w 19"/>
                <a:gd name="T9" fmla="*/ 2 h 23"/>
                <a:gd name="T10" fmla="*/ 1 w 19"/>
                <a:gd name="T11" fmla="*/ 6 h 23"/>
                <a:gd name="T12" fmla="*/ 0 w 19"/>
                <a:gd name="T13" fmla="*/ 11 h 23"/>
                <a:gd name="T14" fmla="*/ 1 w 19"/>
                <a:gd name="T15" fmla="*/ 17 h 23"/>
                <a:gd name="T16" fmla="*/ 3 w 19"/>
                <a:gd name="T17" fmla="*/ 21 h 23"/>
                <a:gd name="T18" fmla="*/ 6 w 19"/>
                <a:gd name="T19" fmla="*/ 22 h 23"/>
                <a:gd name="T20" fmla="*/ 10 w 19"/>
                <a:gd name="T21" fmla="*/ 23 h 23"/>
                <a:gd name="T22" fmla="*/ 13 w 19"/>
                <a:gd name="T23" fmla="*/ 22 h 23"/>
                <a:gd name="T24" fmla="*/ 16 w 19"/>
                <a:gd name="T25" fmla="*/ 21 h 23"/>
                <a:gd name="T26" fmla="*/ 18 w 19"/>
                <a:gd name="T27" fmla="*/ 17 h 23"/>
                <a:gd name="T28" fmla="*/ 19 w 19"/>
                <a:gd name="T29" fmla="*/ 11 h 23"/>
                <a:gd name="T30" fmla="*/ 18 w 19"/>
                <a:gd name="T31" fmla="*/ 6 h 23"/>
                <a:gd name="T32" fmla="*/ 16 w 19"/>
                <a:gd name="T33" fmla="*/ 2 h 23"/>
                <a:gd name="T34" fmla="*/ 13 w 19"/>
                <a:gd name="T35" fmla="*/ 13 h 23"/>
                <a:gd name="T36" fmla="*/ 13 w 19"/>
                <a:gd name="T37" fmla="*/ 16 h 23"/>
                <a:gd name="T38" fmla="*/ 11 w 19"/>
                <a:gd name="T39" fmla="*/ 17 h 23"/>
                <a:gd name="T40" fmla="*/ 10 w 19"/>
                <a:gd name="T41" fmla="*/ 18 h 23"/>
                <a:gd name="T42" fmla="*/ 8 w 19"/>
                <a:gd name="T43" fmla="*/ 17 h 23"/>
                <a:gd name="T44" fmla="*/ 7 w 19"/>
                <a:gd name="T45" fmla="*/ 16 h 23"/>
                <a:gd name="T46" fmla="*/ 6 w 19"/>
                <a:gd name="T47" fmla="*/ 13 h 23"/>
                <a:gd name="T48" fmla="*/ 6 w 19"/>
                <a:gd name="T49" fmla="*/ 11 h 23"/>
                <a:gd name="T50" fmla="*/ 6 w 19"/>
                <a:gd name="T51" fmla="*/ 9 h 23"/>
                <a:gd name="T52" fmla="*/ 7 w 19"/>
                <a:gd name="T53" fmla="*/ 7 h 23"/>
                <a:gd name="T54" fmla="*/ 8 w 19"/>
                <a:gd name="T55" fmla="*/ 5 h 23"/>
                <a:gd name="T56" fmla="*/ 10 w 19"/>
                <a:gd name="T57" fmla="*/ 5 h 23"/>
                <a:gd name="T58" fmla="*/ 12 w 19"/>
                <a:gd name="T59" fmla="*/ 5 h 23"/>
                <a:gd name="T60" fmla="*/ 13 w 19"/>
                <a:gd name="T61" fmla="*/ 7 h 23"/>
                <a:gd name="T62" fmla="*/ 13 w 19"/>
                <a:gd name="T63" fmla="*/ 9 h 23"/>
                <a:gd name="T64" fmla="*/ 13 w 19"/>
                <a:gd name="T65" fmla="*/ 11 h 23"/>
                <a:gd name="T66" fmla="*/ 13 w 19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23">
                  <a:moveTo>
                    <a:pt x="16" y="2"/>
                  </a:moveTo>
                  <a:cubicBezTo>
                    <a:pt x="15" y="1"/>
                    <a:pt x="14" y="1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4"/>
                    <a:pt x="0" y="15"/>
                    <a:pt x="1" y="17"/>
                  </a:cubicBezTo>
                  <a:cubicBezTo>
                    <a:pt x="1" y="18"/>
                    <a:pt x="2" y="20"/>
                    <a:pt x="3" y="21"/>
                  </a:cubicBezTo>
                  <a:cubicBezTo>
                    <a:pt x="4" y="21"/>
                    <a:pt x="5" y="22"/>
                    <a:pt x="6" y="22"/>
                  </a:cubicBezTo>
                  <a:cubicBezTo>
                    <a:pt x="7" y="23"/>
                    <a:pt x="9" y="23"/>
                    <a:pt x="10" y="23"/>
                  </a:cubicBezTo>
                  <a:cubicBezTo>
                    <a:pt x="11" y="23"/>
                    <a:pt x="12" y="23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7" y="20"/>
                    <a:pt x="18" y="18"/>
                    <a:pt x="18" y="17"/>
                  </a:cubicBezTo>
                  <a:cubicBezTo>
                    <a:pt x="19" y="15"/>
                    <a:pt x="19" y="14"/>
                    <a:pt x="19" y="11"/>
                  </a:cubicBezTo>
                  <a:cubicBezTo>
                    <a:pt x="19" y="9"/>
                    <a:pt x="19" y="7"/>
                    <a:pt x="18" y="6"/>
                  </a:cubicBezTo>
                  <a:cubicBezTo>
                    <a:pt x="18" y="4"/>
                    <a:pt x="17" y="3"/>
                    <a:pt x="16" y="2"/>
                  </a:cubicBezTo>
                  <a:close/>
                  <a:moveTo>
                    <a:pt x="13" y="13"/>
                  </a:moveTo>
                  <a:cubicBezTo>
                    <a:pt x="13" y="14"/>
                    <a:pt x="13" y="15"/>
                    <a:pt x="13" y="16"/>
                  </a:cubicBezTo>
                  <a:cubicBezTo>
                    <a:pt x="12" y="16"/>
                    <a:pt x="12" y="17"/>
                    <a:pt x="11" y="17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9" y="18"/>
                    <a:pt x="8" y="18"/>
                    <a:pt x="8" y="17"/>
                  </a:cubicBezTo>
                  <a:cubicBezTo>
                    <a:pt x="7" y="17"/>
                    <a:pt x="7" y="16"/>
                    <a:pt x="7" y="16"/>
                  </a:cubicBezTo>
                  <a:cubicBezTo>
                    <a:pt x="6" y="15"/>
                    <a:pt x="6" y="14"/>
                    <a:pt x="6" y="13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6" y="9"/>
                    <a:pt x="6" y="8"/>
                    <a:pt x="7" y="7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8" y="5"/>
                    <a:pt x="9" y="5"/>
                    <a:pt x="10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3" y="11"/>
                    <a:pt x="13" y="11"/>
                  </a:cubicBezTo>
                  <a:cubicBezTo>
                    <a:pt x="13" y="12"/>
                    <a:pt x="13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86"/>
            <p:cNvSpPr>
              <a:spLocks noEditPoints="1"/>
            </p:cNvSpPr>
            <p:nvPr/>
          </p:nvSpPr>
          <p:spPr bwMode="auto">
            <a:xfrm>
              <a:off x="4876800" y="3667125"/>
              <a:ext cx="49212" cy="57150"/>
            </a:xfrm>
            <a:custGeom>
              <a:avLst/>
              <a:gdLst>
                <a:gd name="T0" fmla="*/ 3 w 13"/>
                <a:gd name="T1" fmla="*/ 14 h 15"/>
                <a:gd name="T2" fmla="*/ 5 w 13"/>
                <a:gd name="T3" fmla="*/ 15 h 15"/>
                <a:gd name="T4" fmla="*/ 7 w 13"/>
                <a:gd name="T5" fmla="*/ 15 h 15"/>
                <a:gd name="T6" fmla="*/ 9 w 13"/>
                <a:gd name="T7" fmla="*/ 15 h 15"/>
                <a:gd name="T8" fmla="*/ 11 w 13"/>
                <a:gd name="T9" fmla="*/ 14 h 15"/>
                <a:gd name="T10" fmla="*/ 13 w 13"/>
                <a:gd name="T11" fmla="*/ 11 h 15"/>
                <a:gd name="T12" fmla="*/ 13 w 13"/>
                <a:gd name="T13" fmla="*/ 8 h 15"/>
                <a:gd name="T14" fmla="*/ 13 w 13"/>
                <a:gd name="T15" fmla="*/ 4 h 15"/>
                <a:gd name="T16" fmla="*/ 11 w 13"/>
                <a:gd name="T17" fmla="*/ 2 h 15"/>
                <a:gd name="T18" fmla="*/ 9 w 13"/>
                <a:gd name="T19" fmla="*/ 1 h 15"/>
                <a:gd name="T20" fmla="*/ 7 w 13"/>
                <a:gd name="T21" fmla="*/ 0 h 15"/>
                <a:gd name="T22" fmla="*/ 5 w 13"/>
                <a:gd name="T23" fmla="*/ 1 h 15"/>
                <a:gd name="T24" fmla="*/ 3 w 13"/>
                <a:gd name="T25" fmla="*/ 2 h 15"/>
                <a:gd name="T26" fmla="*/ 1 w 13"/>
                <a:gd name="T27" fmla="*/ 4 h 15"/>
                <a:gd name="T28" fmla="*/ 0 w 13"/>
                <a:gd name="T29" fmla="*/ 8 h 15"/>
                <a:gd name="T30" fmla="*/ 1 w 13"/>
                <a:gd name="T31" fmla="*/ 11 h 15"/>
                <a:gd name="T32" fmla="*/ 3 w 13"/>
                <a:gd name="T33" fmla="*/ 14 h 15"/>
                <a:gd name="T34" fmla="*/ 5 w 13"/>
                <a:gd name="T35" fmla="*/ 6 h 15"/>
                <a:gd name="T36" fmla="*/ 5 w 13"/>
                <a:gd name="T37" fmla="*/ 5 h 15"/>
                <a:gd name="T38" fmla="*/ 5 w 13"/>
                <a:gd name="T39" fmla="*/ 4 h 15"/>
                <a:gd name="T40" fmla="*/ 7 w 13"/>
                <a:gd name="T41" fmla="*/ 4 h 15"/>
                <a:gd name="T42" fmla="*/ 8 w 13"/>
                <a:gd name="T43" fmla="*/ 4 h 15"/>
                <a:gd name="T44" fmla="*/ 9 w 13"/>
                <a:gd name="T45" fmla="*/ 5 h 15"/>
                <a:gd name="T46" fmla="*/ 9 w 13"/>
                <a:gd name="T47" fmla="*/ 7 h 15"/>
                <a:gd name="T48" fmla="*/ 9 w 13"/>
                <a:gd name="T49" fmla="*/ 8 h 15"/>
                <a:gd name="T50" fmla="*/ 9 w 13"/>
                <a:gd name="T51" fmla="*/ 9 h 15"/>
                <a:gd name="T52" fmla="*/ 9 w 13"/>
                <a:gd name="T53" fmla="*/ 11 h 15"/>
                <a:gd name="T54" fmla="*/ 8 w 13"/>
                <a:gd name="T55" fmla="*/ 12 h 15"/>
                <a:gd name="T56" fmla="*/ 7 w 13"/>
                <a:gd name="T57" fmla="*/ 12 h 15"/>
                <a:gd name="T58" fmla="*/ 5 w 13"/>
                <a:gd name="T59" fmla="*/ 12 h 15"/>
                <a:gd name="T60" fmla="*/ 5 w 13"/>
                <a:gd name="T61" fmla="*/ 11 h 15"/>
                <a:gd name="T62" fmla="*/ 5 w 13"/>
                <a:gd name="T63" fmla="*/ 9 h 15"/>
                <a:gd name="T64" fmla="*/ 4 w 13"/>
                <a:gd name="T65" fmla="*/ 8 h 15"/>
                <a:gd name="T66" fmla="*/ 5 w 13"/>
                <a:gd name="T6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5">
                  <a:moveTo>
                    <a:pt x="3" y="14"/>
                  </a:moveTo>
                  <a:cubicBezTo>
                    <a:pt x="3" y="14"/>
                    <a:pt x="4" y="15"/>
                    <a:pt x="5" y="15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7" y="15"/>
                    <a:pt x="8" y="15"/>
                    <a:pt x="9" y="15"/>
                  </a:cubicBezTo>
                  <a:cubicBezTo>
                    <a:pt x="10" y="15"/>
                    <a:pt x="10" y="14"/>
                    <a:pt x="11" y="14"/>
                  </a:cubicBezTo>
                  <a:cubicBezTo>
                    <a:pt x="12" y="13"/>
                    <a:pt x="12" y="12"/>
                    <a:pt x="13" y="11"/>
                  </a:cubicBezTo>
                  <a:cubicBezTo>
                    <a:pt x="13" y="11"/>
                    <a:pt x="13" y="9"/>
                    <a:pt x="13" y="8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2" y="3"/>
                    <a:pt x="12" y="2"/>
                    <a:pt x="11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9"/>
                    <a:pt x="1" y="11"/>
                    <a:pt x="1" y="11"/>
                  </a:cubicBezTo>
                  <a:cubicBezTo>
                    <a:pt x="1" y="12"/>
                    <a:pt x="2" y="13"/>
                    <a:pt x="3" y="14"/>
                  </a:cubicBez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9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8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4" y="9"/>
                    <a:pt x="4" y="8"/>
                    <a:pt x="4" y="8"/>
                  </a:cubicBezTo>
                  <a:cubicBezTo>
                    <a:pt x="4" y="7"/>
                    <a:pt x="4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87"/>
            <p:cNvSpPr>
              <a:spLocks noEditPoints="1"/>
            </p:cNvSpPr>
            <p:nvPr/>
          </p:nvSpPr>
          <p:spPr bwMode="auto">
            <a:xfrm>
              <a:off x="5468938" y="3894138"/>
              <a:ext cx="49212" cy="57150"/>
            </a:xfrm>
            <a:custGeom>
              <a:avLst/>
              <a:gdLst>
                <a:gd name="T0" fmla="*/ 11 w 13"/>
                <a:gd name="T1" fmla="*/ 1 h 15"/>
                <a:gd name="T2" fmla="*/ 8 w 13"/>
                <a:gd name="T3" fmla="*/ 0 h 15"/>
                <a:gd name="T4" fmla="*/ 6 w 13"/>
                <a:gd name="T5" fmla="*/ 0 h 15"/>
                <a:gd name="T6" fmla="*/ 4 w 13"/>
                <a:gd name="T7" fmla="*/ 0 h 15"/>
                <a:gd name="T8" fmla="*/ 2 w 13"/>
                <a:gd name="T9" fmla="*/ 1 h 15"/>
                <a:gd name="T10" fmla="*/ 0 w 13"/>
                <a:gd name="T11" fmla="*/ 4 h 15"/>
                <a:gd name="T12" fmla="*/ 0 w 13"/>
                <a:gd name="T13" fmla="*/ 7 h 15"/>
                <a:gd name="T14" fmla="*/ 0 w 13"/>
                <a:gd name="T15" fmla="*/ 11 h 15"/>
                <a:gd name="T16" fmla="*/ 2 w 13"/>
                <a:gd name="T17" fmla="*/ 13 h 15"/>
                <a:gd name="T18" fmla="*/ 4 w 13"/>
                <a:gd name="T19" fmla="*/ 15 h 15"/>
                <a:gd name="T20" fmla="*/ 6 w 13"/>
                <a:gd name="T21" fmla="*/ 15 h 15"/>
                <a:gd name="T22" fmla="*/ 8 w 13"/>
                <a:gd name="T23" fmla="*/ 15 h 15"/>
                <a:gd name="T24" fmla="*/ 11 w 13"/>
                <a:gd name="T25" fmla="*/ 13 h 15"/>
                <a:gd name="T26" fmla="*/ 12 w 13"/>
                <a:gd name="T27" fmla="*/ 11 h 15"/>
                <a:gd name="T28" fmla="*/ 13 w 13"/>
                <a:gd name="T29" fmla="*/ 7 h 15"/>
                <a:gd name="T30" fmla="*/ 12 w 13"/>
                <a:gd name="T31" fmla="*/ 4 h 15"/>
                <a:gd name="T32" fmla="*/ 11 w 13"/>
                <a:gd name="T33" fmla="*/ 1 h 15"/>
                <a:gd name="T34" fmla="*/ 9 w 13"/>
                <a:gd name="T35" fmla="*/ 9 h 15"/>
                <a:gd name="T36" fmla="*/ 8 w 13"/>
                <a:gd name="T37" fmla="*/ 10 h 15"/>
                <a:gd name="T38" fmla="*/ 8 w 13"/>
                <a:gd name="T39" fmla="*/ 11 h 15"/>
                <a:gd name="T40" fmla="*/ 6 w 13"/>
                <a:gd name="T41" fmla="*/ 12 h 15"/>
                <a:gd name="T42" fmla="*/ 5 w 13"/>
                <a:gd name="T43" fmla="*/ 11 h 15"/>
                <a:gd name="T44" fmla="*/ 4 w 13"/>
                <a:gd name="T45" fmla="*/ 10 h 15"/>
                <a:gd name="T46" fmla="*/ 4 w 13"/>
                <a:gd name="T47" fmla="*/ 9 h 15"/>
                <a:gd name="T48" fmla="*/ 4 w 13"/>
                <a:gd name="T49" fmla="*/ 7 h 15"/>
                <a:gd name="T50" fmla="*/ 4 w 13"/>
                <a:gd name="T51" fmla="*/ 6 h 15"/>
                <a:gd name="T52" fmla="*/ 4 w 13"/>
                <a:gd name="T53" fmla="*/ 5 h 15"/>
                <a:gd name="T54" fmla="*/ 5 w 13"/>
                <a:gd name="T55" fmla="*/ 3 h 15"/>
                <a:gd name="T56" fmla="*/ 6 w 13"/>
                <a:gd name="T57" fmla="*/ 3 h 15"/>
                <a:gd name="T58" fmla="*/ 8 w 13"/>
                <a:gd name="T59" fmla="*/ 3 h 15"/>
                <a:gd name="T60" fmla="*/ 8 w 13"/>
                <a:gd name="T61" fmla="*/ 5 h 15"/>
                <a:gd name="T62" fmla="*/ 9 w 13"/>
                <a:gd name="T63" fmla="*/ 6 h 15"/>
                <a:gd name="T64" fmla="*/ 9 w 13"/>
                <a:gd name="T65" fmla="*/ 7 h 15"/>
                <a:gd name="T66" fmla="*/ 9 w 13"/>
                <a:gd name="T6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5">
                  <a:moveTo>
                    <a:pt x="11" y="1"/>
                  </a:move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3"/>
                    <a:pt x="2" y="13"/>
                  </a:cubicBezTo>
                  <a:cubicBezTo>
                    <a:pt x="3" y="14"/>
                    <a:pt x="3" y="14"/>
                    <a:pt x="4" y="15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9" y="14"/>
                    <a:pt x="10" y="14"/>
                    <a:pt x="11" y="13"/>
                  </a:cubicBezTo>
                  <a:cubicBezTo>
                    <a:pt x="11" y="13"/>
                    <a:pt x="12" y="12"/>
                    <a:pt x="12" y="11"/>
                  </a:cubicBezTo>
                  <a:cubicBezTo>
                    <a:pt x="13" y="10"/>
                    <a:pt x="13" y="9"/>
                    <a:pt x="13" y="7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2" y="3"/>
                    <a:pt x="11" y="2"/>
                    <a:pt x="11" y="1"/>
                  </a:cubicBezTo>
                  <a:close/>
                  <a:moveTo>
                    <a:pt x="9" y="9"/>
                  </a:moveTo>
                  <a:cubicBezTo>
                    <a:pt x="9" y="9"/>
                    <a:pt x="8" y="10"/>
                    <a:pt x="8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5" y="12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88"/>
            <p:cNvSpPr>
              <a:spLocks noEditPoints="1"/>
            </p:cNvSpPr>
            <p:nvPr/>
          </p:nvSpPr>
          <p:spPr bwMode="auto">
            <a:xfrm>
              <a:off x="5764213" y="3908425"/>
              <a:ext cx="46037" cy="60325"/>
            </a:xfrm>
            <a:custGeom>
              <a:avLst/>
              <a:gdLst>
                <a:gd name="T0" fmla="*/ 8 w 12"/>
                <a:gd name="T1" fmla="*/ 15 h 16"/>
                <a:gd name="T2" fmla="*/ 10 w 12"/>
                <a:gd name="T3" fmla="*/ 14 h 16"/>
                <a:gd name="T4" fmla="*/ 12 w 12"/>
                <a:gd name="T5" fmla="*/ 12 h 16"/>
                <a:gd name="T6" fmla="*/ 12 w 12"/>
                <a:gd name="T7" fmla="*/ 8 h 16"/>
                <a:gd name="T8" fmla="*/ 12 w 12"/>
                <a:gd name="T9" fmla="*/ 4 h 16"/>
                <a:gd name="T10" fmla="*/ 10 w 12"/>
                <a:gd name="T11" fmla="*/ 2 h 16"/>
                <a:gd name="T12" fmla="*/ 8 w 12"/>
                <a:gd name="T13" fmla="*/ 1 h 16"/>
                <a:gd name="T14" fmla="*/ 6 w 12"/>
                <a:gd name="T15" fmla="*/ 0 h 16"/>
                <a:gd name="T16" fmla="*/ 4 w 12"/>
                <a:gd name="T17" fmla="*/ 1 h 16"/>
                <a:gd name="T18" fmla="*/ 2 w 12"/>
                <a:gd name="T19" fmla="*/ 2 h 16"/>
                <a:gd name="T20" fmla="*/ 0 w 12"/>
                <a:gd name="T21" fmla="*/ 4 h 16"/>
                <a:gd name="T22" fmla="*/ 0 w 12"/>
                <a:gd name="T23" fmla="*/ 8 h 16"/>
                <a:gd name="T24" fmla="*/ 0 w 12"/>
                <a:gd name="T25" fmla="*/ 12 h 16"/>
                <a:gd name="T26" fmla="*/ 2 w 12"/>
                <a:gd name="T27" fmla="*/ 14 h 16"/>
                <a:gd name="T28" fmla="*/ 4 w 12"/>
                <a:gd name="T29" fmla="*/ 15 h 16"/>
                <a:gd name="T30" fmla="*/ 6 w 12"/>
                <a:gd name="T31" fmla="*/ 16 h 16"/>
                <a:gd name="T32" fmla="*/ 8 w 12"/>
                <a:gd name="T33" fmla="*/ 15 h 16"/>
                <a:gd name="T34" fmla="*/ 5 w 12"/>
                <a:gd name="T35" fmla="*/ 12 h 16"/>
                <a:gd name="T36" fmla="*/ 4 w 12"/>
                <a:gd name="T37" fmla="*/ 11 h 16"/>
                <a:gd name="T38" fmla="*/ 4 w 12"/>
                <a:gd name="T39" fmla="*/ 9 h 16"/>
                <a:gd name="T40" fmla="*/ 4 w 12"/>
                <a:gd name="T41" fmla="*/ 8 h 16"/>
                <a:gd name="T42" fmla="*/ 4 w 12"/>
                <a:gd name="T43" fmla="*/ 7 h 16"/>
                <a:gd name="T44" fmla="*/ 4 w 12"/>
                <a:gd name="T45" fmla="*/ 5 h 16"/>
                <a:gd name="T46" fmla="*/ 5 w 12"/>
                <a:gd name="T47" fmla="*/ 4 h 16"/>
                <a:gd name="T48" fmla="*/ 6 w 12"/>
                <a:gd name="T49" fmla="*/ 4 h 16"/>
                <a:gd name="T50" fmla="*/ 7 w 12"/>
                <a:gd name="T51" fmla="*/ 4 h 16"/>
                <a:gd name="T52" fmla="*/ 8 w 12"/>
                <a:gd name="T53" fmla="*/ 5 h 16"/>
                <a:gd name="T54" fmla="*/ 8 w 12"/>
                <a:gd name="T55" fmla="*/ 7 h 16"/>
                <a:gd name="T56" fmla="*/ 8 w 12"/>
                <a:gd name="T57" fmla="*/ 8 h 16"/>
                <a:gd name="T58" fmla="*/ 8 w 12"/>
                <a:gd name="T59" fmla="*/ 9 h 16"/>
                <a:gd name="T60" fmla="*/ 8 w 12"/>
                <a:gd name="T61" fmla="*/ 11 h 16"/>
                <a:gd name="T62" fmla="*/ 7 w 12"/>
                <a:gd name="T63" fmla="*/ 12 h 16"/>
                <a:gd name="T64" fmla="*/ 6 w 12"/>
                <a:gd name="T65" fmla="*/ 12 h 16"/>
                <a:gd name="T66" fmla="*/ 5 w 12"/>
                <a:gd name="T6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" h="16">
                  <a:moveTo>
                    <a:pt x="8" y="15"/>
                  </a:moveTo>
                  <a:cubicBezTo>
                    <a:pt x="9" y="15"/>
                    <a:pt x="10" y="15"/>
                    <a:pt x="10" y="14"/>
                  </a:cubicBezTo>
                  <a:cubicBezTo>
                    <a:pt x="11" y="13"/>
                    <a:pt x="11" y="13"/>
                    <a:pt x="12" y="12"/>
                  </a:cubicBezTo>
                  <a:cubicBezTo>
                    <a:pt x="12" y="11"/>
                    <a:pt x="12" y="9"/>
                    <a:pt x="12" y="8"/>
                  </a:cubicBezTo>
                  <a:cubicBezTo>
                    <a:pt x="12" y="7"/>
                    <a:pt x="12" y="5"/>
                    <a:pt x="12" y="4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1"/>
                    <a:pt x="2" y="1"/>
                    <a:pt x="2" y="2"/>
                  </a:cubicBezTo>
                  <a:cubicBezTo>
                    <a:pt x="1" y="3"/>
                    <a:pt x="1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1" y="13"/>
                    <a:pt x="1" y="13"/>
                    <a:pt x="2" y="14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lose/>
                  <a:moveTo>
                    <a:pt x="5" y="12"/>
                  </a:move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4" y="9"/>
                    <a:pt x="4" y="8"/>
                    <a:pt x="4" y="8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9"/>
            <p:cNvSpPr>
              <a:spLocks noEditPoints="1"/>
            </p:cNvSpPr>
            <p:nvPr/>
          </p:nvSpPr>
          <p:spPr bwMode="auto">
            <a:xfrm>
              <a:off x="5613400" y="3976688"/>
              <a:ext cx="49212" cy="57150"/>
            </a:xfrm>
            <a:custGeom>
              <a:avLst/>
              <a:gdLst>
                <a:gd name="T0" fmla="*/ 11 w 13"/>
                <a:gd name="T1" fmla="*/ 2 h 15"/>
                <a:gd name="T2" fmla="*/ 9 w 13"/>
                <a:gd name="T3" fmla="*/ 0 h 15"/>
                <a:gd name="T4" fmla="*/ 7 w 13"/>
                <a:gd name="T5" fmla="*/ 0 h 15"/>
                <a:gd name="T6" fmla="*/ 4 w 13"/>
                <a:gd name="T7" fmla="*/ 0 h 15"/>
                <a:gd name="T8" fmla="*/ 2 w 13"/>
                <a:gd name="T9" fmla="*/ 2 h 15"/>
                <a:gd name="T10" fmla="*/ 1 w 13"/>
                <a:gd name="T11" fmla="*/ 4 h 15"/>
                <a:gd name="T12" fmla="*/ 0 w 13"/>
                <a:gd name="T13" fmla="*/ 8 h 15"/>
                <a:gd name="T14" fmla="*/ 1 w 13"/>
                <a:gd name="T15" fmla="*/ 11 h 15"/>
                <a:gd name="T16" fmla="*/ 2 w 13"/>
                <a:gd name="T17" fmla="*/ 14 h 15"/>
                <a:gd name="T18" fmla="*/ 4 w 13"/>
                <a:gd name="T19" fmla="*/ 15 h 15"/>
                <a:gd name="T20" fmla="*/ 7 w 13"/>
                <a:gd name="T21" fmla="*/ 15 h 15"/>
                <a:gd name="T22" fmla="*/ 9 w 13"/>
                <a:gd name="T23" fmla="*/ 15 h 15"/>
                <a:gd name="T24" fmla="*/ 11 w 13"/>
                <a:gd name="T25" fmla="*/ 14 h 15"/>
                <a:gd name="T26" fmla="*/ 12 w 13"/>
                <a:gd name="T27" fmla="*/ 11 h 15"/>
                <a:gd name="T28" fmla="*/ 13 w 13"/>
                <a:gd name="T29" fmla="*/ 8 h 15"/>
                <a:gd name="T30" fmla="*/ 12 w 13"/>
                <a:gd name="T31" fmla="*/ 4 h 15"/>
                <a:gd name="T32" fmla="*/ 11 w 13"/>
                <a:gd name="T33" fmla="*/ 2 h 15"/>
                <a:gd name="T34" fmla="*/ 9 w 13"/>
                <a:gd name="T35" fmla="*/ 9 h 15"/>
                <a:gd name="T36" fmla="*/ 9 w 13"/>
                <a:gd name="T37" fmla="*/ 10 h 15"/>
                <a:gd name="T38" fmla="*/ 8 w 13"/>
                <a:gd name="T39" fmla="*/ 12 h 15"/>
                <a:gd name="T40" fmla="*/ 7 w 13"/>
                <a:gd name="T41" fmla="*/ 12 h 15"/>
                <a:gd name="T42" fmla="*/ 5 w 13"/>
                <a:gd name="T43" fmla="*/ 12 h 15"/>
                <a:gd name="T44" fmla="*/ 5 w 13"/>
                <a:gd name="T45" fmla="*/ 10 h 15"/>
                <a:gd name="T46" fmla="*/ 4 w 13"/>
                <a:gd name="T47" fmla="*/ 9 h 15"/>
                <a:gd name="T48" fmla="*/ 4 w 13"/>
                <a:gd name="T49" fmla="*/ 8 h 15"/>
                <a:gd name="T50" fmla="*/ 4 w 13"/>
                <a:gd name="T51" fmla="*/ 6 h 15"/>
                <a:gd name="T52" fmla="*/ 5 w 13"/>
                <a:gd name="T53" fmla="*/ 5 h 15"/>
                <a:gd name="T54" fmla="*/ 5 w 13"/>
                <a:gd name="T55" fmla="*/ 4 h 15"/>
                <a:gd name="T56" fmla="*/ 7 w 13"/>
                <a:gd name="T57" fmla="*/ 3 h 15"/>
                <a:gd name="T58" fmla="*/ 8 w 13"/>
                <a:gd name="T59" fmla="*/ 4 h 15"/>
                <a:gd name="T60" fmla="*/ 9 w 13"/>
                <a:gd name="T61" fmla="*/ 5 h 15"/>
                <a:gd name="T62" fmla="*/ 9 w 13"/>
                <a:gd name="T63" fmla="*/ 6 h 15"/>
                <a:gd name="T64" fmla="*/ 9 w 13"/>
                <a:gd name="T65" fmla="*/ 8 h 15"/>
                <a:gd name="T66" fmla="*/ 9 w 13"/>
                <a:gd name="T6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5">
                  <a:moveTo>
                    <a:pt x="11" y="2"/>
                  </a:moveTo>
                  <a:cubicBezTo>
                    <a:pt x="10" y="1"/>
                    <a:pt x="10" y="1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3"/>
                    <a:pt x="2" y="14"/>
                  </a:cubicBezTo>
                  <a:cubicBezTo>
                    <a:pt x="3" y="14"/>
                    <a:pt x="4" y="15"/>
                    <a:pt x="4" y="15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7" y="15"/>
                    <a:pt x="8" y="15"/>
                    <a:pt x="9" y="15"/>
                  </a:cubicBezTo>
                  <a:cubicBezTo>
                    <a:pt x="10" y="15"/>
                    <a:pt x="10" y="14"/>
                    <a:pt x="11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13" y="10"/>
                    <a:pt x="13" y="9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2" y="3"/>
                    <a:pt x="12" y="2"/>
                    <a:pt x="11" y="2"/>
                  </a:cubicBezTo>
                  <a:close/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8"/>
                    <a:pt x="4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4"/>
                  </a:cubicBezTo>
                  <a:cubicBezTo>
                    <a:pt x="8" y="4"/>
                    <a:pt x="8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0"/>
            <p:cNvSpPr>
              <a:spLocks noEditPoints="1"/>
            </p:cNvSpPr>
            <p:nvPr/>
          </p:nvSpPr>
          <p:spPr bwMode="auto">
            <a:xfrm>
              <a:off x="5786438" y="3757613"/>
              <a:ext cx="71437" cy="87312"/>
            </a:xfrm>
            <a:custGeom>
              <a:avLst/>
              <a:gdLst>
                <a:gd name="T0" fmla="*/ 16 w 19"/>
                <a:gd name="T1" fmla="*/ 3 h 23"/>
                <a:gd name="T2" fmla="*/ 13 w 19"/>
                <a:gd name="T3" fmla="*/ 1 h 23"/>
                <a:gd name="T4" fmla="*/ 9 w 19"/>
                <a:gd name="T5" fmla="*/ 0 h 23"/>
                <a:gd name="T6" fmla="*/ 6 w 19"/>
                <a:gd name="T7" fmla="*/ 1 h 23"/>
                <a:gd name="T8" fmla="*/ 3 w 19"/>
                <a:gd name="T9" fmla="*/ 3 h 23"/>
                <a:gd name="T10" fmla="*/ 0 w 19"/>
                <a:gd name="T11" fmla="*/ 6 h 23"/>
                <a:gd name="T12" fmla="*/ 0 w 19"/>
                <a:gd name="T13" fmla="*/ 12 h 23"/>
                <a:gd name="T14" fmla="*/ 0 w 19"/>
                <a:gd name="T15" fmla="*/ 17 h 23"/>
                <a:gd name="T16" fmla="*/ 3 w 19"/>
                <a:gd name="T17" fmla="*/ 21 h 23"/>
                <a:gd name="T18" fmla="*/ 6 w 19"/>
                <a:gd name="T19" fmla="*/ 23 h 23"/>
                <a:gd name="T20" fmla="*/ 9 w 19"/>
                <a:gd name="T21" fmla="*/ 23 h 23"/>
                <a:gd name="T22" fmla="*/ 13 w 19"/>
                <a:gd name="T23" fmla="*/ 23 h 23"/>
                <a:gd name="T24" fmla="*/ 16 w 19"/>
                <a:gd name="T25" fmla="*/ 21 h 23"/>
                <a:gd name="T26" fmla="*/ 18 w 19"/>
                <a:gd name="T27" fmla="*/ 17 h 23"/>
                <a:gd name="T28" fmla="*/ 19 w 19"/>
                <a:gd name="T29" fmla="*/ 12 h 23"/>
                <a:gd name="T30" fmla="*/ 18 w 19"/>
                <a:gd name="T31" fmla="*/ 6 h 23"/>
                <a:gd name="T32" fmla="*/ 16 w 19"/>
                <a:gd name="T33" fmla="*/ 3 h 23"/>
                <a:gd name="T34" fmla="*/ 13 w 19"/>
                <a:gd name="T35" fmla="*/ 14 h 23"/>
                <a:gd name="T36" fmla="*/ 12 w 19"/>
                <a:gd name="T37" fmla="*/ 16 h 23"/>
                <a:gd name="T38" fmla="*/ 11 w 19"/>
                <a:gd name="T39" fmla="*/ 18 h 23"/>
                <a:gd name="T40" fmla="*/ 9 w 19"/>
                <a:gd name="T41" fmla="*/ 18 h 23"/>
                <a:gd name="T42" fmla="*/ 7 w 19"/>
                <a:gd name="T43" fmla="*/ 18 h 23"/>
                <a:gd name="T44" fmla="*/ 6 w 19"/>
                <a:gd name="T45" fmla="*/ 16 h 23"/>
                <a:gd name="T46" fmla="*/ 6 w 19"/>
                <a:gd name="T47" fmla="*/ 14 h 23"/>
                <a:gd name="T48" fmla="*/ 6 w 19"/>
                <a:gd name="T49" fmla="*/ 12 h 23"/>
                <a:gd name="T50" fmla="*/ 6 w 19"/>
                <a:gd name="T51" fmla="*/ 10 h 23"/>
                <a:gd name="T52" fmla="*/ 6 w 19"/>
                <a:gd name="T53" fmla="*/ 7 h 23"/>
                <a:gd name="T54" fmla="*/ 7 w 19"/>
                <a:gd name="T55" fmla="*/ 6 h 23"/>
                <a:gd name="T56" fmla="*/ 9 w 19"/>
                <a:gd name="T57" fmla="*/ 5 h 23"/>
                <a:gd name="T58" fmla="*/ 11 w 19"/>
                <a:gd name="T59" fmla="*/ 6 h 23"/>
                <a:gd name="T60" fmla="*/ 12 w 19"/>
                <a:gd name="T61" fmla="*/ 7 h 23"/>
                <a:gd name="T62" fmla="*/ 13 w 19"/>
                <a:gd name="T63" fmla="*/ 10 h 23"/>
                <a:gd name="T64" fmla="*/ 13 w 19"/>
                <a:gd name="T65" fmla="*/ 12 h 23"/>
                <a:gd name="T66" fmla="*/ 13 w 19"/>
                <a:gd name="T6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" h="23">
                  <a:moveTo>
                    <a:pt x="16" y="3"/>
                  </a:moveTo>
                  <a:cubicBezTo>
                    <a:pt x="15" y="2"/>
                    <a:pt x="14" y="1"/>
                    <a:pt x="13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8"/>
                    <a:pt x="0" y="9"/>
                    <a:pt x="0" y="12"/>
                  </a:cubicBezTo>
                  <a:cubicBezTo>
                    <a:pt x="0" y="14"/>
                    <a:pt x="0" y="16"/>
                    <a:pt x="0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4" y="22"/>
                    <a:pt x="5" y="22"/>
                    <a:pt x="6" y="23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0" y="23"/>
                    <a:pt x="11" y="23"/>
                    <a:pt x="13" y="23"/>
                  </a:cubicBezTo>
                  <a:cubicBezTo>
                    <a:pt x="14" y="22"/>
                    <a:pt x="15" y="22"/>
                    <a:pt x="16" y="21"/>
                  </a:cubicBezTo>
                  <a:cubicBezTo>
                    <a:pt x="17" y="20"/>
                    <a:pt x="18" y="19"/>
                    <a:pt x="18" y="17"/>
                  </a:cubicBezTo>
                  <a:cubicBezTo>
                    <a:pt x="19" y="16"/>
                    <a:pt x="19" y="14"/>
                    <a:pt x="19" y="12"/>
                  </a:cubicBezTo>
                  <a:cubicBezTo>
                    <a:pt x="19" y="9"/>
                    <a:pt x="19" y="8"/>
                    <a:pt x="18" y="6"/>
                  </a:cubicBezTo>
                  <a:cubicBezTo>
                    <a:pt x="18" y="5"/>
                    <a:pt x="17" y="3"/>
                    <a:pt x="16" y="3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5"/>
                    <a:pt x="12" y="16"/>
                  </a:cubicBezTo>
                  <a:cubicBezTo>
                    <a:pt x="12" y="17"/>
                    <a:pt x="12" y="17"/>
                    <a:pt x="11" y="18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8" y="18"/>
                    <a:pt x="8" y="18"/>
                    <a:pt x="7" y="18"/>
                  </a:cubicBezTo>
                  <a:cubicBezTo>
                    <a:pt x="7" y="17"/>
                    <a:pt x="7" y="17"/>
                    <a:pt x="6" y="16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3" y="8"/>
                    <a:pt x="13" y="9"/>
                    <a:pt x="13" y="10"/>
                  </a:cubicBezTo>
                  <a:cubicBezTo>
                    <a:pt x="13" y="10"/>
                    <a:pt x="13" y="11"/>
                    <a:pt x="13" y="12"/>
                  </a:cubicBezTo>
                  <a:cubicBezTo>
                    <a:pt x="13" y="12"/>
                    <a:pt x="13" y="13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1"/>
            <p:cNvSpPr>
              <a:spLocks noEditPoints="1"/>
            </p:cNvSpPr>
            <p:nvPr/>
          </p:nvSpPr>
          <p:spPr bwMode="auto">
            <a:xfrm>
              <a:off x="5408613" y="3787775"/>
              <a:ext cx="76200" cy="87312"/>
            </a:xfrm>
            <a:custGeom>
              <a:avLst/>
              <a:gdLst>
                <a:gd name="T0" fmla="*/ 4 w 20"/>
                <a:gd name="T1" fmla="*/ 21 h 23"/>
                <a:gd name="T2" fmla="*/ 7 w 20"/>
                <a:gd name="T3" fmla="*/ 23 h 23"/>
                <a:gd name="T4" fmla="*/ 10 w 20"/>
                <a:gd name="T5" fmla="*/ 23 h 23"/>
                <a:gd name="T6" fmla="*/ 13 w 20"/>
                <a:gd name="T7" fmla="*/ 23 h 23"/>
                <a:gd name="T8" fmla="*/ 17 w 20"/>
                <a:gd name="T9" fmla="*/ 21 h 23"/>
                <a:gd name="T10" fmla="*/ 19 w 20"/>
                <a:gd name="T11" fmla="*/ 17 h 23"/>
                <a:gd name="T12" fmla="*/ 20 w 20"/>
                <a:gd name="T13" fmla="*/ 12 h 23"/>
                <a:gd name="T14" fmla="*/ 19 w 20"/>
                <a:gd name="T15" fmla="*/ 6 h 23"/>
                <a:gd name="T16" fmla="*/ 17 w 20"/>
                <a:gd name="T17" fmla="*/ 2 h 23"/>
                <a:gd name="T18" fmla="*/ 13 w 20"/>
                <a:gd name="T19" fmla="*/ 0 h 23"/>
                <a:gd name="T20" fmla="*/ 10 w 20"/>
                <a:gd name="T21" fmla="*/ 0 h 23"/>
                <a:gd name="T22" fmla="*/ 7 w 20"/>
                <a:gd name="T23" fmla="*/ 0 h 23"/>
                <a:gd name="T24" fmla="*/ 4 w 20"/>
                <a:gd name="T25" fmla="*/ 2 h 23"/>
                <a:gd name="T26" fmla="*/ 1 w 20"/>
                <a:gd name="T27" fmla="*/ 6 h 23"/>
                <a:gd name="T28" fmla="*/ 0 w 20"/>
                <a:gd name="T29" fmla="*/ 12 h 23"/>
                <a:gd name="T30" fmla="*/ 1 w 20"/>
                <a:gd name="T31" fmla="*/ 17 h 23"/>
                <a:gd name="T32" fmla="*/ 4 w 20"/>
                <a:gd name="T33" fmla="*/ 21 h 23"/>
                <a:gd name="T34" fmla="*/ 7 w 20"/>
                <a:gd name="T35" fmla="*/ 9 h 23"/>
                <a:gd name="T36" fmla="*/ 7 w 20"/>
                <a:gd name="T37" fmla="*/ 7 h 23"/>
                <a:gd name="T38" fmla="*/ 8 w 20"/>
                <a:gd name="T39" fmla="*/ 6 h 23"/>
                <a:gd name="T40" fmla="*/ 10 w 20"/>
                <a:gd name="T41" fmla="*/ 5 h 23"/>
                <a:gd name="T42" fmla="*/ 12 w 20"/>
                <a:gd name="T43" fmla="*/ 6 h 23"/>
                <a:gd name="T44" fmla="*/ 13 w 20"/>
                <a:gd name="T45" fmla="*/ 7 h 23"/>
                <a:gd name="T46" fmla="*/ 14 w 20"/>
                <a:gd name="T47" fmla="*/ 9 h 23"/>
                <a:gd name="T48" fmla="*/ 14 w 20"/>
                <a:gd name="T49" fmla="*/ 12 h 23"/>
                <a:gd name="T50" fmla="*/ 14 w 20"/>
                <a:gd name="T51" fmla="*/ 14 h 23"/>
                <a:gd name="T52" fmla="*/ 13 w 20"/>
                <a:gd name="T53" fmla="*/ 16 h 23"/>
                <a:gd name="T54" fmla="*/ 12 w 20"/>
                <a:gd name="T55" fmla="*/ 17 h 23"/>
                <a:gd name="T56" fmla="*/ 10 w 20"/>
                <a:gd name="T57" fmla="*/ 18 h 23"/>
                <a:gd name="T58" fmla="*/ 8 w 20"/>
                <a:gd name="T59" fmla="*/ 17 h 23"/>
                <a:gd name="T60" fmla="*/ 7 w 20"/>
                <a:gd name="T61" fmla="*/ 16 h 23"/>
                <a:gd name="T62" fmla="*/ 7 w 20"/>
                <a:gd name="T63" fmla="*/ 14 h 23"/>
                <a:gd name="T64" fmla="*/ 7 w 20"/>
                <a:gd name="T65" fmla="*/ 12 h 23"/>
                <a:gd name="T66" fmla="*/ 7 w 20"/>
                <a:gd name="T6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3">
                  <a:moveTo>
                    <a:pt x="4" y="21"/>
                  </a:moveTo>
                  <a:cubicBezTo>
                    <a:pt x="5" y="22"/>
                    <a:pt x="6" y="22"/>
                    <a:pt x="7" y="23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2" y="23"/>
                    <a:pt x="13" y="23"/>
                  </a:cubicBezTo>
                  <a:cubicBezTo>
                    <a:pt x="15" y="22"/>
                    <a:pt x="16" y="22"/>
                    <a:pt x="17" y="21"/>
                  </a:cubicBezTo>
                  <a:cubicBezTo>
                    <a:pt x="18" y="20"/>
                    <a:pt x="18" y="19"/>
                    <a:pt x="19" y="17"/>
                  </a:cubicBezTo>
                  <a:cubicBezTo>
                    <a:pt x="20" y="16"/>
                    <a:pt x="20" y="14"/>
                    <a:pt x="20" y="12"/>
                  </a:cubicBezTo>
                  <a:cubicBezTo>
                    <a:pt x="20" y="9"/>
                    <a:pt x="20" y="7"/>
                    <a:pt x="19" y="6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2"/>
                    <a:pt x="15" y="1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6" y="1"/>
                    <a:pt x="5" y="2"/>
                    <a:pt x="4" y="2"/>
                  </a:cubicBezTo>
                  <a:cubicBezTo>
                    <a:pt x="3" y="3"/>
                    <a:pt x="2" y="5"/>
                    <a:pt x="1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4"/>
                    <a:pt x="1" y="16"/>
                    <a:pt x="1" y="17"/>
                  </a:cubicBezTo>
                  <a:cubicBezTo>
                    <a:pt x="2" y="19"/>
                    <a:pt x="3" y="20"/>
                    <a:pt x="4" y="21"/>
                  </a:cubicBezTo>
                  <a:close/>
                  <a:moveTo>
                    <a:pt x="7" y="9"/>
                  </a:moveTo>
                  <a:cubicBezTo>
                    <a:pt x="7" y="9"/>
                    <a:pt x="7" y="8"/>
                    <a:pt x="7" y="7"/>
                  </a:cubicBezTo>
                  <a:cubicBezTo>
                    <a:pt x="7" y="7"/>
                    <a:pt x="8" y="6"/>
                    <a:pt x="8" y="6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3" y="8"/>
                    <a:pt x="14" y="9"/>
                    <a:pt x="14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4" y="12"/>
                    <a:pt x="14" y="13"/>
                    <a:pt x="14" y="14"/>
                  </a:cubicBezTo>
                  <a:cubicBezTo>
                    <a:pt x="14" y="14"/>
                    <a:pt x="13" y="15"/>
                    <a:pt x="13" y="16"/>
                  </a:cubicBezTo>
                  <a:cubicBezTo>
                    <a:pt x="13" y="16"/>
                    <a:pt x="13" y="17"/>
                    <a:pt x="12" y="17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9" y="18"/>
                    <a:pt x="9" y="18"/>
                    <a:pt x="8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2"/>
            <p:cNvSpPr>
              <a:spLocks noEditPoints="1"/>
            </p:cNvSpPr>
            <p:nvPr/>
          </p:nvSpPr>
          <p:spPr bwMode="auto">
            <a:xfrm>
              <a:off x="5367338" y="3951288"/>
              <a:ext cx="136525" cy="161925"/>
            </a:xfrm>
            <a:custGeom>
              <a:avLst/>
              <a:gdLst>
                <a:gd name="T0" fmla="*/ 29 w 36"/>
                <a:gd name="T1" fmla="*/ 4 h 43"/>
                <a:gd name="T2" fmla="*/ 24 w 36"/>
                <a:gd name="T3" fmla="*/ 1 h 43"/>
                <a:gd name="T4" fmla="*/ 18 w 36"/>
                <a:gd name="T5" fmla="*/ 0 h 43"/>
                <a:gd name="T6" fmla="*/ 11 w 36"/>
                <a:gd name="T7" fmla="*/ 1 h 43"/>
                <a:gd name="T8" fmla="*/ 6 w 36"/>
                <a:gd name="T9" fmla="*/ 4 h 43"/>
                <a:gd name="T10" fmla="*/ 1 w 36"/>
                <a:gd name="T11" fmla="*/ 11 h 43"/>
                <a:gd name="T12" fmla="*/ 0 w 36"/>
                <a:gd name="T13" fmla="*/ 21 h 43"/>
                <a:gd name="T14" fmla="*/ 1 w 36"/>
                <a:gd name="T15" fmla="*/ 31 h 43"/>
                <a:gd name="T16" fmla="*/ 6 w 36"/>
                <a:gd name="T17" fmla="*/ 38 h 43"/>
                <a:gd name="T18" fmla="*/ 12 w 36"/>
                <a:gd name="T19" fmla="*/ 41 h 43"/>
                <a:gd name="T20" fmla="*/ 18 w 36"/>
                <a:gd name="T21" fmla="*/ 43 h 43"/>
                <a:gd name="T22" fmla="*/ 24 w 36"/>
                <a:gd name="T23" fmla="*/ 41 h 43"/>
                <a:gd name="T24" fmla="*/ 30 w 36"/>
                <a:gd name="T25" fmla="*/ 38 h 43"/>
                <a:gd name="T26" fmla="*/ 34 w 36"/>
                <a:gd name="T27" fmla="*/ 31 h 43"/>
                <a:gd name="T28" fmla="*/ 36 w 36"/>
                <a:gd name="T29" fmla="*/ 21 h 43"/>
                <a:gd name="T30" fmla="*/ 34 w 36"/>
                <a:gd name="T31" fmla="*/ 11 h 43"/>
                <a:gd name="T32" fmla="*/ 29 w 36"/>
                <a:gd name="T33" fmla="*/ 4 h 43"/>
                <a:gd name="T34" fmla="*/ 24 w 36"/>
                <a:gd name="T35" fmla="*/ 25 h 43"/>
                <a:gd name="T36" fmla="*/ 23 w 36"/>
                <a:gd name="T37" fmla="*/ 29 h 43"/>
                <a:gd name="T38" fmla="*/ 21 w 36"/>
                <a:gd name="T39" fmla="*/ 32 h 43"/>
                <a:gd name="T40" fmla="*/ 18 w 36"/>
                <a:gd name="T41" fmla="*/ 33 h 43"/>
                <a:gd name="T42" fmla="*/ 14 w 36"/>
                <a:gd name="T43" fmla="*/ 32 h 43"/>
                <a:gd name="T44" fmla="*/ 12 w 36"/>
                <a:gd name="T45" fmla="*/ 29 h 43"/>
                <a:gd name="T46" fmla="*/ 11 w 36"/>
                <a:gd name="T47" fmla="*/ 25 h 43"/>
                <a:gd name="T48" fmla="*/ 11 w 36"/>
                <a:gd name="T49" fmla="*/ 21 h 43"/>
                <a:gd name="T50" fmla="*/ 11 w 36"/>
                <a:gd name="T51" fmla="*/ 17 h 43"/>
                <a:gd name="T52" fmla="*/ 12 w 36"/>
                <a:gd name="T53" fmla="*/ 13 h 43"/>
                <a:gd name="T54" fmla="*/ 14 w 36"/>
                <a:gd name="T55" fmla="*/ 10 h 43"/>
                <a:gd name="T56" fmla="*/ 18 w 36"/>
                <a:gd name="T57" fmla="*/ 9 h 43"/>
                <a:gd name="T58" fmla="*/ 21 w 36"/>
                <a:gd name="T59" fmla="*/ 10 h 43"/>
                <a:gd name="T60" fmla="*/ 23 w 36"/>
                <a:gd name="T61" fmla="*/ 13 h 43"/>
                <a:gd name="T62" fmla="*/ 24 w 36"/>
                <a:gd name="T63" fmla="*/ 17 h 43"/>
                <a:gd name="T64" fmla="*/ 24 w 36"/>
                <a:gd name="T65" fmla="*/ 21 h 43"/>
                <a:gd name="T66" fmla="*/ 24 w 36"/>
                <a:gd name="T67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43">
                  <a:moveTo>
                    <a:pt x="29" y="4"/>
                  </a:moveTo>
                  <a:cubicBezTo>
                    <a:pt x="28" y="3"/>
                    <a:pt x="26" y="2"/>
                    <a:pt x="24" y="1"/>
                  </a:cubicBezTo>
                  <a:cubicBezTo>
                    <a:pt x="22" y="0"/>
                    <a:pt x="19" y="0"/>
                    <a:pt x="18" y="0"/>
                  </a:cubicBezTo>
                  <a:cubicBezTo>
                    <a:pt x="16" y="0"/>
                    <a:pt x="14" y="0"/>
                    <a:pt x="11" y="1"/>
                  </a:cubicBezTo>
                  <a:cubicBezTo>
                    <a:pt x="9" y="2"/>
                    <a:pt x="7" y="3"/>
                    <a:pt x="6" y="4"/>
                  </a:cubicBezTo>
                  <a:cubicBezTo>
                    <a:pt x="4" y="6"/>
                    <a:pt x="2" y="8"/>
                    <a:pt x="1" y="11"/>
                  </a:cubicBezTo>
                  <a:cubicBezTo>
                    <a:pt x="0" y="14"/>
                    <a:pt x="0" y="17"/>
                    <a:pt x="0" y="21"/>
                  </a:cubicBezTo>
                  <a:cubicBezTo>
                    <a:pt x="0" y="25"/>
                    <a:pt x="0" y="29"/>
                    <a:pt x="1" y="31"/>
                  </a:cubicBezTo>
                  <a:cubicBezTo>
                    <a:pt x="2" y="34"/>
                    <a:pt x="4" y="36"/>
                    <a:pt x="6" y="38"/>
                  </a:cubicBezTo>
                  <a:cubicBezTo>
                    <a:pt x="7" y="40"/>
                    <a:pt x="9" y="41"/>
                    <a:pt x="12" y="41"/>
                  </a:cubicBezTo>
                  <a:cubicBezTo>
                    <a:pt x="14" y="42"/>
                    <a:pt x="16" y="43"/>
                    <a:pt x="18" y="43"/>
                  </a:cubicBezTo>
                  <a:cubicBezTo>
                    <a:pt x="20" y="43"/>
                    <a:pt x="22" y="42"/>
                    <a:pt x="24" y="41"/>
                  </a:cubicBezTo>
                  <a:cubicBezTo>
                    <a:pt x="26" y="41"/>
                    <a:pt x="28" y="40"/>
                    <a:pt x="30" y="38"/>
                  </a:cubicBezTo>
                  <a:cubicBezTo>
                    <a:pt x="31" y="36"/>
                    <a:pt x="33" y="34"/>
                    <a:pt x="34" y="31"/>
                  </a:cubicBezTo>
                  <a:cubicBezTo>
                    <a:pt x="35" y="29"/>
                    <a:pt x="36" y="25"/>
                    <a:pt x="36" y="21"/>
                  </a:cubicBezTo>
                  <a:cubicBezTo>
                    <a:pt x="36" y="17"/>
                    <a:pt x="35" y="14"/>
                    <a:pt x="34" y="11"/>
                  </a:cubicBezTo>
                  <a:cubicBezTo>
                    <a:pt x="33" y="8"/>
                    <a:pt x="31" y="6"/>
                    <a:pt x="29" y="4"/>
                  </a:cubicBezTo>
                  <a:close/>
                  <a:moveTo>
                    <a:pt x="24" y="25"/>
                  </a:moveTo>
                  <a:cubicBezTo>
                    <a:pt x="24" y="26"/>
                    <a:pt x="24" y="28"/>
                    <a:pt x="23" y="29"/>
                  </a:cubicBezTo>
                  <a:cubicBezTo>
                    <a:pt x="23" y="30"/>
                    <a:pt x="22" y="31"/>
                    <a:pt x="21" y="32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6" y="33"/>
                    <a:pt x="15" y="33"/>
                    <a:pt x="14" y="32"/>
                  </a:cubicBezTo>
                  <a:cubicBezTo>
                    <a:pt x="13" y="31"/>
                    <a:pt x="12" y="30"/>
                    <a:pt x="12" y="29"/>
                  </a:cubicBezTo>
                  <a:cubicBezTo>
                    <a:pt x="12" y="28"/>
                    <a:pt x="11" y="26"/>
                    <a:pt x="11" y="25"/>
                  </a:cubicBezTo>
                  <a:cubicBezTo>
                    <a:pt x="11" y="23"/>
                    <a:pt x="11" y="22"/>
                    <a:pt x="11" y="21"/>
                  </a:cubicBezTo>
                  <a:cubicBezTo>
                    <a:pt x="11" y="20"/>
                    <a:pt x="11" y="19"/>
                    <a:pt x="11" y="17"/>
                  </a:cubicBezTo>
                  <a:cubicBezTo>
                    <a:pt x="11" y="16"/>
                    <a:pt x="12" y="15"/>
                    <a:pt x="12" y="13"/>
                  </a:cubicBezTo>
                  <a:cubicBezTo>
                    <a:pt x="12" y="12"/>
                    <a:pt x="13" y="11"/>
                    <a:pt x="14" y="10"/>
                  </a:cubicBezTo>
                  <a:cubicBezTo>
                    <a:pt x="15" y="9"/>
                    <a:pt x="16" y="9"/>
                    <a:pt x="18" y="9"/>
                  </a:cubicBezTo>
                  <a:cubicBezTo>
                    <a:pt x="19" y="9"/>
                    <a:pt x="20" y="9"/>
                    <a:pt x="21" y="10"/>
                  </a:cubicBezTo>
                  <a:cubicBezTo>
                    <a:pt x="22" y="11"/>
                    <a:pt x="23" y="12"/>
                    <a:pt x="23" y="13"/>
                  </a:cubicBezTo>
                  <a:cubicBezTo>
                    <a:pt x="24" y="15"/>
                    <a:pt x="24" y="16"/>
                    <a:pt x="24" y="17"/>
                  </a:cubicBezTo>
                  <a:cubicBezTo>
                    <a:pt x="24" y="19"/>
                    <a:pt x="24" y="20"/>
                    <a:pt x="24" y="21"/>
                  </a:cubicBezTo>
                  <a:cubicBezTo>
                    <a:pt x="24" y="22"/>
                    <a:pt x="24" y="24"/>
                    <a:pt x="2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3"/>
            <p:cNvSpPr>
              <a:spLocks noEditPoints="1"/>
            </p:cNvSpPr>
            <p:nvPr/>
          </p:nvSpPr>
          <p:spPr bwMode="auto">
            <a:xfrm>
              <a:off x="5038725" y="3779838"/>
              <a:ext cx="117475" cy="136525"/>
            </a:xfrm>
            <a:custGeom>
              <a:avLst/>
              <a:gdLst>
                <a:gd name="T0" fmla="*/ 26 w 31"/>
                <a:gd name="T1" fmla="*/ 32 h 36"/>
                <a:gd name="T2" fmla="*/ 29 w 31"/>
                <a:gd name="T3" fmla="*/ 27 h 36"/>
                <a:gd name="T4" fmla="*/ 31 w 31"/>
                <a:gd name="T5" fmla="*/ 18 h 36"/>
                <a:gd name="T6" fmla="*/ 29 w 31"/>
                <a:gd name="T7" fmla="*/ 9 h 36"/>
                <a:gd name="T8" fmla="*/ 26 w 31"/>
                <a:gd name="T9" fmla="*/ 4 h 36"/>
                <a:gd name="T10" fmla="*/ 21 w 31"/>
                <a:gd name="T11" fmla="*/ 1 h 36"/>
                <a:gd name="T12" fmla="*/ 15 w 31"/>
                <a:gd name="T13" fmla="*/ 0 h 36"/>
                <a:gd name="T14" fmla="*/ 10 w 31"/>
                <a:gd name="T15" fmla="*/ 1 h 36"/>
                <a:gd name="T16" fmla="*/ 5 w 31"/>
                <a:gd name="T17" fmla="*/ 4 h 36"/>
                <a:gd name="T18" fmla="*/ 1 w 31"/>
                <a:gd name="T19" fmla="*/ 9 h 36"/>
                <a:gd name="T20" fmla="*/ 0 w 31"/>
                <a:gd name="T21" fmla="*/ 18 h 36"/>
                <a:gd name="T22" fmla="*/ 1 w 31"/>
                <a:gd name="T23" fmla="*/ 27 h 36"/>
                <a:gd name="T24" fmla="*/ 5 w 31"/>
                <a:gd name="T25" fmla="*/ 32 h 36"/>
                <a:gd name="T26" fmla="*/ 10 w 31"/>
                <a:gd name="T27" fmla="*/ 35 h 36"/>
                <a:gd name="T28" fmla="*/ 15 w 31"/>
                <a:gd name="T29" fmla="*/ 36 h 36"/>
                <a:gd name="T30" fmla="*/ 21 w 31"/>
                <a:gd name="T31" fmla="*/ 35 h 36"/>
                <a:gd name="T32" fmla="*/ 26 w 31"/>
                <a:gd name="T33" fmla="*/ 32 h 36"/>
                <a:gd name="T34" fmla="*/ 18 w 31"/>
                <a:gd name="T35" fmla="*/ 27 h 36"/>
                <a:gd name="T36" fmla="*/ 15 w 31"/>
                <a:gd name="T37" fmla="*/ 29 h 36"/>
                <a:gd name="T38" fmla="*/ 12 w 31"/>
                <a:gd name="T39" fmla="*/ 27 h 36"/>
                <a:gd name="T40" fmla="*/ 11 w 31"/>
                <a:gd name="T41" fmla="*/ 25 h 36"/>
                <a:gd name="T42" fmla="*/ 10 w 31"/>
                <a:gd name="T43" fmla="*/ 21 h 36"/>
                <a:gd name="T44" fmla="*/ 10 w 31"/>
                <a:gd name="T45" fmla="*/ 18 h 36"/>
                <a:gd name="T46" fmla="*/ 10 w 31"/>
                <a:gd name="T47" fmla="*/ 15 h 36"/>
                <a:gd name="T48" fmla="*/ 11 w 31"/>
                <a:gd name="T49" fmla="*/ 11 h 36"/>
                <a:gd name="T50" fmla="*/ 12 w 31"/>
                <a:gd name="T51" fmla="*/ 9 h 36"/>
                <a:gd name="T52" fmla="*/ 15 w 31"/>
                <a:gd name="T53" fmla="*/ 8 h 36"/>
                <a:gd name="T54" fmla="*/ 18 w 31"/>
                <a:gd name="T55" fmla="*/ 9 h 36"/>
                <a:gd name="T56" fmla="*/ 20 w 31"/>
                <a:gd name="T57" fmla="*/ 12 h 36"/>
                <a:gd name="T58" fmla="*/ 21 w 31"/>
                <a:gd name="T59" fmla="*/ 15 h 36"/>
                <a:gd name="T60" fmla="*/ 21 w 31"/>
                <a:gd name="T61" fmla="*/ 18 h 36"/>
                <a:gd name="T62" fmla="*/ 21 w 31"/>
                <a:gd name="T63" fmla="*/ 21 h 36"/>
                <a:gd name="T64" fmla="*/ 20 w 31"/>
                <a:gd name="T65" fmla="*/ 25 h 36"/>
                <a:gd name="T66" fmla="*/ 18 w 31"/>
                <a:gd name="T6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6">
                  <a:moveTo>
                    <a:pt x="26" y="32"/>
                  </a:moveTo>
                  <a:cubicBezTo>
                    <a:pt x="27" y="31"/>
                    <a:pt x="28" y="29"/>
                    <a:pt x="29" y="27"/>
                  </a:cubicBezTo>
                  <a:cubicBezTo>
                    <a:pt x="30" y="24"/>
                    <a:pt x="31" y="22"/>
                    <a:pt x="31" y="18"/>
                  </a:cubicBezTo>
                  <a:cubicBezTo>
                    <a:pt x="31" y="15"/>
                    <a:pt x="30" y="12"/>
                    <a:pt x="29" y="9"/>
                  </a:cubicBezTo>
                  <a:cubicBezTo>
                    <a:pt x="28" y="7"/>
                    <a:pt x="27" y="5"/>
                    <a:pt x="26" y="4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1"/>
                    <a:pt x="7" y="2"/>
                    <a:pt x="5" y="4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22"/>
                    <a:pt x="0" y="24"/>
                    <a:pt x="1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7" y="34"/>
                    <a:pt x="8" y="35"/>
                    <a:pt x="10" y="35"/>
                  </a:cubicBezTo>
                  <a:cubicBezTo>
                    <a:pt x="12" y="36"/>
                    <a:pt x="14" y="36"/>
                    <a:pt x="15" y="36"/>
                  </a:cubicBezTo>
                  <a:cubicBezTo>
                    <a:pt x="17" y="36"/>
                    <a:pt x="19" y="36"/>
                    <a:pt x="21" y="35"/>
                  </a:cubicBezTo>
                  <a:cubicBezTo>
                    <a:pt x="22" y="35"/>
                    <a:pt x="24" y="34"/>
                    <a:pt x="26" y="32"/>
                  </a:cubicBezTo>
                  <a:close/>
                  <a:moveTo>
                    <a:pt x="18" y="27"/>
                  </a:moveTo>
                  <a:cubicBezTo>
                    <a:pt x="18" y="28"/>
                    <a:pt x="17" y="29"/>
                    <a:pt x="15" y="29"/>
                  </a:cubicBezTo>
                  <a:cubicBezTo>
                    <a:pt x="14" y="29"/>
                    <a:pt x="13" y="28"/>
                    <a:pt x="12" y="27"/>
                  </a:cubicBezTo>
                  <a:cubicBezTo>
                    <a:pt x="12" y="27"/>
                    <a:pt x="11" y="26"/>
                    <a:pt x="11" y="25"/>
                  </a:cubicBezTo>
                  <a:cubicBezTo>
                    <a:pt x="10" y="24"/>
                    <a:pt x="10" y="23"/>
                    <a:pt x="10" y="21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3"/>
                    <a:pt x="11" y="11"/>
                  </a:cubicBezTo>
                  <a:cubicBezTo>
                    <a:pt x="11" y="10"/>
                    <a:pt x="12" y="10"/>
                    <a:pt x="12" y="9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7" y="8"/>
                    <a:pt x="18" y="8"/>
                    <a:pt x="18" y="9"/>
                  </a:cubicBezTo>
                  <a:cubicBezTo>
                    <a:pt x="19" y="10"/>
                    <a:pt x="20" y="10"/>
                    <a:pt x="20" y="12"/>
                  </a:cubicBezTo>
                  <a:cubicBezTo>
                    <a:pt x="20" y="13"/>
                    <a:pt x="21" y="14"/>
                    <a:pt x="21" y="15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9"/>
                    <a:pt x="21" y="20"/>
                    <a:pt x="21" y="21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20" y="26"/>
                    <a:pt x="19" y="27"/>
                    <a:pt x="1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4"/>
            <p:cNvSpPr>
              <a:spLocks noEditPoints="1"/>
            </p:cNvSpPr>
            <p:nvPr/>
          </p:nvSpPr>
          <p:spPr bwMode="auto">
            <a:xfrm>
              <a:off x="5722938" y="3587750"/>
              <a:ext cx="117475" cy="136525"/>
            </a:xfrm>
            <a:custGeom>
              <a:avLst/>
              <a:gdLst>
                <a:gd name="T0" fmla="*/ 21 w 31"/>
                <a:gd name="T1" fmla="*/ 35 h 36"/>
                <a:gd name="T2" fmla="*/ 26 w 31"/>
                <a:gd name="T3" fmla="*/ 32 h 36"/>
                <a:gd name="T4" fmla="*/ 29 w 31"/>
                <a:gd name="T5" fmla="*/ 27 h 36"/>
                <a:gd name="T6" fmla="*/ 31 w 31"/>
                <a:gd name="T7" fmla="*/ 18 h 36"/>
                <a:gd name="T8" fmla="*/ 29 w 31"/>
                <a:gd name="T9" fmla="*/ 9 h 36"/>
                <a:gd name="T10" fmla="*/ 25 w 31"/>
                <a:gd name="T11" fmla="*/ 4 h 36"/>
                <a:gd name="T12" fmla="*/ 20 w 31"/>
                <a:gd name="T13" fmla="*/ 1 h 36"/>
                <a:gd name="T14" fmla="*/ 15 w 31"/>
                <a:gd name="T15" fmla="*/ 0 h 36"/>
                <a:gd name="T16" fmla="*/ 10 w 31"/>
                <a:gd name="T17" fmla="*/ 1 h 36"/>
                <a:gd name="T18" fmla="*/ 5 w 31"/>
                <a:gd name="T19" fmla="*/ 4 h 36"/>
                <a:gd name="T20" fmla="*/ 1 w 31"/>
                <a:gd name="T21" fmla="*/ 9 h 36"/>
                <a:gd name="T22" fmla="*/ 0 w 31"/>
                <a:gd name="T23" fmla="*/ 18 h 36"/>
                <a:gd name="T24" fmla="*/ 1 w 31"/>
                <a:gd name="T25" fmla="*/ 27 h 36"/>
                <a:gd name="T26" fmla="*/ 5 w 31"/>
                <a:gd name="T27" fmla="*/ 32 h 36"/>
                <a:gd name="T28" fmla="*/ 10 w 31"/>
                <a:gd name="T29" fmla="*/ 35 h 36"/>
                <a:gd name="T30" fmla="*/ 15 w 31"/>
                <a:gd name="T31" fmla="*/ 36 h 36"/>
                <a:gd name="T32" fmla="*/ 21 w 31"/>
                <a:gd name="T33" fmla="*/ 35 h 36"/>
                <a:gd name="T34" fmla="*/ 12 w 31"/>
                <a:gd name="T35" fmla="*/ 27 h 36"/>
                <a:gd name="T36" fmla="*/ 11 w 31"/>
                <a:gd name="T37" fmla="*/ 25 h 36"/>
                <a:gd name="T38" fmla="*/ 10 w 31"/>
                <a:gd name="T39" fmla="*/ 21 h 36"/>
                <a:gd name="T40" fmla="*/ 10 w 31"/>
                <a:gd name="T41" fmla="*/ 18 h 36"/>
                <a:gd name="T42" fmla="*/ 10 w 31"/>
                <a:gd name="T43" fmla="*/ 15 h 36"/>
                <a:gd name="T44" fmla="*/ 11 w 31"/>
                <a:gd name="T45" fmla="*/ 11 h 36"/>
                <a:gd name="T46" fmla="*/ 12 w 31"/>
                <a:gd name="T47" fmla="*/ 9 h 36"/>
                <a:gd name="T48" fmla="*/ 15 w 31"/>
                <a:gd name="T49" fmla="*/ 8 h 36"/>
                <a:gd name="T50" fmla="*/ 18 w 31"/>
                <a:gd name="T51" fmla="*/ 9 h 36"/>
                <a:gd name="T52" fmla="*/ 20 w 31"/>
                <a:gd name="T53" fmla="*/ 11 h 36"/>
                <a:gd name="T54" fmla="*/ 21 w 31"/>
                <a:gd name="T55" fmla="*/ 15 h 36"/>
                <a:gd name="T56" fmla="*/ 21 w 31"/>
                <a:gd name="T57" fmla="*/ 18 h 36"/>
                <a:gd name="T58" fmla="*/ 21 w 31"/>
                <a:gd name="T59" fmla="*/ 21 h 36"/>
                <a:gd name="T60" fmla="*/ 20 w 31"/>
                <a:gd name="T61" fmla="*/ 25 h 36"/>
                <a:gd name="T62" fmla="*/ 18 w 31"/>
                <a:gd name="T63" fmla="*/ 27 h 36"/>
                <a:gd name="T64" fmla="*/ 15 w 31"/>
                <a:gd name="T65" fmla="*/ 28 h 36"/>
                <a:gd name="T66" fmla="*/ 12 w 31"/>
                <a:gd name="T6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6">
                  <a:moveTo>
                    <a:pt x="21" y="35"/>
                  </a:moveTo>
                  <a:cubicBezTo>
                    <a:pt x="22" y="35"/>
                    <a:pt x="24" y="34"/>
                    <a:pt x="26" y="32"/>
                  </a:cubicBezTo>
                  <a:cubicBezTo>
                    <a:pt x="27" y="31"/>
                    <a:pt x="28" y="29"/>
                    <a:pt x="29" y="27"/>
                  </a:cubicBezTo>
                  <a:cubicBezTo>
                    <a:pt x="30" y="24"/>
                    <a:pt x="31" y="21"/>
                    <a:pt x="31" y="18"/>
                  </a:cubicBezTo>
                  <a:cubicBezTo>
                    <a:pt x="31" y="15"/>
                    <a:pt x="30" y="12"/>
                    <a:pt x="29" y="9"/>
                  </a:cubicBezTo>
                  <a:cubicBezTo>
                    <a:pt x="28" y="7"/>
                    <a:pt x="27" y="5"/>
                    <a:pt x="25" y="4"/>
                  </a:cubicBezTo>
                  <a:cubicBezTo>
                    <a:pt x="24" y="2"/>
                    <a:pt x="22" y="1"/>
                    <a:pt x="20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1"/>
                    <a:pt x="7" y="2"/>
                    <a:pt x="5" y="4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21"/>
                    <a:pt x="0" y="24"/>
                    <a:pt x="1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7" y="34"/>
                    <a:pt x="8" y="35"/>
                    <a:pt x="10" y="35"/>
                  </a:cubicBezTo>
                  <a:cubicBezTo>
                    <a:pt x="12" y="36"/>
                    <a:pt x="14" y="36"/>
                    <a:pt x="15" y="36"/>
                  </a:cubicBezTo>
                  <a:cubicBezTo>
                    <a:pt x="17" y="36"/>
                    <a:pt x="19" y="36"/>
                    <a:pt x="21" y="35"/>
                  </a:cubicBezTo>
                  <a:close/>
                  <a:moveTo>
                    <a:pt x="12" y="27"/>
                  </a:moveTo>
                  <a:cubicBezTo>
                    <a:pt x="11" y="27"/>
                    <a:pt x="11" y="26"/>
                    <a:pt x="11" y="25"/>
                  </a:cubicBezTo>
                  <a:cubicBezTo>
                    <a:pt x="10" y="24"/>
                    <a:pt x="10" y="22"/>
                    <a:pt x="10" y="21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2"/>
                    <a:pt x="11" y="11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7" y="8"/>
                    <a:pt x="18" y="8"/>
                    <a:pt x="18" y="9"/>
                  </a:cubicBezTo>
                  <a:cubicBezTo>
                    <a:pt x="19" y="9"/>
                    <a:pt x="20" y="10"/>
                    <a:pt x="20" y="11"/>
                  </a:cubicBezTo>
                  <a:cubicBezTo>
                    <a:pt x="20" y="13"/>
                    <a:pt x="21" y="14"/>
                    <a:pt x="21" y="15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9"/>
                    <a:pt x="21" y="20"/>
                    <a:pt x="21" y="21"/>
                  </a:cubicBezTo>
                  <a:cubicBezTo>
                    <a:pt x="21" y="22"/>
                    <a:pt x="20" y="24"/>
                    <a:pt x="20" y="25"/>
                  </a:cubicBezTo>
                  <a:cubicBezTo>
                    <a:pt x="20" y="26"/>
                    <a:pt x="19" y="27"/>
                    <a:pt x="18" y="27"/>
                  </a:cubicBezTo>
                  <a:cubicBezTo>
                    <a:pt x="18" y="28"/>
                    <a:pt x="17" y="28"/>
                    <a:pt x="15" y="28"/>
                  </a:cubicBezTo>
                  <a:cubicBezTo>
                    <a:pt x="14" y="28"/>
                    <a:pt x="13" y="28"/>
                    <a:pt x="1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5"/>
            <p:cNvSpPr>
              <a:spLocks noEditPoints="1"/>
            </p:cNvSpPr>
            <p:nvPr/>
          </p:nvSpPr>
          <p:spPr bwMode="auto">
            <a:xfrm>
              <a:off x="5591175" y="3708400"/>
              <a:ext cx="115887" cy="136525"/>
            </a:xfrm>
            <a:custGeom>
              <a:avLst/>
              <a:gdLst>
                <a:gd name="T0" fmla="*/ 15 w 31"/>
                <a:gd name="T1" fmla="*/ 36 h 36"/>
                <a:gd name="T2" fmla="*/ 20 w 31"/>
                <a:gd name="T3" fmla="*/ 36 h 36"/>
                <a:gd name="T4" fmla="*/ 25 w 31"/>
                <a:gd name="T5" fmla="*/ 32 h 36"/>
                <a:gd name="T6" fmla="*/ 29 w 31"/>
                <a:gd name="T7" fmla="*/ 27 h 36"/>
                <a:gd name="T8" fmla="*/ 31 w 31"/>
                <a:gd name="T9" fmla="*/ 18 h 36"/>
                <a:gd name="T10" fmla="*/ 29 w 31"/>
                <a:gd name="T11" fmla="*/ 9 h 36"/>
                <a:gd name="T12" fmla="*/ 25 w 31"/>
                <a:gd name="T13" fmla="*/ 4 h 36"/>
                <a:gd name="T14" fmla="*/ 20 w 31"/>
                <a:gd name="T15" fmla="*/ 1 h 36"/>
                <a:gd name="T16" fmla="*/ 15 w 31"/>
                <a:gd name="T17" fmla="*/ 0 h 36"/>
                <a:gd name="T18" fmla="*/ 10 w 31"/>
                <a:gd name="T19" fmla="*/ 1 h 36"/>
                <a:gd name="T20" fmla="*/ 5 w 31"/>
                <a:gd name="T21" fmla="*/ 4 h 36"/>
                <a:gd name="T22" fmla="*/ 1 w 31"/>
                <a:gd name="T23" fmla="*/ 9 h 36"/>
                <a:gd name="T24" fmla="*/ 0 w 31"/>
                <a:gd name="T25" fmla="*/ 18 h 36"/>
                <a:gd name="T26" fmla="*/ 1 w 31"/>
                <a:gd name="T27" fmla="*/ 27 h 36"/>
                <a:gd name="T28" fmla="*/ 5 w 31"/>
                <a:gd name="T29" fmla="*/ 32 h 36"/>
                <a:gd name="T30" fmla="*/ 10 w 31"/>
                <a:gd name="T31" fmla="*/ 36 h 36"/>
                <a:gd name="T32" fmla="*/ 15 w 31"/>
                <a:gd name="T33" fmla="*/ 36 h 36"/>
                <a:gd name="T34" fmla="*/ 10 w 31"/>
                <a:gd name="T35" fmla="*/ 18 h 36"/>
                <a:gd name="T36" fmla="*/ 10 w 31"/>
                <a:gd name="T37" fmla="*/ 15 h 36"/>
                <a:gd name="T38" fmla="*/ 11 w 31"/>
                <a:gd name="T39" fmla="*/ 12 h 36"/>
                <a:gd name="T40" fmla="*/ 12 w 31"/>
                <a:gd name="T41" fmla="*/ 9 h 36"/>
                <a:gd name="T42" fmla="*/ 15 w 31"/>
                <a:gd name="T43" fmla="*/ 8 h 36"/>
                <a:gd name="T44" fmla="*/ 18 w 31"/>
                <a:gd name="T45" fmla="*/ 9 h 36"/>
                <a:gd name="T46" fmla="*/ 20 w 31"/>
                <a:gd name="T47" fmla="*/ 12 h 36"/>
                <a:gd name="T48" fmla="*/ 21 w 31"/>
                <a:gd name="T49" fmla="*/ 15 h 36"/>
                <a:gd name="T50" fmla="*/ 21 w 31"/>
                <a:gd name="T51" fmla="*/ 18 h 36"/>
                <a:gd name="T52" fmla="*/ 21 w 31"/>
                <a:gd name="T53" fmla="*/ 21 h 36"/>
                <a:gd name="T54" fmla="*/ 20 w 31"/>
                <a:gd name="T55" fmla="*/ 25 h 36"/>
                <a:gd name="T56" fmla="*/ 18 w 31"/>
                <a:gd name="T57" fmla="*/ 27 h 36"/>
                <a:gd name="T58" fmla="*/ 15 w 31"/>
                <a:gd name="T59" fmla="*/ 29 h 36"/>
                <a:gd name="T60" fmla="*/ 12 w 31"/>
                <a:gd name="T61" fmla="*/ 27 h 36"/>
                <a:gd name="T62" fmla="*/ 11 w 31"/>
                <a:gd name="T63" fmla="*/ 25 h 36"/>
                <a:gd name="T64" fmla="*/ 10 w 31"/>
                <a:gd name="T65" fmla="*/ 21 h 36"/>
                <a:gd name="T66" fmla="*/ 10 w 31"/>
                <a:gd name="T6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6">
                  <a:moveTo>
                    <a:pt x="15" y="36"/>
                  </a:moveTo>
                  <a:cubicBezTo>
                    <a:pt x="17" y="36"/>
                    <a:pt x="19" y="36"/>
                    <a:pt x="20" y="36"/>
                  </a:cubicBezTo>
                  <a:cubicBezTo>
                    <a:pt x="22" y="35"/>
                    <a:pt x="24" y="34"/>
                    <a:pt x="25" y="32"/>
                  </a:cubicBezTo>
                  <a:cubicBezTo>
                    <a:pt x="27" y="31"/>
                    <a:pt x="28" y="29"/>
                    <a:pt x="29" y="27"/>
                  </a:cubicBezTo>
                  <a:cubicBezTo>
                    <a:pt x="30" y="25"/>
                    <a:pt x="31" y="22"/>
                    <a:pt x="31" y="18"/>
                  </a:cubicBezTo>
                  <a:cubicBezTo>
                    <a:pt x="31" y="15"/>
                    <a:pt x="30" y="12"/>
                    <a:pt x="29" y="9"/>
                  </a:cubicBezTo>
                  <a:cubicBezTo>
                    <a:pt x="28" y="7"/>
                    <a:pt x="27" y="5"/>
                    <a:pt x="25" y="4"/>
                  </a:cubicBezTo>
                  <a:cubicBezTo>
                    <a:pt x="24" y="2"/>
                    <a:pt x="22" y="1"/>
                    <a:pt x="20" y="1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1"/>
                    <a:pt x="7" y="2"/>
                    <a:pt x="5" y="4"/>
                  </a:cubicBezTo>
                  <a:cubicBezTo>
                    <a:pt x="4" y="5"/>
                    <a:pt x="2" y="7"/>
                    <a:pt x="1" y="9"/>
                  </a:cubicBezTo>
                  <a:cubicBezTo>
                    <a:pt x="0" y="12"/>
                    <a:pt x="0" y="15"/>
                    <a:pt x="0" y="18"/>
                  </a:cubicBezTo>
                  <a:cubicBezTo>
                    <a:pt x="0" y="22"/>
                    <a:pt x="0" y="25"/>
                    <a:pt x="1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7" y="34"/>
                    <a:pt x="8" y="35"/>
                    <a:pt x="10" y="36"/>
                  </a:cubicBezTo>
                  <a:cubicBezTo>
                    <a:pt x="12" y="36"/>
                    <a:pt x="14" y="36"/>
                    <a:pt x="15" y="36"/>
                  </a:cubicBezTo>
                  <a:close/>
                  <a:moveTo>
                    <a:pt x="10" y="18"/>
                  </a:move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3"/>
                    <a:pt x="11" y="12"/>
                  </a:cubicBezTo>
                  <a:cubicBezTo>
                    <a:pt x="11" y="10"/>
                    <a:pt x="11" y="10"/>
                    <a:pt x="12" y="9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7" y="8"/>
                    <a:pt x="18" y="8"/>
                    <a:pt x="18" y="9"/>
                  </a:cubicBezTo>
                  <a:cubicBezTo>
                    <a:pt x="19" y="10"/>
                    <a:pt x="20" y="11"/>
                    <a:pt x="20" y="12"/>
                  </a:cubicBezTo>
                  <a:cubicBezTo>
                    <a:pt x="20" y="13"/>
                    <a:pt x="21" y="14"/>
                    <a:pt x="21" y="15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9"/>
                    <a:pt x="21" y="20"/>
                    <a:pt x="21" y="21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20" y="26"/>
                    <a:pt x="19" y="27"/>
                    <a:pt x="18" y="27"/>
                  </a:cubicBezTo>
                  <a:cubicBezTo>
                    <a:pt x="18" y="28"/>
                    <a:pt x="17" y="29"/>
                    <a:pt x="15" y="29"/>
                  </a:cubicBezTo>
                  <a:cubicBezTo>
                    <a:pt x="14" y="29"/>
                    <a:pt x="13" y="28"/>
                    <a:pt x="12" y="27"/>
                  </a:cubicBezTo>
                  <a:cubicBezTo>
                    <a:pt x="11" y="27"/>
                    <a:pt x="11" y="26"/>
                    <a:pt x="11" y="25"/>
                  </a:cubicBezTo>
                  <a:cubicBezTo>
                    <a:pt x="10" y="24"/>
                    <a:pt x="10" y="23"/>
                    <a:pt x="10" y="21"/>
                  </a:cubicBezTo>
                  <a:cubicBezTo>
                    <a:pt x="10" y="20"/>
                    <a:pt x="10" y="19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5616575" y="3859213"/>
              <a:ext cx="131762" cy="250825"/>
            </a:xfrm>
            <a:custGeom>
              <a:avLst/>
              <a:gdLst>
                <a:gd name="T0" fmla="*/ 17 w 35"/>
                <a:gd name="T1" fmla="*/ 7 h 66"/>
                <a:gd name="T2" fmla="*/ 13 w 35"/>
                <a:gd name="T3" fmla="*/ 12 h 66"/>
                <a:gd name="T4" fmla="*/ 7 w 35"/>
                <a:gd name="T5" fmla="*/ 14 h 66"/>
                <a:gd name="T6" fmla="*/ 0 w 35"/>
                <a:gd name="T7" fmla="*/ 15 h 66"/>
                <a:gd name="T8" fmla="*/ 0 w 35"/>
                <a:gd name="T9" fmla="*/ 28 h 66"/>
                <a:gd name="T10" fmla="*/ 15 w 35"/>
                <a:gd name="T11" fmla="*/ 28 h 66"/>
                <a:gd name="T12" fmla="*/ 15 w 35"/>
                <a:gd name="T13" fmla="*/ 66 h 66"/>
                <a:gd name="T14" fmla="*/ 35 w 35"/>
                <a:gd name="T15" fmla="*/ 66 h 66"/>
                <a:gd name="T16" fmla="*/ 35 w 35"/>
                <a:gd name="T17" fmla="*/ 0 h 66"/>
                <a:gd name="T18" fmla="*/ 19 w 35"/>
                <a:gd name="T19" fmla="*/ 0 h 66"/>
                <a:gd name="T20" fmla="*/ 17 w 35"/>
                <a:gd name="T21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66">
                  <a:moveTo>
                    <a:pt x="17" y="7"/>
                  </a:moveTo>
                  <a:cubicBezTo>
                    <a:pt x="16" y="9"/>
                    <a:pt x="15" y="11"/>
                    <a:pt x="13" y="12"/>
                  </a:cubicBezTo>
                  <a:cubicBezTo>
                    <a:pt x="11" y="13"/>
                    <a:pt x="9" y="14"/>
                    <a:pt x="7" y="14"/>
                  </a:cubicBezTo>
                  <a:cubicBezTo>
                    <a:pt x="4" y="14"/>
                    <a:pt x="2" y="15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"/>
                    <a:pt x="19" y="5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97"/>
            <p:cNvSpPr>
              <a:spLocks/>
            </p:cNvSpPr>
            <p:nvPr/>
          </p:nvSpPr>
          <p:spPr bwMode="auto">
            <a:xfrm>
              <a:off x="5030788" y="3598863"/>
              <a:ext cx="84137" cy="147637"/>
            </a:xfrm>
            <a:custGeom>
              <a:avLst/>
              <a:gdLst>
                <a:gd name="T0" fmla="*/ 10 w 22"/>
                <a:gd name="T1" fmla="*/ 39 h 39"/>
                <a:gd name="T2" fmla="*/ 22 w 22"/>
                <a:gd name="T3" fmla="*/ 39 h 39"/>
                <a:gd name="T4" fmla="*/ 22 w 22"/>
                <a:gd name="T5" fmla="*/ 0 h 39"/>
                <a:gd name="T6" fmla="*/ 12 w 22"/>
                <a:gd name="T7" fmla="*/ 0 h 39"/>
                <a:gd name="T8" fmla="*/ 11 w 22"/>
                <a:gd name="T9" fmla="*/ 4 h 39"/>
                <a:gd name="T10" fmla="*/ 8 w 22"/>
                <a:gd name="T11" fmla="*/ 7 h 39"/>
                <a:gd name="T12" fmla="*/ 5 w 22"/>
                <a:gd name="T13" fmla="*/ 8 h 39"/>
                <a:gd name="T14" fmla="*/ 0 w 22"/>
                <a:gd name="T15" fmla="*/ 9 h 39"/>
                <a:gd name="T16" fmla="*/ 0 w 22"/>
                <a:gd name="T17" fmla="*/ 17 h 39"/>
                <a:gd name="T18" fmla="*/ 10 w 22"/>
                <a:gd name="T19" fmla="*/ 17 h 39"/>
                <a:gd name="T20" fmla="*/ 10 w 2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0" y="39"/>
                  </a:moveTo>
                  <a:cubicBezTo>
                    <a:pt x="22" y="39"/>
                    <a:pt x="22" y="39"/>
                    <a:pt x="22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3" y="8"/>
                    <a:pt x="2" y="9"/>
                    <a:pt x="0" y="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98"/>
            <p:cNvSpPr>
              <a:spLocks/>
            </p:cNvSpPr>
            <p:nvPr/>
          </p:nvSpPr>
          <p:spPr bwMode="auto">
            <a:xfrm>
              <a:off x="5495925" y="3670300"/>
              <a:ext cx="71437" cy="133350"/>
            </a:xfrm>
            <a:custGeom>
              <a:avLst/>
              <a:gdLst>
                <a:gd name="T0" fmla="*/ 9 w 19"/>
                <a:gd name="T1" fmla="*/ 35 h 35"/>
                <a:gd name="T2" fmla="*/ 19 w 19"/>
                <a:gd name="T3" fmla="*/ 35 h 35"/>
                <a:gd name="T4" fmla="*/ 19 w 19"/>
                <a:gd name="T5" fmla="*/ 0 h 35"/>
                <a:gd name="T6" fmla="*/ 11 w 19"/>
                <a:gd name="T7" fmla="*/ 0 h 35"/>
                <a:gd name="T8" fmla="*/ 10 w 19"/>
                <a:gd name="T9" fmla="*/ 3 h 35"/>
                <a:gd name="T10" fmla="*/ 8 w 19"/>
                <a:gd name="T11" fmla="*/ 6 h 35"/>
                <a:gd name="T12" fmla="*/ 4 w 19"/>
                <a:gd name="T13" fmla="*/ 7 h 35"/>
                <a:gd name="T14" fmla="*/ 0 w 19"/>
                <a:gd name="T15" fmla="*/ 7 h 35"/>
                <a:gd name="T16" fmla="*/ 0 w 19"/>
                <a:gd name="T17" fmla="*/ 15 h 35"/>
                <a:gd name="T18" fmla="*/ 9 w 19"/>
                <a:gd name="T19" fmla="*/ 15 h 35"/>
                <a:gd name="T20" fmla="*/ 9 w 19"/>
                <a:gd name="T2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2"/>
                    <a:pt x="10" y="3"/>
                  </a:cubicBezTo>
                  <a:cubicBezTo>
                    <a:pt x="9" y="4"/>
                    <a:pt x="8" y="5"/>
                    <a:pt x="8" y="6"/>
                  </a:cubicBezTo>
                  <a:cubicBezTo>
                    <a:pt x="7" y="6"/>
                    <a:pt x="5" y="7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lnTo>
                    <a:pt x="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99"/>
            <p:cNvSpPr>
              <a:spLocks/>
            </p:cNvSpPr>
            <p:nvPr/>
          </p:nvSpPr>
          <p:spPr bwMode="auto">
            <a:xfrm>
              <a:off x="5249863" y="4041775"/>
              <a:ext cx="38100" cy="68262"/>
            </a:xfrm>
            <a:custGeom>
              <a:avLst/>
              <a:gdLst>
                <a:gd name="T0" fmla="*/ 5 w 10"/>
                <a:gd name="T1" fmla="*/ 2 h 18"/>
                <a:gd name="T2" fmla="*/ 4 w 10"/>
                <a:gd name="T3" fmla="*/ 3 h 18"/>
                <a:gd name="T4" fmla="*/ 2 w 10"/>
                <a:gd name="T5" fmla="*/ 3 h 18"/>
                <a:gd name="T6" fmla="*/ 0 w 10"/>
                <a:gd name="T7" fmla="*/ 4 h 18"/>
                <a:gd name="T8" fmla="*/ 0 w 10"/>
                <a:gd name="T9" fmla="*/ 7 h 18"/>
                <a:gd name="T10" fmla="*/ 4 w 10"/>
                <a:gd name="T11" fmla="*/ 7 h 18"/>
                <a:gd name="T12" fmla="*/ 4 w 10"/>
                <a:gd name="T13" fmla="*/ 18 h 18"/>
                <a:gd name="T14" fmla="*/ 10 w 10"/>
                <a:gd name="T15" fmla="*/ 18 h 18"/>
                <a:gd name="T16" fmla="*/ 10 w 10"/>
                <a:gd name="T17" fmla="*/ 0 h 18"/>
                <a:gd name="T18" fmla="*/ 5 w 10"/>
                <a:gd name="T19" fmla="*/ 0 h 18"/>
                <a:gd name="T20" fmla="*/ 5 w 10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8">
                  <a:moveTo>
                    <a:pt x="5" y="2"/>
                  </a:moveTo>
                  <a:cubicBezTo>
                    <a:pt x="4" y="2"/>
                    <a:pt x="4" y="3"/>
                    <a:pt x="4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4838700" y="3878263"/>
              <a:ext cx="38100" cy="73025"/>
            </a:xfrm>
            <a:custGeom>
              <a:avLst/>
              <a:gdLst>
                <a:gd name="T0" fmla="*/ 4 w 10"/>
                <a:gd name="T1" fmla="*/ 19 h 19"/>
                <a:gd name="T2" fmla="*/ 10 w 10"/>
                <a:gd name="T3" fmla="*/ 19 h 19"/>
                <a:gd name="T4" fmla="*/ 10 w 10"/>
                <a:gd name="T5" fmla="*/ 0 h 19"/>
                <a:gd name="T6" fmla="*/ 5 w 10"/>
                <a:gd name="T7" fmla="*/ 0 h 19"/>
                <a:gd name="T8" fmla="*/ 5 w 10"/>
                <a:gd name="T9" fmla="*/ 2 h 19"/>
                <a:gd name="T10" fmla="*/ 3 w 10"/>
                <a:gd name="T11" fmla="*/ 4 h 19"/>
                <a:gd name="T12" fmla="*/ 2 w 10"/>
                <a:gd name="T13" fmla="*/ 4 h 19"/>
                <a:gd name="T14" fmla="*/ 0 w 10"/>
                <a:gd name="T15" fmla="*/ 4 h 19"/>
                <a:gd name="T16" fmla="*/ 0 w 10"/>
                <a:gd name="T17" fmla="*/ 8 h 19"/>
                <a:gd name="T18" fmla="*/ 4 w 10"/>
                <a:gd name="T19" fmla="*/ 8 h 19"/>
                <a:gd name="T20" fmla="*/ 4 w 10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4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9"/>
                    <a:pt x="4" y="19"/>
                    <a:pt x="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1"/>
            <p:cNvSpPr>
              <a:spLocks/>
            </p:cNvSpPr>
            <p:nvPr/>
          </p:nvSpPr>
          <p:spPr bwMode="auto">
            <a:xfrm>
              <a:off x="5167313" y="3848100"/>
              <a:ext cx="38100" cy="68262"/>
            </a:xfrm>
            <a:custGeom>
              <a:avLst/>
              <a:gdLst>
                <a:gd name="T0" fmla="*/ 5 w 10"/>
                <a:gd name="T1" fmla="*/ 2 h 18"/>
                <a:gd name="T2" fmla="*/ 4 w 10"/>
                <a:gd name="T3" fmla="*/ 3 h 18"/>
                <a:gd name="T4" fmla="*/ 2 w 10"/>
                <a:gd name="T5" fmla="*/ 3 h 18"/>
                <a:gd name="T6" fmla="*/ 0 w 10"/>
                <a:gd name="T7" fmla="*/ 4 h 18"/>
                <a:gd name="T8" fmla="*/ 0 w 10"/>
                <a:gd name="T9" fmla="*/ 7 h 18"/>
                <a:gd name="T10" fmla="*/ 5 w 10"/>
                <a:gd name="T11" fmla="*/ 7 h 18"/>
                <a:gd name="T12" fmla="*/ 5 w 10"/>
                <a:gd name="T13" fmla="*/ 18 h 18"/>
                <a:gd name="T14" fmla="*/ 10 w 10"/>
                <a:gd name="T15" fmla="*/ 18 h 18"/>
                <a:gd name="T16" fmla="*/ 10 w 10"/>
                <a:gd name="T17" fmla="*/ 0 h 18"/>
                <a:gd name="T18" fmla="*/ 6 w 10"/>
                <a:gd name="T19" fmla="*/ 0 h 18"/>
                <a:gd name="T20" fmla="*/ 5 w 10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8">
                  <a:moveTo>
                    <a:pt x="5" y="2"/>
                  </a:move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02"/>
            <p:cNvSpPr>
              <a:spLocks/>
            </p:cNvSpPr>
            <p:nvPr/>
          </p:nvSpPr>
          <p:spPr bwMode="auto">
            <a:xfrm>
              <a:off x="5438775" y="3598863"/>
              <a:ext cx="38100" cy="68262"/>
            </a:xfrm>
            <a:custGeom>
              <a:avLst/>
              <a:gdLst>
                <a:gd name="T0" fmla="*/ 4 w 10"/>
                <a:gd name="T1" fmla="*/ 18 h 18"/>
                <a:gd name="T2" fmla="*/ 10 w 10"/>
                <a:gd name="T3" fmla="*/ 18 h 18"/>
                <a:gd name="T4" fmla="*/ 10 w 10"/>
                <a:gd name="T5" fmla="*/ 0 h 18"/>
                <a:gd name="T6" fmla="*/ 5 w 10"/>
                <a:gd name="T7" fmla="*/ 0 h 18"/>
                <a:gd name="T8" fmla="*/ 5 w 10"/>
                <a:gd name="T9" fmla="*/ 2 h 18"/>
                <a:gd name="T10" fmla="*/ 3 w 10"/>
                <a:gd name="T11" fmla="*/ 3 h 18"/>
                <a:gd name="T12" fmla="*/ 2 w 10"/>
                <a:gd name="T13" fmla="*/ 4 h 18"/>
                <a:gd name="T14" fmla="*/ 0 w 10"/>
                <a:gd name="T15" fmla="*/ 4 h 18"/>
                <a:gd name="T16" fmla="*/ 0 w 10"/>
                <a:gd name="T17" fmla="*/ 8 h 18"/>
                <a:gd name="T18" fmla="*/ 4 w 10"/>
                <a:gd name="T19" fmla="*/ 8 h 18"/>
                <a:gd name="T20" fmla="*/ 4 w 10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8">
                  <a:moveTo>
                    <a:pt x="4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5638800" y="3602038"/>
              <a:ext cx="38100" cy="73025"/>
            </a:xfrm>
            <a:custGeom>
              <a:avLst/>
              <a:gdLst>
                <a:gd name="T0" fmla="*/ 4 w 10"/>
                <a:gd name="T1" fmla="*/ 19 h 19"/>
                <a:gd name="T2" fmla="*/ 10 w 10"/>
                <a:gd name="T3" fmla="*/ 19 h 19"/>
                <a:gd name="T4" fmla="*/ 10 w 10"/>
                <a:gd name="T5" fmla="*/ 0 h 19"/>
                <a:gd name="T6" fmla="*/ 6 w 10"/>
                <a:gd name="T7" fmla="*/ 0 h 19"/>
                <a:gd name="T8" fmla="*/ 5 w 10"/>
                <a:gd name="T9" fmla="*/ 2 h 19"/>
                <a:gd name="T10" fmla="*/ 4 w 10"/>
                <a:gd name="T11" fmla="*/ 3 h 19"/>
                <a:gd name="T12" fmla="*/ 2 w 10"/>
                <a:gd name="T13" fmla="*/ 4 h 19"/>
                <a:gd name="T14" fmla="*/ 0 w 10"/>
                <a:gd name="T15" fmla="*/ 4 h 19"/>
                <a:gd name="T16" fmla="*/ 0 w 10"/>
                <a:gd name="T17" fmla="*/ 8 h 19"/>
                <a:gd name="T18" fmla="*/ 4 w 10"/>
                <a:gd name="T19" fmla="*/ 8 h 19"/>
                <a:gd name="T20" fmla="*/ 4 w 10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9">
                  <a:moveTo>
                    <a:pt x="4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104"/>
            <p:cNvSpPr>
              <a:spLocks/>
            </p:cNvSpPr>
            <p:nvPr/>
          </p:nvSpPr>
          <p:spPr bwMode="auto">
            <a:xfrm>
              <a:off x="5778500" y="4014788"/>
              <a:ext cx="38100" cy="68262"/>
            </a:xfrm>
            <a:custGeom>
              <a:avLst/>
              <a:gdLst>
                <a:gd name="T0" fmla="*/ 5 w 10"/>
                <a:gd name="T1" fmla="*/ 2 h 18"/>
                <a:gd name="T2" fmla="*/ 4 w 10"/>
                <a:gd name="T3" fmla="*/ 3 h 18"/>
                <a:gd name="T4" fmla="*/ 2 w 10"/>
                <a:gd name="T5" fmla="*/ 4 h 18"/>
                <a:gd name="T6" fmla="*/ 0 w 10"/>
                <a:gd name="T7" fmla="*/ 4 h 18"/>
                <a:gd name="T8" fmla="*/ 0 w 10"/>
                <a:gd name="T9" fmla="*/ 8 h 18"/>
                <a:gd name="T10" fmla="*/ 5 w 10"/>
                <a:gd name="T11" fmla="*/ 8 h 18"/>
                <a:gd name="T12" fmla="*/ 5 w 10"/>
                <a:gd name="T13" fmla="*/ 18 h 18"/>
                <a:gd name="T14" fmla="*/ 10 w 10"/>
                <a:gd name="T15" fmla="*/ 18 h 18"/>
                <a:gd name="T16" fmla="*/ 10 w 10"/>
                <a:gd name="T17" fmla="*/ 0 h 18"/>
                <a:gd name="T18" fmla="*/ 6 w 10"/>
                <a:gd name="T19" fmla="*/ 0 h 18"/>
                <a:gd name="T20" fmla="*/ 5 w 10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8">
                  <a:moveTo>
                    <a:pt x="5" y="2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3" y="3"/>
                    <a:pt x="2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105"/>
            <p:cNvSpPr>
              <a:spLocks/>
            </p:cNvSpPr>
            <p:nvPr/>
          </p:nvSpPr>
          <p:spPr bwMode="auto">
            <a:xfrm>
              <a:off x="4830763" y="3636963"/>
              <a:ext cx="38100" cy="68262"/>
            </a:xfrm>
            <a:custGeom>
              <a:avLst/>
              <a:gdLst>
                <a:gd name="T0" fmla="*/ 4 w 10"/>
                <a:gd name="T1" fmla="*/ 18 h 18"/>
                <a:gd name="T2" fmla="*/ 10 w 10"/>
                <a:gd name="T3" fmla="*/ 18 h 18"/>
                <a:gd name="T4" fmla="*/ 10 w 10"/>
                <a:gd name="T5" fmla="*/ 0 h 18"/>
                <a:gd name="T6" fmla="*/ 5 w 10"/>
                <a:gd name="T7" fmla="*/ 0 h 18"/>
                <a:gd name="T8" fmla="*/ 5 w 10"/>
                <a:gd name="T9" fmla="*/ 1 h 18"/>
                <a:gd name="T10" fmla="*/ 3 w 10"/>
                <a:gd name="T11" fmla="*/ 3 h 18"/>
                <a:gd name="T12" fmla="*/ 2 w 10"/>
                <a:gd name="T13" fmla="*/ 3 h 18"/>
                <a:gd name="T14" fmla="*/ 0 w 10"/>
                <a:gd name="T15" fmla="*/ 4 h 18"/>
                <a:gd name="T16" fmla="*/ 0 w 10"/>
                <a:gd name="T17" fmla="*/ 7 h 18"/>
                <a:gd name="T18" fmla="*/ 4 w 10"/>
                <a:gd name="T19" fmla="*/ 7 h 18"/>
                <a:gd name="T20" fmla="*/ 4 w 10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8">
                  <a:moveTo>
                    <a:pt x="4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106"/>
            <p:cNvSpPr>
              <a:spLocks/>
            </p:cNvSpPr>
            <p:nvPr/>
          </p:nvSpPr>
          <p:spPr bwMode="auto">
            <a:xfrm>
              <a:off x="5102225" y="3987800"/>
              <a:ext cx="73025" cy="133350"/>
            </a:xfrm>
            <a:custGeom>
              <a:avLst/>
              <a:gdLst>
                <a:gd name="T0" fmla="*/ 10 w 19"/>
                <a:gd name="T1" fmla="*/ 3 h 35"/>
                <a:gd name="T2" fmla="*/ 7 w 19"/>
                <a:gd name="T3" fmla="*/ 6 h 35"/>
                <a:gd name="T4" fmla="*/ 4 w 19"/>
                <a:gd name="T5" fmla="*/ 7 h 35"/>
                <a:gd name="T6" fmla="*/ 0 w 19"/>
                <a:gd name="T7" fmla="*/ 7 h 35"/>
                <a:gd name="T8" fmla="*/ 0 w 19"/>
                <a:gd name="T9" fmla="*/ 15 h 35"/>
                <a:gd name="T10" fmla="*/ 9 w 19"/>
                <a:gd name="T11" fmla="*/ 15 h 35"/>
                <a:gd name="T12" fmla="*/ 9 w 19"/>
                <a:gd name="T13" fmla="*/ 35 h 35"/>
                <a:gd name="T14" fmla="*/ 19 w 19"/>
                <a:gd name="T15" fmla="*/ 35 h 35"/>
                <a:gd name="T16" fmla="*/ 19 w 19"/>
                <a:gd name="T17" fmla="*/ 0 h 35"/>
                <a:gd name="T18" fmla="*/ 11 w 19"/>
                <a:gd name="T19" fmla="*/ 0 h 35"/>
                <a:gd name="T20" fmla="*/ 10 w 19"/>
                <a:gd name="T2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6" y="6"/>
                    <a:pt x="5" y="7"/>
                    <a:pt x="4" y="7"/>
                  </a:cubicBezTo>
                  <a:cubicBezTo>
                    <a:pt x="3" y="7"/>
                    <a:pt x="2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0" y="2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107"/>
            <p:cNvSpPr>
              <a:spLocks/>
            </p:cNvSpPr>
            <p:nvPr/>
          </p:nvSpPr>
          <p:spPr bwMode="auto">
            <a:xfrm>
              <a:off x="5280025" y="3859213"/>
              <a:ext cx="68262" cy="133350"/>
            </a:xfrm>
            <a:custGeom>
              <a:avLst/>
              <a:gdLst>
                <a:gd name="T0" fmla="*/ 9 w 18"/>
                <a:gd name="T1" fmla="*/ 3 h 35"/>
                <a:gd name="T2" fmla="*/ 7 w 18"/>
                <a:gd name="T3" fmla="*/ 6 h 35"/>
                <a:gd name="T4" fmla="*/ 3 w 18"/>
                <a:gd name="T5" fmla="*/ 7 h 35"/>
                <a:gd name="T6" fmla="*/ 0 w 18"/>
                <a:gd name="T7" fmla="*/ 7 h 35"/>
                <a:gd name="T8" fmla="*/ 0 w 18"/>
                <a:gd name="T9" fmla="*/ 14 h 35"/>
                <a:gd name="T10" fmla="*/ 8 w 18"/>
                <a:gd name="T11" fmla="*/ 14 h 35"/>
                <a:gd name="T12" fmla="*/ 8 w 18"/>
                <a:gd name="T13" fmla="*/ 35 h 35"/>
                <a:gd name="T14" fmla="*/ 18 w 18"/>
                <a:gd name="T15" fmla="*/ 35 h 35"/>
                <a:gd name="T16" fmla="*/ 18 w 18"/>
                <a:gd name="T17" fmla="*/ 0 h 35"/>
                <a:gd name="T18" fmla="*/ 10 w 18"/>
                <a:gd name="T19" fmla="*/ 0 h 35"/>
                <a:gd name="T20" fmla="*/ 9 w 18"/>
                <a:gd name="T2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35">
                  <a:moveTo>
                    <a:pt x="9" y="3"/>
                  </a:moveTo>
                  <a:cubicBezTo>
                    <a:pt x="8" y="4"/>
                    <a:pt x="8" y="5"/>
                    <a:pt x="7" y="6"/>
                  </a:cubicBezTo>
                  <a:cubicBezTo>
                    <a:pt x="6" y="6"/>
                    <a:pt x="5" y="7"/>
                    <a:pt x="3" y="7"/>
                  </a:cubicBezTo>
                  <a:cubicBezTo>
                    <a:pt x="2" y="7"/>
                    <a:pt x="1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108"/>
            <p:cNvSpPr>
              <a:spLocks noEditPoints="1"/>
            </p:cNvSpPr>
            <p:nvPr/>
          </p:nvSpPr>
          <p:spPr bwMode="auto">
            <a:xfrm>
              <a:off x="4554538" y="3367088"/>
              <a:ext cx="1541462" cy="977900"/>
            </a:xfrm>
            <a:custGeom>
              <a:avLst/>
              <a:gdLst>
                <a:gd name="T0" fmla="*/ 394 w 408"/>
                <a:gd name="T1" fmla="*/ 0 h 258"/>
                <a:gd name="T2" fmla="*/ 14 w 408"/>
                <a:gd name="T3" fmla="*/ 0 h 258"/>
                <a:gd name="T4" fmla="*/ 0 w 408"/>
                <a:gd name="T5" fmla="*/ 14 h 258"/>
                <a:gd name="T6" fmla="*/ 0 w 408"/>
                <a:gd name="T7" fmla="*/ 244 h 258"/>
                <a:gd name="T8" fmla="*/ 14 w 408"/>
                <a:gd name="T9" fmla="*/ 258 h 258"/>
                <a:gd name="T10" fmla="*/ 394 w 408"/>
                <a:gd name="T11" fmla="*/ 258 h 258"/>
                <a:gd name="T12" fmla="*/ 408 w 408"/>
                <a:gd name="T13" fmla="*/ 244 h 258"/>
                <a:gd name="T14" fmla="*/ 408 w 408"/>
                <a:gd name="T15" fmla="*/ 14 h 258"/>
                <a:gd name="T16" fmla="*/ 394 w 408"/>
                <a:gd name="T17" fmla="*/ 0 h 258"/>
                <a:gd name="T18" fmla="*/ 204 w 408"/>
                <a:gd name="T19" fmla="*/ 252 h 258"/>
                <a:gd name="T20" fmla="*/ 198 w 408"/>
                <a:gd name="T21" fmla="*/ 246 h 258"/>
                <a:gd name="T22" fmla="*/ 204 w 408"/>
                <a:gd name="T23" fmla="*/ 239 h 258"/>
                <a:gd name="T24" fmla="*/ 210 w 408"/>
                <a:gd name="T25" fmla="*/ 246 h 258"/>
                <a:gd name="T26" fmla="*/ 204 w 408"/>
                <a:gd name="T27" fmla="*/ 252 h 258"/>
                <a:gd name="T28" fmla="*/ 384 w 408"/>
                <a:gd name="T29" fmla="*/ 223 h 258"/>
                <a:gd name="T30" fmla="*/ 373 w 408"/>
                <a:gd name="T31" fmla="*/ 234 h 258"/>
                <a:gd name="T32" fmla="*/ 35 w 408"/>
                <a:gd name="T33" fmla="*/ 234 h 258"/>
                <a:gd name="T34" fmla="*/ 24 w 408"/>
                <a:gd name="T35" fmla="*/ 223 h 258"/>
                <a:gd name="T36" fmla="*/ 24 w 408"/>
                <a:gd name="T37" fmla="*/ 36 h 258"/>
                <a:gd name="T38" fmla="*/ 35 w 408"/>
                <a:gd name="T39" fmla="*/ 24 h 258"/>
                <a:gd name="T40" fmla="*/ 373 w 408"/>
                <a:gd name="T41" fmla="*/ 24 h 258"/>
                <a:gd name="T42" fmla="*/ 384 w 408"/>
                <a:gd name="T43" fmla="*/ 36 h 258"/>
                <a:gd name="T44" fmla="*/ 384 w 408"/>
                <a:gd name="T45" fmla="*/ 22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8" h="258">
                  <a:moveTo>
                    <a:pt x="3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52"/>
                    <a:pt x="6" y="258"/>
                    <a:pt x="14" y="258"/>
                  </a:cubicBezTo>
                  <a:cubicBezTo>
                    <a:pt x="394" y="258"/>
                    <a:pt x="394" y="258"/>
                    <a:pt x="394" y="258"/>
                  </a:cubicBezTo>
                  <a:cubicBezTo>
                    <a:pt x="402" y="258"/>
                    <a:pt x="408" y="252"/>
                    <a:pt x="408" y="244"/>
                  </a:cubicBezTo>
                  <a:cubicBezTo>
                    <a:pt x="408" y="14"/>
                    <a:pt x="408" y="14"/>
                    <a:pt x="408" y="14"/>
                  </a:cubicBezTo>
                  <a:cubicBezTo>
                    <a:pt x="408" y="7"/>
                    <a:pt x="402" y="0"/>
                    <a:pt x="394" y="0"/>
                  </a:cubicBezTo>
                  <a:close/>
                  <a:moveTo>
                    <a:pt x="204" y="252"/>
                  </a:moveTo>
                  <a:cubicBezTo>
                    <a:pt x="200" y="252"/>
                    <a:pt x="198" y="249"/>
                    <a:pt x="198" y="246"/>
                  </a:cubicBezTo>
                  <a:cubicBezTo>
                    <a:pt x="198" y="242"/>
                    <a:pt x="200" y="239"/>
                    <a:pt x="204" y="239"/>
                  </a:cubicBezTo>
                  <a:cubicBezTo>
                    <a:pt x="207" y="239"/>
                    <a:pt x="210" y="242"/>
                    <a:pt x="210" y="246"/>
                  </a:cubicBezTo>
                  <a:cubicBezTo>
                    <a:pt x="210" y="249"/>
                    <a:pt x="207" y="252"/>
                    <a:pt x="204" y="252"/>
                  </a:cubicBezTo>
                  <a:close/>
                  <a:moveTo>
                    <a:pt x="384" y="223"/>
                  </a:moveTo>
                  <a:cubicBezTo>
                    <a:pt x="384" y="229"/>
                    <a:pt x="379" y="234"/>
                    <a:pt x="373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29" y="234"/>
                    <a:pt x="24" y="229"/>
                    <a:pt x="24" y="22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9"/>
                    <a:pt x="29" y="24"/>
                    <a:pt x="35" y="24"/>
                  </a:cubicBezTo>
                  <a:cubicBezTo>
                    <a:pt x="373" y="24"/>
                    <a:pt x="373" y="24"/>
                    <a:pt x="373" y="24"/>
                  </a:cubicBezTo>
                  <a:cubicBezTo>
                    <a:pt x="379" y="24"/>
                    <a:pt x="384" y="29"/>
                    <a:pt x="384" y="36"/>
                  </a:cubicBezTo>
                  <a:lnTo>
                    <a:pt x="38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109"/>
            <p:cNvSpPr>
              <a:spLocks/>
            </p:cNvSpPr>
            <p:nvPr/>
          </p:nvSpPr>
          <p:spPr bwMode="auto">
            <a:xfrm>
              <a:off x="5024438" y="4394200"/>
              <a:ext cx="600075" cy="158750"/>
            </a:xfrm>
            <a:custGeom>
              <a:avLst/>
              <a:gdLst>
                <a:gd name="T0" fmla="*/ 127 w 159"/>
                <a:gd name="T1" fmla="*/ 27 h 42"/>
                <a:gd name="T2" fmla="*/ 120 w 159"/>
                <a:gd name="T3" fmla="*/ 22 h 42"/>
                <a:gd name="T4" fmla="*/ 110 w 159"/>
                <a:gd name="T5" fmla="*/ 4 h 42"/>
                <a:gd name="T6" fmla="*/ 104 w 159"/>
                <a:gd name="T7" fmla="*/ 0 h 42"/>
                <a:gd name="T8" fmla="*/ 85 w 159"/>
                <a:gd name="T9" fmla="*/ 0 h 42"/>
                <a:gd name="T10" fmla="*/ 75 w 159"/>
                <a:gd name="T11" fmla="*/ 0 h 42"/>
                <a:gd name="T12" fmla="*/ 56 w 159"/>
                <a:gd name="T13" fmla="*/ 0 h 42"/>
                <a:gd name="T14" fmla="*/ 49 w 159"/>
                <a:gd name="T15" fmla="*/ 4 h 42"/>
                <a:gd name="T16" fmla="*/ 40 w 159"/>
                <a:gd name="T17" fmla="*/ 22 h 42"/>
                <a:gd name="T18" fmla="*/ 33 w 159"/>
                <a:gd name="T19" fmla="*/ 27 h 42"/>
                <a:gd name="T20" fmla="*/ 5 w 159"/>
                <a:gd name="T21" fmla="*/ 27 h 42"/>
                <a:gd name="T22" fmla="*/ 0 w 159"/>
                <a:gd name="T23" fmla="*/ 31 h 42"/>
                <a:gd name="T24" fmla="*/ 0 w 159"/>
                <a:gd name="T25" fmla="*/ 37 h 42"/>
                <a:gd name="T26" fmla="*/ 5 w 159"/>
                <a:gd name="T27" fmla="*/ 42 h 42"/>
                <a:gd name="T28" fmla="*/ 75 w 159"/>
                <a:gd name="T29" fmla="*/ 42 h 42"/>
                <a:gd name="T30" fmla="*/ 85 w 159"/>
                <a:gd name="T31" fmla="*/ 42 h 42"/>
                <a:gd name="T32" fmla="*/ 155 w 159"/>
                <a:gd name="T33" fmla="*/ 42 h 42"/>
                <a:gd name="T34" fmla="*/ 159 w 159"/>
                <a:gd name="T35" fmla="*/ 37 h 42"/>
                <a:gd name="T36" fmla="*/ 159 w 159"/>
                <a:gd name="T37" fmla="*/ 31 h 42"/>
                <a:gd name="T38" fmla="*/ 155 w 159"/>
                <a:gd name="T39" fmla="*/ 27 h 42"/>
                <a:gd name="T40" fmla="*/ 127 w 159"/>
                <a:gd name="T4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42">
                  <a:moveTo>
                    <a:pt x="127" y="27"/>
                  </a:moveTo>
                  <a:cubicBezTo>
                    <a:pt x="124" y="27"/>
                    <a:pt x="121" y="25"/>
                    <a:pt x="120" y="22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2"/>
                    <a:pt x="106" y="0"/>
                    <a:pt x="10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8" y="0"/>
                    <a:pt x="7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4" y="0"/>
                    <a:pt x="51" y="2"/>
                    <a:pt x="49" y="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5"/>
                    <a:pt x="36" y="27"/>
                    <a:pt x="3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9"/>
                    <a:pt x="0" y="3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2"/>
                    <a:pt x="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8" y="42"/>
                    <a:pt x="82" y="42"/>
                    <a:pt x="85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7" y="42"/>
                    <a:pt x="159" y="40"/>
                    <a:pt x="159" y="37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29"/>
                    <a:pt x="157" y="27"/>
                    <a:pt x="155" y="27"/>
                  </a:cubicBezTo>
                  <a:lnTo>
                    <a:pt x="12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36746" y="2609883"/>
            <a:ext cx="488103" cy="497646"/>
            <a:chOff x="7232298" y="1673251"/>
            <a:chExt cx="793048" cy="808553"/>
          </a:xfrm>
          <a:solidFill>
            <a:srgbClr val="E31B23"/>
          </a:solidFill>
        </p:grpSpPr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7232298" y="1673251"/>
              <a:ext cx="793048" cy="181648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7232298" y="188148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7232298" y="2089711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7232298" y="2299049"/>
              <a:ext cx="793048" cy="182755"/>
            </a:xfrm>
            <a:custGeom>
              <a:avLst/>
              <a:gdLst>
                <a:gd name="T0" fmla="*/ 294 w 300"/>
                <a:gd name="T1" fmla="*/ 0 h 69"/>
                <a:gd name="T2" fmla="*/ 7 w 300"/>
                <a:gd name="T3" fmla="*/ 0 h 69"/>
                <a:gd name="T4" fmla="*/ 0 w 300"/>
                <a:gd name="T5" fmla="*/ 6 h 69"/>
                <a:gd name="T6" fmla="*/ 0 w 300"/>
                <a:gd name="T7" fmla="*/ 63 h 69"/>
                <a:gd name="T8" fmla="*/ 7 w 300"/>
                <a:gd name="T9" fmla="*/ 69 h 69"/>
                <a:gd name="T10" fmla="*/ 294 w 300"/>
                <a:gd name="T11" fmla="*/ 69 h 69"/>
                <a:gd name="T12" fmla="*/ 300 w 300"/>
                <a:gd name="T13" fmla="*/ 63 h 69"/>
                <a:gd name="T14" fmla="*/ 300 w 300"/>
                <a:gd name="T15" fmla="*/ 6 h 69"/>
                <a:gd name="T16" fmla="*/ 294 w 300"/>
                <a:gd name="T17" fmla="*/ 0 h 69"/>
                <a:gd name="T18" fmla="*/ 61 w 300"/>
                <a:gd name="T19" fmla="*/ 41 h 69"/>
                <a:gd name="T20" fmla="*/ 55 w 300"/>
                <a:gd name="T21" fmla="*/ 47 h 69"/>
                <a:gd name="T22" fmla="*/ 41 w 300"/>
                <a:gd name="T23" fmla="*/ 47 h 69"/>
                <a:gd name="T24" fmla="*/ 35 w 300"/>
                <a:gd name="T25" fmla="*/ 41 h 69"/>
                <a:gd name="T26" fmla="*/ 35 w 300"/>
                <a:gd name="T27" fmla="*/ 27 h 69"/>
                <a:gd name="T28" fmla="*/ 41 w 300"/>
                <a:gd name="T29" fmla="*/ 21 h 69"/>
                <a:gd name="T30" fmla="*/ 55 w 300"/>
                <a:gd name="T31" fmla="*/ 21 h 69"/>
                <a:gd name="T32" fmla="*/ 61 w 300"/>
                <a:gd name="T33" fmla="*/ 27 h 69"/>
                <a:gd name="T34" fmla="*/ 61 w 300"/>
                <a:gd name="T35" fmla="*/ 41 h 69"/>
                <a:gd name="T36" fmla="*/ 226 w 300"/>
                <a:gd name="T37" fmla="*/ 28 h 69"/>
                <a:gd name="T38" fmla="*/ 220 w 300"/>
                <a:gd name="T39" fmla="*/ 22 h 69"/>
                <a:gd name="T40" fmla="*/ 226 w 300"/>
                <a:gd name="T41" fmla="*/ 16 h 69"/>
                <a:gd name="T42" fmla="*/ 232 w 300"/>
                <a:gd name="T43" fmla="*/ 22 h 69"/>
                <a:gd name="T44" fmla="*/ 226 w 300"/>
                <a:gd name="T45" fmla="*/ 28 h 69"/>
                <a:gd name="T46" fmla="*/ 250 w 300"/>
                <a:gd name="T47" fmla="*/ 28 h 69"/>
                <a:gd name="T48" fmla="*/ 244 w 300"/>
                <a:gd name="T49" fmla="*/ 22 h 69"/>
                <a:gd name="T50" fmla="*/ 250 w 300"/>
                <a:gd name="T51" fmla="*/ 16 h 69"/>
                <a:gd name="T52" fmla="*/ 256 w 300"/>
                <a:gd name="T53" fmla="*/ 22 h 69"/>
                <a:gd name="T54" fmla="*/ 250 w 300"/>
                <a:gd name="T55" fmla="*/ 28 h 69"/>
                <a:gd name="T56" fmla="*/ 273 w 300"/>
                <a:gd name="T57" fmla="*/ 28 h 69"/>
                <a:gd name="T58" fmla="*/ 267 w 300"/>
                <a:gd name="T59" fmla="*/ 22 h 69"/>
                <a:gd name="T60" fmla="*/ 273 w 300"/>
                <a:gd name="T61" fmla="*/ 16 h 69"/>
                <a:gd name="T62" fmla="*/ 279 w 300"/>
                <a:gd name="T63" fmla="*/ 22 h 69"/>
                <a:gd name="T64" fmla="*/ 273 w 300"/>
                <a:gd name="T65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0" h="69">
                  <a:moveTo>
                    <a:pt x="29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3" y="69"/>
                    <a:pt x="7" y="69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7" y="69"/>
                    <a:pt x="300" y="66"/>
                    <a:pt x="300" y="63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2"/>
                    <a:pt x="297" y="0"/>
                    <a:pt x="294" y="0"/>
                  </a:cubicBezTo>
                  <a:close/>
                  <a:moveTo>
                    <a:pt x="61" y="41"/>
                  </a:moveTo>
                  <a:cubicBezTo>
                    <a:pt x="61" y="44"/>
                    <a:pt x="58" y="47"/>
                    <a:pt x="55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38" y="47"/>
                    <a:pt x="35" y="44"/>
                    <a:pt x="35" y="4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4"/>
                    <a:pt x="38" y="21"/>
                    <a:pt x="41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8" y="21"/>
                    <a:pt x="61" y="24"/>
                    <a:pt x="61" y="27"/>
                  </a:cubicBezTo>
                  <a:lnTo>
                    <a:pt x="61" y="41"/>
                  </a:lnTo>
                  <a:close/>
                  <a:moveTo>
                    <a:pt x="226" y="28"/>
                  </a:moveTo>
                  <a:cubicBezTo>
                    <a:pt x="223" y="28"/>
                    <a:pt x="220" y="25"/>
                    <a:pt x="220" y="22"/>
                  </a:cubicBezTo>
                  <a:cubicBezTo>
                    <a:pt x="220" y="19"/>
                    <a:pt x="223" y="16"/>
                    <a:pt x="226" y="16"/>
                  </a:cubicBezTo>
                  <a:cubicBezTo>
                    <a:pt x="230" y="16"/>
                    <a:pt x="232" y="19"/>
                    <a:pt x="232" y="22"/>
                  </a:cubicBezTo>
                  <a:cubicBezTo>
                    <a:pt x="232" y="25"/>
                    <a:pt x="230" y="28"/>
                    <a:pt x="226" y="28"/>
                  </a:cubicBezTo>
                  <a:close/>
                  <a:moveTo>
                    <a:pt x="250" y="28"/>
                  </a:moveTo>
                  <a:cubicBezTo>
                    <a:pt x="246" y="28"/>
                    <a:pt x="244" y="25"/>
                    <a:pt x="244" y="22"/>
                  </a:cubicBezTo>
                  <a:cubicBezTo>
                    <a:pt x="244" y="19"/>
                    <a:pt x="246" y="16"/>
                    <a:pt x="250" y="16"/>
                  </a:cubicBezTo>
                  <a:cubicBezTo>
                    <a:pt x="253" y="16"/>
                    <a:pt x="256" y="19"/>
                    <a:pt x="256" y="22"/>
                  </a:cubicBezTo>
                  <a:cubicBezTo>
                    <a:pt x="256" y="25"/>
                    <a:pt x="253" y="28"/>
                    <a:pt x="250" y="28"/>
                  </a:cubicBezTo>
                  <a:close/>
                  <a:moveTo>
                    <a:pt x="273" y="28"/>
                  </a:moveTo>
                  <a:cubicBezTo>
                    <a:pt x="270" y="28"/>
                    <a:pt x="267" y="25"/>
                    <a:pt x="267" y="22"/>
                  </a:cubicBezTo>
                  <a:cubicBezTo>
                    <a:pt x="267" y="19"/>
                    <a:pt x="270" y="16"/>
                    <a:pt x="273" y="16"/>
                  </a:cubicBezTo>
                  <a:cubicBezTo>
                    <a:pt x="276" y="16"/>
                    <a:pt x="279" y="19"/>
                    <a:pt x="279" y="22"/>
                  </a:cubicBezTo>
                  <a:cubicBezTo>
                    <a:pt x="279" y="25"/>
                    <a:pt x="276" y="28"/>
                    <a:pt x="27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 bwMode="auto">
          <a:xfrm>
            <a:off x="1277546" y="2873549"/>
            <a:ext cx="499046" cy="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2351966" y="2873549"/>
            <a:ext cx="499046" cy="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>
            <a:off x="3632126" y="2873549"/>
            <a:ext cx="499046" cy="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>
            <a:off x="4951637" y="2866411"/>
            <a:ext cx="499046" cy="0"/>
          </a:xfrm>
          <a:prstGeom prst="straightConnector1">
            <a:avLst/>
          </a:prstGeom>
          <a:ln w="508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6843" y="3107529"/>
            <a:ext cx="11320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Java source </a:t>
            </a:r>
          </a:p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(.java)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31747" y="3107529"/>
            <a:ext cx="10663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Compilation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72038" y="3107529"/>
            <a:ext cx="9733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Byte code </a:t>
            </a:r>
          </a:p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(.class)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5357" y="310752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JVM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75366" y="3107529"/>
            <a:ext cx="4251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OS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85233" y="2570465"/>
            <a:ext cx="86113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Windows</a:t>
            </a:r>
          </a:p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Linux</a:t>
            </a:r>
          </a:p>
          <a:p>
            <a:pPr algn="ctr"/>
            <a:r>
              <a:rPr lang="en-US" sz="1300" dirty="0" smtClean="0">
                <a:solidFill>
                  <a:schemeClr val="accent1"/>
                </a:solidFill>
                <a:latin typeface="+mn-lt"/>
              </a:rPr>
              <a:t>iOS</a:t>
            </a:r>
            <a:endParaRPr lang="en-US" sz="1300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4" name="Rectangle 7"/>
          <p:cNvSpPr txBox="1">
            <a:spLocks noChangeArrowheads="1"/>
          </p:cNvSpPr>
          <p:nvPr/>
        </p:nvSpPr>
        <p:spPr bwMode="auto">
          <a:xfrm>
            <a:off x="454574" y="3895342"/>
            <a:ext cx="4001112" cy="160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500" kern="0" dirty="0" smtClean="0"/>
              <a:t>OS independent.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kern="0" dirty="0" smtClean="0"/>
              <a:t>Multiple JVMs can work simultaneously.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kern="0" dirty="0"/>
              <a:t>Multiple language support – Java, Scala, Clojure, Kotlin, etc.</a:t>
            </a:r>
          </a:p>
          <a:p>
            <a:pPr marL="0" indent="0">
              <a:buNone/>
            </a:pPr>
            <a:endParaRPr lang="en-US" sz="1500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en-US" sz="1500" kern="0" dirty="0" smtClean="0"/>
          </a:p>
          <a:p>
            <a:pPr marL="0" indent="0">
              <a:buFontTx/>
              <a:buNone/>
            </a:pPr>
            <a:endParaRPr lang="en-US" sz="1500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</p:txBody>
      </p:sp>
      <p:sp>
        <p:nvSpPr>
          <p:cNvPr id="65" name="Rectangle 7"/>
          <p:cNvSpPr txBox="1">
            <a:spLocks noChangeArrowheads="1"/>
          </p:cNvSpPr>
          <p:nvPr/>
        </p:nvSpPr>
        <p:spPr bwMode="auto">
          <a:xfrm>
            <a:off x="4345469" y="3896003"/>
            <a:ext cx="4343868" cy="117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20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•"/>
              <a:defRPr sz="18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–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Char char="»"/>
              <a:defRPr sz="1600">
                <a:solidFill>
                  <a:schemeClr val="tx2"/>
                </a:solidFill>
                <a:latin typeface="Arial" pitchFamily="34" charset="0"/>
                <a:ea typeface="ＭＳ Ｐゴシック" pitchFamily="-105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500" kern="0" dirty="0" smtClean="0"/>
              <a:t>JVM </a:t>
            </a:r>
            <a:r>
              <a:rPr lang="en-US" sz="1500" kern="0" dirty="0"/>
              <a:t>can be modified with parameters – initial memory allocation, maximum memory allocation, memory allocation for each thread, enable DEBUG, </a:t>
            </a:r>
            <a:r>
              <a:rPr lang="en-US" sz="1500" kern="0" dirty="0" smtClean="0"/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500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en-US" sz="1500" kern="0" dirty="0" smtClean="0"/>
          </a:p>
          <a:p>
            <a:pPr marL="0" indent="0">
              <a:buFontTx/>
              <a:buNone/>
            </a:pPr>
            <a:endParaRPr lang="en-US" sz="1500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50" grpId="0"/>
      <p:bldP spid="57" grpId="0"/>
      <p:bldP spid="58" grpId="0"/>
      <p:bldP spid="59" grpId="0"/>
      <p:bldP spid="60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IDE – Eclipse, IntelliJ, NetBeans</a:t>
            </a:r>
            <a:endParaRPr lang="en-US" dirty="0" smtClean="0"/>
          </a:p>
          <a:p>
            <a:r>
              <a:rPr lang="en-US" dirty="0" smtClean="0"/>
              <a:t>How to start a project in Eclipse?</a:t>
            </a:r>
          </a:p>
          <a:p>
            <a:pPr lvl="1"/>
            <a:r>
              <a:rPr lang="en-US" dirty="0" smtClean="0"/>
              <a:t>Create a new Java Project.</a:t>
            </a:r>
          </a:p>
          <a:p>
            <a:pPr lvl="1"/>
            <a:r>
              <a:rPr lang="en-US" dirty="0" smtClean="0"/>
              <a:t>On the Package Explorer pane: find the project – right click – Create New package.</a:t>
            </a:r>
          </a:p>
          <a:p>
            <a:pPr lvl="1"/>
            <a:r>
              <a:rPr lang="en-US" dirty="0" smtClean="0"/>
              <a:t>On the Package Explorer pane: find the project – right click on the package on the package – Crate New class.</a:t>
            </a:r>
          </a:p>
          <a:p>
            <a:pPr lvl="1"/>
            <a:r>
              <a:rPr lang="en-US" dirty="0" smtClean="0"/>
              <a:t>Start coding.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81982"/>
            <a:ext cx="7772400" cy="3707862"/>
          </a:xfrm>
        </p:spPr>
        <p:txBody>
          <a:bodyPr/>
          <a:lstStyle/>
          <a:p>
            <a:r>
              <a:rPr lang="en-US" dirty="0" smtClean="0"/>
              <a:t>How to run my code?</a:t>
            </a:r>
          </a:p>
          <a:p>
            <a:pPr lvl="1"/>
            <a:r>
              <a:rPr lang="en-US" dirty="0" smtClean="0"/>
              <a:t>Top pane – Run button.</a:t>
            </a:r>
            <a:endParaRPr lang="en-US" dirty="0" smtClean="0"/>
          </a:p>
          <a:p>
            <a:r>
              <a:rPr lang="en-US" dirty="0" smtClean="0"/>
              <a:t>How to debug my code?</a:t>
            </a:r>
          </a:p>
          <a:p>
            <a:pPr lvl="1"/>
            <a:r>
              <a:rPr lang="en-US" dirty="0" smtClean="0"/>
              <a:t>Place a breakpoint(s) where appropriate.</a:t>
            </a:r>
          </a:p>
          <a:p>
            <a:pPr lvl="1"/>
            <a:r>
              <a:rPr lang="en-US" dirty="0" smtClean="0"/>
              <a:t>On the top pane – Debug button.</a:t>
            </a:r>
          </a:p>
          <a:p>
            <a:pPr lvl="1"/>
            <a:r>
              <a:rPr lang="en-US" dirty="0" smtClean="0"/>
              <a:t>Move to the next line – F6, get inside the method – F5, skip to the next breakpoint – F8.</a:t>
            </a:r>
            <a:endParaRPr lang="en-US" dirty="0" smtClean="0"/>
          </a:p>
          <a:p>
            <a:pPr lvl="1"/>
            <a:r>
              <a:rPr lang="en-US" dirty="0" smtClean="0"/>
              <a:t>Customize the view – Variables view and Expressions view.</a:t>
            </a:r>
          </a:p>
          <a:p>
            <a:pPr lvl="2"/>
            <a:r>
              <a:rPr lang="en-US" dirty="0" smtClean="0"/>
              <a:t>Write simple one line expressions during debugging to save time when checking for states.</a:t>
            </a:r>
          </a:p>
          <a:p>
            <a:pPr lvl="2"/>
            <a:r>
              <a:rPr lang="en-US" dirty="0" smtClean="0"/>
              <a:t>Modify the values of the primitive variables to test the behavior.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717988"/>
            <a:ext cx="2612707" cy="45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2863028"/>
            <a:ext cx="2144077" cy="3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8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42002"/>
            <a:ext cx="7772400" cy="3707862"/>
          </a:xfrm>
        </p:spPr>
        <p:txBody>
          <a:bodyPr/>
          <a:lstStyle/>
          <a:p>
            <a:r>
              <a:rPr lang="en-US" dirty="0" smtClean="0"/>
              <a:t>How to use an external library/project?</a:t>
            </a:r>
          </a:p>
          <a:p>
            <a:pPr lvl="1"/>
            <a:r>
              <a:rPr lang="en-US" dirty="0" smtClean="0"/>
              <a:t>Open a class of the project.</a:t>
            </a:r>
          </a:p>
          <a:p>
            <a:pPr lvl="1"/>
            <a:r>
              <a:rPr lang="en-US" dirty="0" smtClean="0"/>
              <a:t>Navigate to Project from the top pane.</a:t>
            </a:r>
          </a:p>
          <a:p>
            <a:pPr lvl="1"/>
            <a:r>
              <a:rPr lang="en-US" dirty="0" smtClean="0"/>
              <a:t>Select Properties.</a:t>
            </a:r>
          </a:p>
          <a:p>
            <a:pPr lvl="1"/>
            <a:r>
              <a:rPr lang="en-US" dirty="0" smtClean="0"/>
              <a:t>From the left menu select Java Build Path.</a:t>
            </a:r>
          </a:p>
          <a:p>
            <a:pPr lvl="1"/>
            <a:r>
              <a:rPr lang="en-US" dirty="0" smtClean="0"/>
              <a:t>Go to Libraries – Add External JARs for libraries.</a:t>
            </a:r>
          </a:p>
          <a:p>
            <a:pPr lvl="1"/>
            <a:r>
              <a:rPr lang="en-US" dirty="0" smtClean="0"/>
              <a:t>Go to Projects – Add for projects.</a:t>
            </a:r>
          </a:p>
          <a:p>
            <a:pPr lvl="1"/>
            <a:r>
              <a:rPr lang="en-US" dirty="0" smtClean="0"/>
              <a:t>Apply and OK.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1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</a:p>
          <a:p>
            <a:pPr lvl="1"/>
            <a:r>
              <a:rPr lang="en-US" dirty="0" smtClean="0"/>
              <a:t>Compiled Java sources, packaged into an archive.</a:t>
            </a:r>
          </a:p>
          <a:p>
            <a:pPr lvl="1"/>
            <a:r>
              <a:rPr lang="en-US" dirty="0" smtClean="0"/>
              <a:t>Contains metadata and resources – images, files, etc.</a:t>
            </a:r>
          </a:p>
          <a:p>
            <a:pPr lvl="1"/>
            <a:r>
              <a:rPr lang="en-US" dirty="0" smtClean="0"/>
              <a:t>Manifest file – describes how the jar file should be used; key-value pairs.</a:t>
            </a:r>
            <a:endParaRPr lang="en-US" dirty="0" smtClean="0"/>
          </a:p>
          <a:p>
            <a:r>
              <a:rPr lang="en-US" dirty="0" smtClean="0"/>
              <a:t>Export a Java project into a JAR file</a:t>
            </a:r>
          </a:p>
          <a:p>
            <a:pPr lvl="1"/>
            <a:r>
              <a:rPr lang="en-US" dirty="0" smtClean="0"/>
              <a:t>The code should have no errors.</a:t>
            </a:r>
          </a:p>
          <a:p>
            <a:pPr lvl="1"/>
            <a:r>
              <a:rPr lang="en-US" dirty="0" smtClean="0"/>
              <a:t>From the Package Explorer pane – right click on the project – Export – JAR file.</a:t>
            </a:r>
          </a:p>
          <a:p>
            <a:pPr lvl="1"/>
            <a:r>
              <a:rPr lang="en-US" dirty="0" smtClean="0"/>
              <a:t>Give name and location to the file and click Finish.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61020" cy="3517678"/>
          </a:xfrm>
        </p:spPr>
        <p:txBody>
          <a:bodyPr/>
          <a:lstStyle/>
          <a:p>
            <a:r>
              <a:rPr lang="en-US" dirty="0" smtClean="0"/>
              <a:t>Primitive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yte – 8 bit integer. (-128:127). Default value is 0.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hort – 16 bit integer. (</a:t>
            </a:r>
            <a:r>
              <a:rPr lang="en-US" dirty="0"/>
              <a:t> -</a:t>
            </a:r>
            <a:r>
              <a:rPr lang="en-US" dirty="0" smtClean="0"/>
              <a:t>32,768:</a:t>
            </a:r>
            <a:r>
              <a:rPr lang="en-US" dirty="0"/>
              <a:t>32,767</a:t>
            </a:r>
            <a:r>
              <a:rPr lang="en-US" dirty="0" smtClean="0"/>
              <a:t>). Default value is 0.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 – 32 bit integer. (</a:t>
            </a:r>
            <a:r>
              <a:rPr lang="en-US" dirty="0"/>
              <a:t>- </a:t>
            </a:r>
            <a:r>
              <a:rPr lang="en-US" dirty="0" smtClean="0"/>
              <a:t>2,147,483,648:2,147,483,647). Default value is 0.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– 64 bit integer. (</a:t>
            </a:r>
            <a:r>
              <a:rPr lang="en-US" dirty="0" smtClean="0"/>
              <a:t>-2^63:-2^63-1</a:t>
            </a:r>
            <a:r>
              <a:rPr lang="en-US" dirty="0" smtClean="0"/>
              <a:t>). Default value is 0.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– 32 bit </a:t>
            </a:r>
            <a:r>
              <a:rPr lang="en-US" dirty="0"/>
              <a:t>IEEE </a:t>
            </a:r>
            <a:r>
              <a:rPr lang="en-US" dirty="0" smtClean="0"/>
              <a:t>754 floating point. Default value is 0.0f.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– 64 bit IEEE 754 floating point. Default value is 0.0f.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oolean – one bit of information with possible values true/false.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– 16 bit Unicode character. Used for characters.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25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65802"/>
            <a:ext cx="8153400" cy="3677698"/>
          </a:xfrm>
        </p:spPr>
        <p:txBody>
          <a:bodyPr/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/>
              <a:t>Represents character strings.</a:t>
            </a:r>
          </a:p>
          <a:p>
            <a:pPr lvl="1"/>
            <a:r>
              <a:rPr lang="en-US" dirty="0"/>
              <a:t>Immutable object.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charAt() – returns the character at the given index.</a:t>
            </a:r>
          </a:p>
          <a:p>
            <a:pPr lvl="1"/>
            <a:r>
              <a:rPr lang="en-US" dirty="0" smtClean="0"/>
              <a:t>indexOf() – returns the index of a character.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ength() – gives the length of the string.</a:t>
            </a:r>
          </a:p>
          <a:p>
            <a:pPr lvl="1"/>
            <a:r>
              <a:rPr lang="en-US" dirty="0" smtClean="0"/>
              <a:t>substring() – returns a new string - substring of the original.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plit() – splits the string to an array of strings, based on a regex.</a:t>
            </a:r>
          </a:p>
          <a:p>
            <a:pPr lvl="1"/>
            <a:r>
              <a:rPr lang="en-US" dirty="0" smtClean="0"/>
              <a:t>startsWith() – returns if the string starts with a substring.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6557AE-D911-0F4C-AC53-EAE0FE81A3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7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ab1d59e4263f23bf28b4fd369bb5c731cbd34bf"/>
</p:tagLst>
</file>

<file path=ppt/theme/theme1.xml><?xml version="1.0" encoding="utf-8"?>
<a:theme xmlns:a="http://schemas.openxmlformats.org/drawingml/2006/main" name="Axway 2015 Corp PowerPoint Template - REGULAR SCREEN">
  <a:themeElements>
    <a:clrScheme name="Axway 2015">
      <a:dk1>
        <a:srgbClr val="000000"/>
      </a:dk1>
      <a:lt1>
        <a:srgbClr val="FFFFFF"/>
      </a:lt1>
      <a:dk2>
        <a:srgbClr val="616161"/>
      </a:dk2>
      <a:lt2>
        <a:srgbClr val="949494"/>
      </a:lt2>
      <a:accent1>
        <a:srgbClr val="E31B23"/>
      </a:accent1>
      <a:accent2>
        <a:srgbClr val="FEC240"/>
      </a:accent2>
      <a:accent3>
        <a:srgbClr val="00ACDB"/>
      </a:accent3>
      <a:accent4>
        <a:srgbClr val="F8A047"/>
      </a:accent4>
      <a:accent5>
        <a:srgbClr val="73B532"/>
      </a:accent5>
      <a:accent6>
        <a:srgbClr val="6D7397"/>
      </a:accent6>
      <a:hlink>
        <a:srgbClr val="46AFD4"/>
      </a:hlink>
      <a:folHlink>
        <a:srgbClr val="00769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+mn-lt"/>
          </a:defRPr>
        </a:defPPr>
      </a:lstStyle>
    </a:txDef>
  </a:objectDefaults>
  <a:extraClrSchemeLst>
    <a:extraClrScheme>
      <a:clrScheme name="Presentation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Axway 2015 Corp PowerPoint Template - REGULAR SCREEN.potx</Template>
  <TotalTime>13047</TotalTime>
  <Words>1521</Words>
  <Application>Microsoft Office PowerPoint</Application>
  <PresentationFormat>On-screen Show (16:9)</PresentationFormat>
  <Paragraphs>337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MS PGothic</vt:lpstr>
      <vt:lpstr>Arial</vt:lpstr>
      <vt:lpstr>Arial Narrow</vt:lpstr>
      <vt:lpstr>Calibri</vt:lpstr>
      <vt:lpstr>Times New Roman</vt:lpstr>
      <vt:lpstr>Wingdings</vt:lpstr>
      <vt:lpstr>Axway 2015 Corp PowerPoint Template - REGULAR SCREEN</vt:lpstr>
      <vt:lpstr>Java Basics</vt:lpstr>
      <vt:lpstr>Agenda</vt:lpstr>
      <vt:lpstr>Environment setup</vt:lpstr>
      <vt:lpstr>Environment setup</vt:lpstr>
      <vt:lpstr>Environment setup</vt:lpstr>
      <vt:lpstr>Environment setup</vt:lpstr>
      <vt:lpstr>Environment setup</vt:lpstr>
      <vt:lpstr>Data types</vt:lpstr>
      <vt:lpstr>Data types</vt:lpstr>
      <vt:lpstr>OOP</vt:lpstr>
      <vt:lpstr>OOP</vt:lpstr>
      <vt:lpstr>OOP</vt:lpstr>
      <vt:lpstr>OOP</vt:lpstr>
      <vt:lpstr>OOP</vt:lpstr>
      <vt:lpstr>OOP</vt:lpstr>
      <vt:lpstr>OOP</vt:lpstr>
      <vt:lpstr>OOP</vt:lpstr>
      <vt:lpstr>Data structures</vt:lpstr>
      <vt:lpstr>Data structures</vt:lpstr>
      <vt:lpstr>Exception handling</vt:lpstr>
      <vt:lpstr>Exception handling</vt:lpstr>
      <vt:lpstr>Exception handling</vt:lpstr>
      <vt:lpstr>File operations</vt:lpstr>
      <vt:lpstr>PowerPoint Presentation</vt:lpstr>
      <vt:lpstr>Homework</vt:lpstr>
      <vt:lpstr>PowerPoint Presentation</vt:lpstr>
    </vt:vector>
  </TitlesOfParts>
  <Manager/>
  <Company>Axway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Axway 2015 Corp PowerPoint Template</dc:title>
  <dc:subject>Axway</dc:subject>
  <dc:creator>ML Haynes</dc:creator>
  <cp:keywords>Axway 2015 Corporate PowerPoint Template - WIDE SCREEN</cp:keywords>
  <dc:description/>
  <cp:lastModifiedBy>Andrey Andreev</cp:lastModifiedBy>
  <cp:revision>209</cp:revision>
  <dcterms:created xsi:type="dcterms:W3CDTF">2013-12-26T17:09:29Z</dcterms:created>
  <dcterms:modified xsi:type="dcterms:W3CDTF">2016-10-25T00:55:22Z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22f2fb65-1fec-4608-a574-71a6d204cdaf</vt:lpwstr>
  </property>
  <property fmtid="{D5CDD505-2E9C-101B-9397-08002B2CF9AE}" pid="3" name="Jive_LatestUserAccountName">
    <vt:lpwstr>aandreev@axway.com</vt:lpwstr>
  </property>
  <property fmtid="{D5CDD505-2E9C-101B-9397-08002B2CF9AE}" pid="4" name="Offisync_ServerID">
    <vt:lpwstr>42c6c282-56b9-4fb6-b625-fe469f1b8887</vt:lpwstr>
  </property>
  <property fmtid="{D5CDD505-2E9C-101B-9397-08002B2CF9AE}" pid="5" name="Offisync_UniqueId">
    <vt:lpwstr>60644</vt:lpwstr>
  </property>
  <property fmtid="{D5CDD505-2E9C-101B-9397-08002B2CF9AE}" pid="6" name="Offisync_UpdateToken">
    <vt:lpwstr>1</vt:lpwstr>
  </property>
  <property fmtid="{D5CDD505-2E9C-101B-9397-08002B2CF9AE}" pid="7" name="Offisync_ProviderInitializationData">
    <vt:lpwstr>https://axway.jiveon.com</vt:lpwstr>
  </property>
</Properties>
</file>