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1" r:id="rId1"/>
  </p:sldMasterIdLst>
  <p:notesMasterIdLst>
    <p:notesMasterId r:id="rId9"/>
  </p:notesMasterIdLst>
  <p:handoutMasterIdLst>
    <p:handoutMasterId r:id="rId10"/>
  </p:handoutMasterIdLst>
  <p:sldIdLst>
    <p:sldId id="417" r:id="rId2"/>
    <p:sldId id="512" r:id="rId3"/>
    <p:sldId id="516" r:id="rId4"/>
    <p:sldId id="463" r:id="rId5"/>
    <p:sldId id="536" r:id="rId6"/>
    <p:sldId id="537" r:id="rId7"/>
    <p:sldId id="522" r:id="rId8"/>
  </p:sldIdLst>
  <p:sldSz cx="9144000" cy="5143500" type="screen16x9"/>
  <p:notesSz cx="7010400" cy="92964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9pPr>
  </p:defaultTextStyle>
  <p:extLst>
    <p:ext uri="{521415D9-36F7-43E2-AB2F-B90AF26B5E84}">
      <p14:sectionLst xmlns:p14="http://schemas.microsoft.com/office/powerpoint/2010/main">
        <p14:section name="Untitled Section" id="{2B782964-4D63-452B-806F-01EC54D6F5B2}">
          <p14:sldIdLst>
            <p14:sldId id="417"/>
            <p14:sldId id="512"/>
            <p14:sldId id="516"/>
            <p14:sldId id="463"/>
            <p14:sldId id="536"/>
            <p14:sldId id="537"/>
            <p14:sldId id="5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97">
          <p15:clr>
            <a:srgbClr val="A4A3A4"/>
          </p15:clr>
        </p15:guide>
        <p15:guide id="2" pos="28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mish Brewer" initials="HB" lastIdx="1" clrIdx="0"/>
  <p:cmAuthor id="1" name="Kathy Kim" initials="KK" lastIdx="0" clrIdx="1"/>
  <p:cmAuthor id="2" name="Colleen Lupien" initials="CL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96"/>
    <a:srgbClr val="6C6C70"/>
    <a:srgbClr val="48484B"/>
    <a:srgbClr val="595959"/>
    <a:srgbClr val="7F7F7F"/>
    <a:srgbClr val="919195"/>
    <a:srgbClr val="1E5DA7"/>
    <a:srgbClr val="009DDC"/>
    <a:srgbClr val="808080"/>
    <a:srgbClr val="1A61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50" autoAdjust="0"/>
    <p:restoredTop sz="96833" autoAdjust="0"/>
  </p:normalViewPr>
  <p:slideViewPr>
    <p:cSldViewPr snapToGrid="0" showGuides="1">
      <p:cViewPr varScale="1">
        <p:scale>
          <a:sx n="140" d="100"/>
          <a:sy n="140" d="100"/>
        </p:scale>
        <p:origin x="492" y="102"/>
      </p:cViewPr>
      <p:guideLst>
        <p:guide orient="horz" pos="1597"/>
        <p:guide pos="2893"/>
      </p:guideLst>
    </p:cSldViewPr>
  </p:slideViewPr>
  <p:outlineViewPr>
    <p:cViewPr>
      <p:scale>
        <a:sx n="33" d="100"/>
        <a:sy n="33" d="100"/>
      </p:scale>
      <p:origin x="0" y="24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3112"/>
    </p:cViewPr>
  </p:sorterViewPr>
  <p:notesViewPr>
    <p:cSldViewPr snapToGrid="0" showGuides="1">
      <p:cViewPr varScale="1">
        <p:scale>
          <a:sx n="84" d="100"/>
          <a:sy n="84" d="100"/>
        </p:scale>
        <p:origin x="-3768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fld id="{B34D82E7-9B21-5843-AC7F-2ACBA5F144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69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fld id="{0E8FF136-95B6-064A-AAF7-6C8FCD1F69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42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3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31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0F2CE-DAA7-4DEE-8EED-08DDA41E7B9E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1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57347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00400" y="457200"/>
            <a:ext cx="5486400" cy="1533525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90000"/>
              </a:lnSpc>
              <a:defRPr sz="3600">
                <a:ln cap="rnd">
                  <a:noFill/>
                  <a:prstDash val="solid"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486400" y="2286000"/>
            <a:ext cx="3200400" cy="1200150"/>
          </a:xfrm>
        </p:spPr>
        <p:txBody>
          <a:bodyPr/>
          <a:lstStyle>
            <a:lvl1pPr marL="0" indent="0" algn="l">
              <a:lnSpc>
                <a:spcPct val="90000"/>
              </a:lnSpc>
              <a:buFontTx/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5101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xway_PPT_Assets_16-9_Full-Im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6300"/>
            <a:ext cx="9144000" cy="457200"/>
          </a:xfrm>
          <a:prstGeom prst="rect">
            <a:avLst/>
          </a:prstGeom>
        </p:spPr>
      </p:pic>
      <p:sp>
        <p:nvSpPr>
          <p:cNvPr id="8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479274" y="4762685"/>
            <a:ext cx="548229" cy="293906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-47383"/>
            <a:ext cx="9144000" cy="4736592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57200" y="1463040"/>
            <a:ext cx="7772400" cy="3419475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12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200400" y="457200"/>
            <a:ext cx="5239027" cy="37829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1600" b="1" cap="none">
                <a:ln cap="rnd">
                  <a:noFill/>
                  <a:prstDash val="solid"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200400" y="914400"/>
            <a:ext cx="5239026" cy="1080345"/>
          </a:xfrm>
        </p:spPr>
        <p:txBody>
          <a:bodyPr lIns="0" anchor="t" anchorCtr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b="0" baseline="0" dirty="0" smtClean="0">
                <a:solidFill>
                  <a:schemeClr val="accent1"/>
                </a:solidFill>
                <a:latin typeface="Arial"/>
                <a:ea typeface="ＭＳ Ｐゴシック" pitchFamily="-105" charset="-128"/>
                <a:cs typeface="ＭＳ Ｐゴシック" pitchFamily="-105" charset="-128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4005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0337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 sz="2800" b="0" baseline="0">
                <a:solidFill>
                  <a:srgbClr val="E31B23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polyhedron_082115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9553" y="1463040"/>
            <a:ext cx="4111254" cy="3328848"/>
          </a:xfrm>
          <a:prstGeom prst="rect">
            <a:avLst/>
          </a:prstGeom>
        </p:spPr>
      </p:pic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743200" y="1463040"/>
            <a:ext cx="54737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 - 24</a:t>
            </a:r>
          </a:p>
          <a:p>
            <a:pPr lvl="1"/>
            <a:r>
              <a:rPr lang="en-US" dirty="0" smtClean="0"/>
              <a:t>Second level - 20</a:t>
            </a:r>
          </a:p>
          <a:p>
            <a:pPr lvl="2"/>
            <a:r>
              <a:rPr lang="en-US" dirty="0" smtClean="0"/>
              <a:t>Third level - 18</a:t>
            </a:r>
          </a:p>
          <a:p>
            <a:pPr lvl="3"/>
            <a:r>
              <a:rPr lang="en-US" dirty="0" smtClean="0"/>
              <a:t>Fourth level - 16</a:t>
            </a:r>
          </a:p>
          <a:p>
            <a:pPr lvl="4"/>
            <a:r>
              <a:rPr lang="en-US" dirty="0" smtClean="0"/>
              <a:t>Fifth level - 16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53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Custom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1255" y="1463040"/>
            <a:ext cx="3248153" cy="3248153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 w="38100">
            <a:noFill/>
          </a:ln>
          <a:effectLst/>
        </p:spPr>
      </p:pic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0337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 sz="2800" b="0" baseline="0">
                <a:solidFill>
                  <a:srgbClr val="E31B23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idx="10"/>
          </p:nvPr>
        </p:nvSpPr>
        <p:spPr bwMode="auto">
          <a:xfrm>
            <a:off x="2743200" y="1463040"/>
            <a:ext cx="54737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>
              <a:defRPr/>
            </a:lvl1pPr>
          </a:lstStyle>
          <a:p>
            <a:pPr lvl="0"/>
            <a:r>
              <a:rPr lang="en-US" dirty="0" smtClean="0"/>
              <a:t>Click to edit Master text styles - 24</a:t>
            </a:r>
          </a:p>
          <a:p>
            <a:pPr lvl="1"/>
            <a:r>
              <a:rPr lang="en-US" dirty="0" smtClean="0"/>
              <a:t>Second level - 20</a:t>
            </a:r>
          </a:p>
          <a:p>
            <a:pPr lvl="2"/>
            <a:r>
              <a:rPr lang="en-US" dirty="0" smtClean="0"/>
              <a:t>Third level - 18</a:t>
            </a:r>
          </a:p>
          <a:p>
            <a:pPr lvl="3"/>
            <a:r>
              <a:rPr lang="en-US" dirty="0" smtClean="0"/>
              <a:t>Fourth level - 16</a:t>
            </a:r>
          </a:p>
          <a:p>
            <a:pPr lvl="4"/>
            <a:r>
              <a:rPr lang="en-US" dirty="0" smtClean="0"/>
              <a:t>Fifth level - 16</a:t>
            </a:r>
            <a:endParaRPr lang="en-US" dirty="0"/>
          </a:p>
        </p:txBody>
      </p:sp>
      <p:sp>
        <p:nvSpPr>
          <p:cNvPr id="10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15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0337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 sz="2800" b="0" baseline="0">
                <a:solidFill>
                  <a:srgbClr val="E31B23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0"/>
          </p:nvPr>
        </p:nvSpPr>
        <p:spPr bwMode="auto">
          <a:xfrm>
            <a:off x="457200" y="1465802"/>
            <a:ext cx="77851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>
              <a:defRPr/>
            </a:lvl1pPr>
          </a:lstStyle>
          <a:p>
            <a:pPr lvl="0"/>
            <a:r>
              <a:rPr lang="en-US" dirty="0" smtClean="0"/>
              <a:t>Click to edit Master text styles - 24</a:t>
            </a:r>
          </a:p>
          <a:p>
            <a:pPr lvl="1"/>
            <a:r>
              <a:rPr lang="en-US" dirty="0" smtClean="0"/>
              <a:t>Second level - 20</a:t>
            </a:r>
          </a:p>
          <a:p>
            <a:pPr lvl="2"/>
            <a:r>
              <a:rPr lang="en-US" dirty="0" smtClean="0"/>
              <a:t>Third level - 18</a:t>
            </a:r>
          </a:p>
          <a:p>
            <a:pPr lvl="3"/>
            <a:r>
              <a:rPr lang="en-US" dirty="0" smtClean="0"/>
              <a:t>Fourth level - 16</a:t>
            </a:r>
          </a:p>
          <a:p>
            <a:pPr lvl="4"/>
            <a:r>
              <a:rPr lang="en-US" dirty="0" smtClean="0"/>
              <a:t>Fifth level - 16</a:t>
            </a:r>
            <a:endParaRPr lang="en-US" dirty="0"/>
          </a:p>
        </p:txBody>
      </p:sp>
      <p:sp>
        <p:nvSpPr>
          <p:cNvPr id="8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787400"/>
            <a:ext cx="7772400" cy="457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Aft>
                <a:spcPct val="0"/>
              </a:spcAft>
              <a:buFontTx/>
              <a:buNone/>
              <a:defRPr lang="en-US" sz="2000" b="0" i="0" dirty="0" smtClean="0">
                <a:solidFill>
                  <a:schemeClr val="bg2"/>
                </a:solidFill>
                <a:latin typeface="Arial"/>
                <a:ea typeface="ＭＳ Ｐゴシック" pitchFamily="-105" charset="-128"/>
                <a:cs typeface="Arial"/>
              </a:defRPr>
            </a:lvl1pPr>
            <a:lvl2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735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898651"/>
            <a:ext cx="8229600" cy="282297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1" y="1270000"/>
            <a:ext cx="7772400" cy="456010"/>
          </a:xfrm>
        </p:spPr>
        <p:txBody>
          <a:bodyPr lIns="0" anchor="ctr" anchorCtr="0"/>
          <a:lstStyle>
            <a:lvl1pPr marL="0" indent="0" algn="l">
              <a:lnSpc>
                <a:spcPct val="90000"/>
              </a:lnSpc>
              <a:buNone/>
              <a:defRPr lang="en-US" sz="2000" b="1" kern="1200" dirty="0" smtClean="0">
                <a:solidFill>
                  <a:schemeClr val="accent1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800100"/>
            <a:ext cx="7772400" cy="457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Aft>
                <a:spcPct val="0"/>
              </a:spcAft>
              <a:buFontTx/>
              <a:buNone/>
              <a:defRPr lang="en-US" sz="2000" b="0" i="0" dirty="0" smtClean="0">
                <a:solidFill>
                  <a:schemeClr val="bg2"/>
                </a:solidFill>
                <a:latin typeface="Arial"/>
                <a:ea typeface="ＭＳ Ｐゴシック" pitchFamily="-105" charset="-128"/>
                <a:cs typeface="Arial"/>
              </a:defRPr>
            </a:lvl1pPr>
            <a:lvl2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0005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3040"/>
            <a:ext cx="3776472" cy="3394472"/>
          </a:xfrm>
        </p:spPr>
        <p:txBody>
          <a:bodyPr/>
          <a:lstStyle>
            <a:lvl1pPr marL="228600" indent="-228600"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0400" y="1463040"/>
            <a:ext cx="3776472" cy="3394472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5101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3040"/>
            <a:ext cx="3776472" cy="47982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89" y="2023341"/>
            <a:ext cx="3776472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4525" y="1463040"/>
            <a:ext cx="3776472" cy="47982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rgbClr val="94949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62914" y="2023341"/>
            <a:ext cx="3776472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5101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xway_PPT_Assets_16-9_Interior.jp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76" y="0"/>
            <a:ext cx="456524" cy="5143500"/>
          </a:xfrm>
          <a:prstGeom prst="rect">
            <a:avLst/>
          </a:prstGeom>
        </p:spPr>
      </p:pic>
      <p:sp>
        <p:nvSpPr>
          <p:cNvPr id="276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5802"/>
            <a:ext cx="77724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 - 24</a:t>
            </a:r>
          </a:p>
          <a:p>
            <a:pPr lvl="1"/>
            <a:r>
              <a:rPr lang="en-US" dirty="0" smtClean="0"/>
              <a:t>Second level - 20</a:t>
            </a:r>
          </a:p>
          <a:p>
            <a:pPr lvl="2"/>
            <a:r>
              <a:rPr lang="en-US" dirty="0" smtClean="0"/>
              <a:t>Third level - 18</a:t>
            </a:r>
          </a:p>
          <a:p>
            <a:pPr lvl="3"/>
            <a:r>
              <a:rPr lang="en-US" dirty="0" smtClean="0"/>
              <a:t>Fourth level - 16</a:t>
            </a:r>
          </a:p>
          <a:p>
            <a:pPr lvl="4"/>
            <a:r>
              <a:rPr lang="en-US" dirty="0" smtClean="0"/>
              <a:t>Fifth level - 16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3200"/>
            <a:ext cx="7785101" cy="97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1257300"/>
            <a:ext cx="7772400" cy="9525"/>
          </a:xfrm>
          <a:prstGeom prst="line">
            <a:avLst/>
          </a:prstGeom>
          <a:ln w="19050" cap="rnd" cmpd="sng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67" r:id="rId2"/>
    <p:sldLayoutId id="2147484271" r:id="rId3"/>
    <p:sldLayoutId id="2147484274" r:id="rId4"/>
    <p:sldLayoutId id="2147484242" r:id="rId5"/>
    <p:sldLayoutId id="2147484250" r:id="rId6"/>
    <p:sldLayoutId id="2147484252" r:id="rId7"/>
    <p:sldLayoutId id="2147484243" r:id="rId8"/>
    <p:sldLayoutId id="2147484244" r:id="rId9"/>
    <p:sldLayoutId id="2147484245" r:id="rId10"/>
    <p:sldLayoutId id="2147484246" r:id="rId11"/>
    <p:sldLayoutId id="2147484275" r:id="rId12"/>
    <p:sldLayoutId id="2147484276" r:id="rId13"/>
    <p:sldLayoutId id="2147484277" r:id="rId14"/>
    <p:sldLayoutId id="2147484278" r:id="rId15"/>
    <p:sldLayoutId id="2147484279" r:id="rId16"/>
    <p:sldLayoutId id="2147484280" r:id="rId17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800" kern="0" spc="0" baseline="0" dirty="0">
          <a:ln cap="rnd">
            <a:solidFill>
              <a:schemeClr val="accent1"/>
            </a:solidFill>
            <a:prstDash val="solid"/>
          </a:ln>
          <a:solidFill>
            <a:schemeClr val="accent1"/>
          </a:solidFill>
          <a:latin typeface="Arial" pitchFamily="34" charset="0"/>
          <a:ea typeface="ＭＳ Ｐゴシック" pitchFamily="-105" charset="-128"/>
          <a:cs typeface="Arial" pitchFamily="34" charset="0"/>
        </a:defRPr>
      </a:lvl1pPr>
      <a:lvl2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3500">
          <a:solidFill>
            <a:srgbClr val="818285"/>
          </a:solidFill>
          <a:latin typeface="Arial Narrow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3500">
          <a:solidFill>
            <a:srgbClr val="818285"/>
          </a:solidFill>
          <a:latin typeface="Arial Narrow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3500">
          <a:solidFill>
            <a:srgbClr val="818285"/>
          </a:solidFill>
          <a:latin typeface="Arial Narrow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3500">
          <a:solidFill>
            <a:srgbClr val="818285"/>
          </a:solidFill>
          <a:latin typeface="Arial Narrow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1pPr>
      <a:lvl2pPr marL="742950" indent="-2857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defRPr sz="18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–"/>
        <a:defRPr sz="16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Java in Practice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4345070" y="1223962"/>
            <a:ext cx="3210410" cy="430502"/>
          </a:xfrm>
        </p:spPr>
        <p:txBody>
          <a:bodyPr/>
          <a:lstStyle/>
          <a:p>
            <a:pPr algn="ctr"/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4" name="Subtitle 13"/>
          <p:cNvSpPr txBox="1">
            <a:spLocks/>
          </p:cNvSpPr>
          <p:nvPr/>
        </p:nvSpPr>
        <p:spPr bwMode="auto">
          <a:xfrm>
            <a:off x="6980365" y="4459368"/>
            <a:ext cx="2096889" cy="61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sz="1600" b="1">
                <a:solidFill>
                  <a:srgbClr val="FFFFFF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1pPr>
            <a:lvl2pPr marL="742950" indent="-2857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–"/>
              <a:defRPr sz="20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defRPr sz="18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–"/>
              <a:defRPr sz="16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Axway Academy</a:t>
            </a:r>
          </a:p>
          <a:p>
            <a:r>
              <a:rPr lang="en-US" kern="0" dirty="0" smtClean="0"/>
              <a:t>October 20, 2016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Axway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060812" y="1306784"/>
            <a:ext cx="6176725" cy="1914088"/>
          </a:xfrm>
        </p:spPr>
        <p:txBody>
          <a:bodyPr/>
          <a:lstStyle/>
          <a:p>
            <a:r>
              <a:rPr lang="en-US" dirty="0" smtClean="0"/>
              <a:t>Leader in Managing the Flow of Data </a:t>
            </a:r>
          </a:p>
          <a:p>
            <a:r>
              <a:rPr lang="en-US" dirty="0" smtClean="0"/>
              <a:t>More than 11 000 customers in more than 100 countries </a:t>
            </a:r>
          </a:p>
          <a:p>
            <a:r>
              <a:rPr lang="en-US" dirty="0" smtClean="0"/>
              <a:t>One of the biggest R&amp;D divisions is in Sofia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37304" y="2569369"/>
            <a:ext cx="2638797" cy="58477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Hit reset layout so all text goes to default color.</a:t>
            </a:r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441" y="3154145"/>
            <a:ext cx="6712045" cy="192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1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1500" dirty="0" smtClean="0"/>
              <a:t>Course introduction and Java basics </a:t>
            </a:r>
          </a:p>
          <a:p>
            <a:r>
              <a:rPr lang="en-US" sz="1500" dirty="0" smtClean="0"/>
              <a:t>Linux command line for Java development</a:t>
            </a:r>
          </a:p>
          <a:p>
            <a:r>
              <a:rPr lang="en-US" sz="1500" dirty="0"/>
              <a:t>Using Java with communication protocols – HTTP, FTP, REST, SOAP</a:t>
            </a:r>
          </a:p>
          <a:p>
            <a:r>
              <a:rPr lang="en-US" sz="1500" dirty="0" smtClean="0"/>
              <a:t>JDBC</a:t>
            </a:r>
            <a:endParaRPr lang="en-US" sz="1500" dirty="0" smtClean="0"/>
          </a:p>
          <a:p>
            <a:r>
              <a:rPr lang="en-US" sz="1500" dirty="0" smtClean="0"/>
              <a:t>Building </a:t>
            </a:r>
            <a:r>
              <a:rPr lang="en-US" sz="1500" dirty="0" smtClean="0"/>
              <a:t>Java web applications using Tomcat, JSP, HTML and servlets – 2 lectures</a:t>
            </a:r>
          </a:p>
          <a:p>
            <a:r>
              <a:rPr lang="en-US" sz="1500" smtClean="0"/>
              <a:t>Design </a:t>
            </a:r>
            <a:r>
              <a:rPr lang="en-US" sz="1500" dirty="0" smtClean="0"/>
              <a:t>patterns</a:t>
            </a:r>
          </a:p>
          <a:p>
            <a:r>
              <a:rPr lang="en-US" sz="1500" dirty="0" smtClean="0"/>
              <a:t>Encryption in Java</a:t>
            </a:r>
          </a:p>
          <a:p>
            <a:r>
              <a:rPr lang="en-US" sz="1500" dirty="0" smtClean="0"/>
              <a:t>Best coding practices</a:t>
            </a:r>
          </a:p>
          <a:p>
            <a:r>
              <a:rPr lang="en-US" sz="1500" dirty="0" smtClean="0"/>
              <a:t>Building an application and working with source control systems</a:t>
            </a:r>
            <a:endParaRPr lang="en-US" sz="15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-3745928" y="2569369"/>
            <a:ext cx="2769867" cy="1269206"/>
          </a:xfrm>
          <a:prstGeom prst="rect">
            <a:avLst/>
          </a:prstGeom>
          <a:solidFill>
            <a:schemeClr val="accent3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t" anchorCtr="0">
            <a:normAutofit fontScale="77500" lnSpcReduction="20000"/>
          </a:bodyPr>
          <a:lstStyle/>
          <a:p>
            <a:pPr marL="344488" indent="-225425">
              <a:lnSpc>
                <a:spcPct val="90000"/>
              </a:lnSpc>
              <a:spcBef>
                <a:spcPts val="600"/>
              </a:spcBef>
            </a:pPr>
            <a:r>
              <a:rPr lang="en-US" dirty="0" smtClean="0">
                <a:solidFill>
                  <a:schemeClr val="bg1"/>
                </a:solidFill>
              </a:rPr>
              <a:t>Changing the Photo: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Ideally new photo is 4.5” square </a:t>
            </a:r>
            <a:br>
              <a:rPr lang="en-US" sz="1400" dirty="0" smtClean="0">
                <a:solidFill>
                  <a:schemeClr val="bg1"/>
                </a:solidFill>
                <a:latin typeface="+mn-lt"/>
              </a:rPr>
            </a:b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(hint: the size of this box.)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Double click on photo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Right click on photo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Select Change Picture from menu</a:t>
            </a:r>
            <a:br>
              <a:rPr lang="en-US" sz="1400" dirty="0" smtClean="0">
                <a:solidFill>
                  <a:schemeClr val="bg1"/>
                </a:solidFill>
                <a:latin typeface="+mn-lt"/>
              </a:rPr>
            </a:br>
            <a:endParaRPr lang="en-US" sz="14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37305" y="2569369"/>
            <a:ext cx="2354422" cy="73866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Updating Text Color: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Click reset layout so all text goes to default color.</a:t>
            </a:r>
            <a:endParaRPr lang="en-US" sz="1400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64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format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2 lectures a week – Tuesday and Thursday</a:t>
            </a:r>
          </a:p>
          <a:p>
            <a:r>
              <a:rPr lang="en-US" dirty="0" smtClean="0"/>
              <a:t>10 topics to be covered</a:t>
            </a:r>
          </a:p>
          <a:p>
            <a:r>
              <a:rPr lang="en-US" dirty="0" smtClean="0"/>
              <a:t>3 hours per lecture with small breaks</a:t>
            </a:r>
          </a:p>
          <a:p>
            <a:r>
              <a:rPr lang="en-US" dirty="0" smtClean="0"/>
              <a:t>Homework each Thursday</a:t>
            </a:r>
          </a:p>
          <a:p>
            <a:r>
              <a:rPr lang="en-US" dirty="0" smtClean="0"/>
              <a:t>Creating an application from the scratch to complete the course</a:t>
            </a:r>
          </a:p>
          <a:p>
            <a:r>
              <a:rPr lang="en-US" dirty="0" smtClean="0"/>
              <a:t>Get a certificate for completing the course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Academy goals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Learn how to code better</a:t>
            </a:r>
          </a:p>
          <a:p>
            <a:r>
              <a:rPr lang="en-US" dirty="0" smtClean="0"/>
              <a:t>Real world problems to solve</a:t>
            </a:r>
          </a:p>
          <a:p>
            <a:r>
              <a:rPr lang="en-US" dirty="0" smtClean="0"/>
              <a:t>Learn how to create a real world application from the scratch</a:t>
            </a:r>
          </a:p>
          <a:p>
            <a:r>
              <a:rPr lang="en-US" dirty="0" smtClean="0"/>
              <a:t>Get hired by Axway!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31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Petya Karastoyanova</a:t>
            </a:r>
          </a:p>
          <a:p>
            <a:pPr marL="0" indent="0">
              <a:buNone/>
            </a:pPr>
            <a:r>
              <a:rPr lang="en-US" dirty="0" smtClean="0"/>
              <a:t>   Senior Software Engineer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Totyo Totev</a:t>
            </a:r>
          </a:p>
          <a:p>
            <a:pPr marL="0" indent="0">
              <a:buNone/>
            </a:pPr>
            <a:r>
              <a:rPr lang="en-US" dirty="0" smtClean="0"/>
              <a:t>   Principal Software Engineer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Andrey Andreev</a:t>
            </a:r>
          </a:p>
          <a:p>
            <a:pPr marL="0" indent="0">
              <a:buNone/>
            </a:pPr>
            <a:r>
              <a:rPr lang="en-US" dirty="0" smtClean="0"/>
              <a:t>   Senior Software Engineer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-3745928" y="2569369"/>
            <a:ext cx="2769867" cy="1269206"/>
          </a:xfrm>
          <a:prstGeom prst="rect">
            <a:avLst/>
          </a:prstGeom>
          <a:solidFill>
            <a:schemeClr val="accent3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t" anchorCtr="0">
            <a:normAutofit fontScale="77500" lnSpcReduction="20000"/>
          </a:bodyPr>
          <a:lstStyle/>
          <a:p>
            <a:pPr marL="344488" indent="-225425">
              <a:lnSpc>
                <a:spcPct val="90000"/>
              </a:lnSpc>
              <a:spcBef>
                <a:spcPts val="600"/>
              </a:spcBef>
            </a:pPr>
            <a:r>
              <a:rPr lang="en-US" dirty="0" smtClean="0">
                <a:solidFill>
                  <a:schemeClr val="bg1"/>
                </a:solidFill>
              </a:rPr>
              <a:t>Changing the Photo: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Ideally new photo is 4.5” square </a:t>
            </a:r>
            <a:br>
              <a:rPr lang="en-US" sz="1400" dirty="0" smtClean="0">
                <a:solidFill>
                  <a:schemeClr val="bg1"/>
                </a:solidFill>
                <a:latin typeface="+mn-lt"/>
              </a:rPr>
            </a:b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(hint: the size of this box.)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Double click on photo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Right click on photo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Select Change Picture from menu</a:t>
            </a:r>
            <a:br>
              <a:rPr lang="en-US" sz="1400" dirty="0" smtClean="0">
                <a:solidFill>
                  <a:schemeClr val="bg1"/>
                </a:solidFill>
                <a:latin typeface="+mn-lt"/>
              </a:rPr>
            </a:br>
            <a:endParaRPr lang="en-US" sz="14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37305" y="2569369"/>
            <a:ext cx="2354422" cy="73866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Updating Text Color: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Click reset layout so all text goes to default color.</a:t>
            </a:r>
            <a:endParaRPr lang="en-US" sz="1400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861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3814450" y="1334890"/>
            <a:ext cx="5239026" cy="1080345"/>
          </a:xfrm>
        </p:spPr>
        <p:txBody>
          <a:bodyPr/>
          <a:lstStyle/>
          <a:p>
            <a:r>
              <a:rPr lang="en-US" dirty="0" smtClean="0"/>
              <a:t>Let`s get started!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537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ab1d59e4263f23bf28b4fd369bb5c731cbd34bf"/>
</p:tagLst>
</file>

<file path=ppt/theme/theme1.xml><?xml version="1.0" encoding="utf-8"?>
<a:theme xmlns:a="http://schemas.openxmlformats.org/drawingml/2006/main" name="Axway 2015 Corp PowerPoint Template - REGULAR SCREEN">
  <a:themeElements>
    <a:clrScheme name="Axway 2015">
      <a:dk1>
        <a:srgbClr val="000000"/>
      </a:dk1>
      <a:lt1>
        <a:srgbClr val="FFFFFF"/>
      </a:lt1>
      <a:dk2>
        <a:srgbClr val="616161"/>
      </a:dk2>
      <a:lt2>
        <a:srgbClr val="949494"/>
      </a:lt2>
      <a:accent1>
        <a:srgbClr val="E31B23"/>
      </a:accent1>
      <a:accent2>
        <a:srgbClr val="FEC240"/>
      </a:accent2>
      <a:accent3>
        <a:srgbClr val="00ACDB"/>
      </a:accent3>
      <a:accent4>
        <a:srgbClr val="F8A047"/>
      </a:accent4>
      <a:accent5>
        <a:srgbClr val="73B532"/>
      </a:accent5>
      <a:accent6>
        <a:srgbClr val="6D7397"/>
      </a:accent6>
      <a:hlink>
        <a:srgbClr val="46AFD4"/>
      </a:hlink>
      <a:folHlink>
        <a:srgbClr val="00769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>
          <a:defRPr b="1" dirty="0" smtClean="0">
            <a:solidFill>
              <a:schemeClr val="bg1"/>
            </a:solidFill>
            <a:latin typeface="+mn-lt"/>
          </a:defRPr>
        </a:defPPr>
      </a:lstStyle>
    </a:spDef>
    <a:lnDef>
      <a:spPr bwMode="auto">
        <a:solidFill>
          <a:schemeClr val="accent2"/>
        </a:solidFill>
        <a:ln w="19050" cap="sq" cmpd="sng" algn="ctr">
          <a:solidFill>
            <a:schemeClr val="tx2"/>
          </a:solidFill>
          <a:prstDash val="solid"/>
          <a:round/>
          <a:headEnd type="triangl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ctr">
          <a:defRPr dirty="0" err="1" smtClean="0">
            <a:latin typeface="+mn-lt"/>
          </a:defRPr>
        </a:defPPr>
      </a:lstStyle>
    </a:txDef>
  </a:objectDefaults>
  <a:extraClrSchemeLst>
    <a:extraClrScheme>
      <a:clrScheme name="Presentation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Axway 2015 Corp PowerPoint Template - REGULAR SCREEN.potx</Template>
  <TotalTime>5090</TotalTime>
  <Words>263</Words>
  <Application>Microsoft Office PowerPoint</Application>
  <PresentationFormat>On-screen Show (16:9)</PresentationFormat>
  <Paragraphs>63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MS PGothic</vt:lpstr>
      <vt:lpstr>Arial</vt:lpstr>
      <vt:lpstr>Arial Narrow</vt:lpstr>
      <vt:lpstr>Calibri</vt:lpstr>
      <vt:lpstr>Times New Roman</vt:lpstr>
      <vt:lpstr>Axway 2015 Corp PowerPoint Template - REGULAR SCREEN</vt:lpstr>
      <vt:lpstr>Java in Practice</vt:lpstr>
      <vt:lpstr>About Axway</vt:lpstr>
      <vt:lpstr>Course Agenda</vt:lpstr>
      <vt:lpstr>Course format</vt:lpstr>
      <vt:lpstr>Academy goals</vt:lpstr>
      <vt:lpstr>Our team</vt:lpstr>
      <vt:lpstr>PowerPoint Presentation</vt:lpstr>
    </vt:vector>
  </TitlesOfParts>
  <Manager/>
  <Company>Axway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Axway 2015 Corp PowerPoint Template</dc:title>
  <dc:subject>Axway</dc:subject>
  <dc:creator>ML Haynes</dc:creator>
  <cp:keywords>Axway 2015 Corporate PowerPoint Template - WIDE SCREEN</cp:keywords>
  <dc:description/>
  <cp:lastModifiedBy>Andrey Andreev</cp:lastModifiedBy>
  <cp:revision>147</cp:revision>
  <dcterms:created xsi:type="dcterms:W3CDTF">2013-12-26T17:09:29Z</dcterms:created>
  <dcterms:modified xsi:type="dcterms:W3CDTF">2016-10-27T11:42:49Z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ive_VersionGuid">
    <vt:lpwstr>22f2fb65-1fec-4608-a574-71a6d204cdaf</vt:lpwstr>
  </property>
  <property fmtid="{D5CDD505-2E9C-101B-9397-08002B2CF9AE}" pid="3" name="Jive_LatestUserAccountName">
    <vt:lpwstr>aandreev@axway.com</vt:lpwstr>
  </property>
  <property fmtid="{D5CDD505-2E9C-101B-9397-08002B2CF9AE}" pid="4" name="Offisync_ServerID">
    <vt:lpwstr>42c6c282-56b9-4fb6-b625-fe469f1b8887</vt:lpwstr>
  </property>
  <property fmtid="{D5CDD505-2E9C-101B-9397-08002B2CF9AE}" pid="5" name="Offisync_UniqueId">
    <vt:lpwstr>60644</vt:lpwstr>
  </property>
  <property fmtid="{D5CDD505-2E9C-101B-9397-08002B2CF9AE}" pid="6" name="Offisync_UpdateToken">
    <vt:lpwstr>1</vt:lpwstr>
  </property>
  <property fmtid="{D5CDD505-2E9C-101B-9397-08002B2CF9AE}" pid="7" name="Offisync_ProviderInitializationData">
    <vt:lpwstr>https://axway.jiveon.com</vt:lpwstr>
  </property>
</Properties>
</file>