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35"/>
  </p:notesMasterIdLst>
  <p:handoutMasterIdLst>
    <p:handoutMasterId r:id="rId36"/>
  </p:handoutMasterIdLst>
  <p:sldIdLst>
    <p:sldId id="417" r:id="rId2"/>
    <p:sldId id="512" r:id="rId3"/>
    <p:sldId id="516" r:id="rId4"/>
    <p:sldId id="463" r:id="rId5"/>
    <p:sldId id="536" r:id="rId6"/>
    <p:sldId id="537" r:id="rId7"/>
    <p:sldId id="522" r:id="rId8"/>
    <p:sldId id="538" r:id="rId9"/>
    <p:sldId id="541" r:id="rId10"/>
    <p:sldId id="540" r:id="rId11"/>
    <p:sldId id="542" r:id="rId12"/>
    <p:sldId id="543" r:id="rId13"/>
    <p:sldId id="544" r:id="rId14"/>
    <p:sldId id="545" r:id="rId15"/>
    <p:sldId id="546" r:id="rId16"/>
    <p:sldId id="547" r:id="rId17"/>
    <p:sldId id="539" r:id="rId18"/>
    <p:sldId id="551" r:id="rId19"/>
    <p:sldId id="552" r:id="rId20"/>
    <p:sldId id="554" r:id="rId21"/>
    <p:sldId id="553" r:id="rId22"/>
    <p:sldId id="559" r:id="rId23"/>
    <p:sldId id="555" r:id="rId24"/>
    <p:sldId id="560" r:id="rId25"/>
    <p:sldId id="556" r:id="rId26"/>
    <p:sldId id="563" r:id="rId27"/>
    <p:sldId id="557" r:id="rId28"/>
    <p:sldId id="561" r:id="rId29"/>
    <p:sldId id="562" r:id="rId30"/>
    <p:sldId id="558" r:id="rId31"/>
    <p:sldId id="548" r:id="rId32"/>
    <p:sldId id="549" r:id="rId33"/>
    <p:sldId id="550" r:id="rId34"/>
  </p:sldIdLst>
  <p:sldSz cx="9144000" cy="5143500" type="screen16x9"/>
  <p:notesSz cx="7010400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521415D9-36F7-43E2-AB2F-B90AF26B5E84}">
      <p14:sectionLst xmlns:p14="http://schemas.microsoft.com/office/powerpoint/2010/main">
        <p14:section name="Untitled Section" id="{2B782964-4D63-452B-806F-01EC54D6F5B2}">
          <p14:sldIdLst>
            <p14:sldId id="417"/>
            <p14:sldId id="512"/>
            <p14:sldId id="516"/>
            <p14:sldId id="463"/>
            <p14:sldId id="536"/>
            <p14:sldId id="537"/>
            <p14:sldId id="522"/>
            <p14:sldId id="538"/>
            <p14:sldId id="541"/>
            <p14:sldId id="540"/>
            <p14:sldId id="542"/>
            <p14:sldId id="543"/>
            <p14:sldId id="544"/>
            <p14:sldId id="545"/>
            <p14:sldId id="546"/>
            <p14:sldId id="547"/>
            <p14:sldId id="539"/>
            <p14:sldId id="551"/>
            <p14:sldId id="552"/>
            <p14:sldId id="554"/>
            <p14:sldId id="553"/>
            <p14:sldId id="559"/>
            <p14:sldId id="555"/>
            <p14:sldId id="560"/>
            <p14:sldId id="556"/>
            <p14:sldId id="563"/>
            <p14:sldId id="557"/>
            <p14:sldId id="561"/>
            <p14:sldId id="562"/>
            <p14:sldId id="558"/>
            <p14:sldId id="548"/>
            <p14:sldId id="549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mish Brewer" initials="HB" lastIdx="1" clrIdx="0"/>
  <p:cmAuthor id="1" name="Kathy Kim" initials="KK" lastIdx="0" clrIdx="1"/>
  <p:cmAuthor id="2" name="Colleen Lupien" initials="C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596"/>
    <a:srgbClr val="6C6C70"/>
    <a:srgbClr val="48484B"/>
    <a:srgbClr val="595959"/>
    <a:srgbClr val="7F7F7F"/>
    <a:srgbClr val="919195"/>
    <a:srgbClr val="1E5DA7"/>
    <a:srgbClr val="009DDC"/>
    <a:srgbClr val="808080"/>
    <a:srgbClr val="1A6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833" autoAdjust="0"/>
  </p:normalViewPr>
  <p:slideViewPr>
    <p:cSldViewPr snapToGrid="0" showGuides="1">
      <p:cViewPr varScale="1">
        <p:scale>
          <a:sx n="155" d="100"/>
          <a:sy n="155" d="100"/>
        </p:scale>
        <p:origin x="222" y="138"/>
      </p:cViewPr>
      <p:guideLst>
        <p:guide orient="horz" pos="1597"/>
        <p:guide pos="2893"/>
      </p:guideLst>
    </p:cSldViewPr>
  </p:slideViewPr>
  <p:outlineViewPr>
    <p:cViewPr>
      <p:scale>
        <a:sx n="33" d="100"/>
        <a:sy n="33" d="100"/>
      </p:scale>
      <p:origin x="0" y="24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3112"/>
    </p:cViewPr>
  </p:sorterViewPr>
  <p:notesViewPr>
    <p:cSldViewPr snapToGrid="0" showGuides="1">
      <p:cViewPr varScale="1">
        <p:scale>
          <a:sx n="84" d="100"/>
          <a:sy n="84" d="100"/>
        </p:scale>
        <p:origin x="-376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B34D82E7-9B21-5843-AC7F-2ACBA5F14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69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0E8FF136-95B6-064A-AAF7-6C8FCD1F69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4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3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05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4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2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5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54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55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28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89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55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31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37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78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93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68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83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11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21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85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62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6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1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8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4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80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7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734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00400" y="457200"/>
            <a:ext cx="5486400" cy="153352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600">
                <a:ln cap="rnd">
                  <a:noFill/>
                  <a:prstDash val="solid"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486400" y="2286000"/>
            <a:ext cx="3200400" cy="1200150"/>
          </a:xfrm>
        </p:spPr>
        <p:txBody>
          <a:bodyPr/>
          <a:lstStyle>
            <a:lvl1pPr marL="0" indent="0" algn="l">
              <a:lnSpc>
                <a:spcPct val="90000"/>
              </a:lnSpc>
              <a:buFontTx/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xway_PPT_Assets_16-9_Full-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6300"/>
            <a:ext cx="9144000" cy="457200"/>
          </a:xfrm>
          <a:prstGeom prst="rect">
            <a:avLst/>
          </a:prstGeom>
        </p:spPr>
      </p:pic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79274" y="4762685"/>
            <a:ext cx="548229" cy="293906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47383"/>
            <a:ext cx="9144000" cy="4736592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57200" y="1463040"/>
            <a:ext cx="7772400" cy="3419475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12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00400" y="457200"/>
            <a:ext cx="5239027" cy="37829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1600" b="1" cap="none">
                <a:ln cap="rnd">
                  <a:noFill/>
                  <a:prstDash val="solid"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00400" y="914400"/>
            <a:ext cx="5239026" cy="1080345"/>
          </a:xfrm>
        </p:spPr>
        <p:txBody>
          <a:bodyPr lIns="0"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4005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olyhedron_08211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553" y="1463040"/>
            <a:ext cx="4111254" cy="3328848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Custom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55" y="1463040"/>
            <a:ext cx="3248153" cy="324815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 w="38100">
            <a:noFill/>
          </a:ln>
          <a:effectLst/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10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1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457200" y="1465802"/>
            <a:ext cx="77851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7874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73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98651"/>
            <a:ext cx="8229600" cy="28229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270000"/>
            <a:ext cx="7772400" cy="456010"/>
          </a:xfrm>
        </p:spPr>
        <p:txBody>
          <a:bodyPr lIns="0" anchor="ctr" anchorCtr="0"/>
          <a:lstStyle>
            <a:lvl1pPr marL="0" indent="0" algn="l">
              <a:lnSpc>
                <a:spcPct val="90000"/>
              </a:lnSpc>
              <a:buNone/>
              <a:defRPr lang="en-US" sz="2000" b="1" kern="1200" dirty="0" smtClean="0">
                <a:solidFill>
                  <a:schemeClr val="accent1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776472" cy="3394472"/>
          </a:xfrm>
        </p:spPr>
        <p:txBody>
          <a:bodyPr/>
          <a:lstStyle>
            <a:lvl1pPr marL="228600" indent="-228600"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0" y="1463040"/>
            <a:ext cx="3776472" cy="3394472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89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4525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rgbClr val="94949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914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way_PPT_Assets_16-9_Interior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76" y="0"/>
            <a:ext cx="456524" cy="5143500"/>
          </a:xfrm>
          <a:prstGeom prst="rect">
            <a:avLst/>
          </a:prstGeom>
        </p:spPr>
      </p:pic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5802"/>
            <a:ext cx="77724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3200"/>
            <a:ext cx="7785101" cy="97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57300"/>
            <a:ext cx="7772400" cy="9525"/>
          </a:xfrm>
          <a:prstGeom prst="line">
            <a:avLst/>
          </a:prstGeom>
          <a:ln w="19050" cap="rnd" cmpd="sng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67" r:id="rId2"/>
    <p:sldLayoutId id="2147484271" r:id="rId3"/>
    <p:sldLayoutId id="2147484274" r:id="rId4"/>
    <p:sldLayoutId id="2147484242" r:id="rId5"/>
    <p:sldLayoutId id="2147484250" r:id="rId6"/>
    <p:sldLayoutId id="2147484252" r:id="rId7"/>
    <p:sldLayoutId id="2147484243" r:id="rId8"/>
    <p:sldLayoutId id="2147484244" r:id="rId9"/>
    <p:sldLayoutId id="2147484245" r:id="rId10"/>
    <p:sldLayoutId id="2147484246" r:id="rId11"/>
    <p:sldLayoutId id="2147484275" r:id="rId12"/>
    <p:sldLayoutId id="2147484276" r:id="rId13"/>
    <p:sldLayoutId id="2147484277" r:id="rId14"/>
    <p:sldLayoutId id="2147484278" r:id="rId15"/>
    <p:sldLayoutId id="2147484279" r:id="rId16"/>
    <p:sldLayoutId id="2147484280" r:id="rId1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kern="0" spc="0" baseline="0" dirty="0">
          <a:ln cap="rnd">
            <a:solidFill>
              <a:schemeClr val="accent1"/>
            </a:solidFill>
            <a:prstDash val="solid"/>
          </a:ln>
          <a:solidFill>
            <a:schemeClr val="accent1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18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tty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environment/sysprop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h.com/" TargetMode="External"/><Relationship Id="rId7" Type="http://schemas.openxmlformats.org/officeDocument/2006/relationships/hyperlink" Target="https://fosswire.com/post/2007/08/unixlinux-command-cheat-she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ilezilla-project.org/" TargetMode="External"/><Relationship Id="rId5" Type="http://schemas.openxmlformats.org/officeDocument/2006/relationships/hyperlink" Target="https://winscp.net/" TargetMode="External"/><Relationship Id="rId4" Type="http://schemas.openxmlformats.org/officeDocument/2006/relationships/hyperlink" Target="http://www.putt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in Practice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3700849" y="1223962"/>
            <a:ext cx="4460789" cy="430502"/>
          </a:xfrm>
        </p:spPr>
        <p:txBody>
          <a:bodyPr/>
          <a:lstStyle/>
          <a:p>
            <a:pPr algn="ctr"/>
            <a:r>
              <a:rPr lang="en-US" sz="2000" dirty="0"/>
              <a:t>Linux </a:t>
            </a:r>
            <a:r>
              <a:rPr lang="en-US" sz="2000" dirty="0" smtClean="0"/>
              <a:t>CLI for </a:t>
            </a:r>
            <a:r>
              <a:rPr lang="en-US" sz="2000" dirty="0"/>
              <a:t>Java development</a:t>
            </a:r>
          </a:p>
        </p:txBody>
      </p:sp>
      <p:sp>
        <p:nvSpPr>
          <p:cNvPr id="4" name="Subtitle 13"/>
          <p:cNvSpPr txBox="1">
            <a:spLocks/>
          </p:cNvSpPr>
          <p:nvPr/>
        </p:nvSpPr>
        <p:spPr bwMode="auto">
          <a:xfrm>
            <a:off x="6980365" y="4459368"/>
            <a:ext cx="2096889" cy="61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600" b="1">
                <a:solidFill>
                  <a:srgbClr val="FFFFFF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Axway Academy</a:t>
            </a:r>
          </a:p>
          <a:p>
            <a:r>
              <a:rPr lang="en-US" kern="0" dirty="0" smtClean="0"/>
              <a:t>October 20, 2016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/>
              <a:t>tools: SSH, </a:t>
            </a:r>
            <a:r>
              <a:rPr lang="en-US" dirty="0" err="1"/>
              <a:t>PuTTY</a:t>
            </a:r>
            <a:r>
              <a:rPr lang="en-US" dirty="0"/>
              <a:t>, </a:t>
            </a:r>
            <a:r>
              <a:rPr lang="en-US" dirty="0" err="1"/>
              <a:t>WinSCP</a:t>
            </a:r>
            <a:r>
              <a:rPr lang="en-US" dirty="0"/>
              <a:t>, </a:t>
            </a:r>
            <a:r>
              <a:rPr lang="en-US" dirty="0" err="1"/>
              <a:t>FileZila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 be able to connect, we need to know the </a:t>
            </a:r>
            <a:r>
              <a:rPr lang="en-US" sz="2000" dirty="0" smtClean="0"/>
              <a:t>following:</a:t>
            </a:r>
            <a:br>
              <a:rPr lang="en-US" sz="2000" dirty="0" smtClean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Hostname: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IP address </a:t>
            </a:r>
            <a:r>
              <a:rPr lang="en-US" sz="2000" dirty="0"/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Common SSH/SFTP port: 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Key generators: 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PuTTYgen</a:t>
            </a:r>
            <a:r>
              <a:rPr lang="en-US" sz="2000" dirty="0"/>
              <a:t> 	</a:t>
            </a:r>
            <a:r>
              <a:rPr lang="en-US" sz="1400" dirty="0"/>
              <a:t>(win tool)</a:t>
            </a:r>
            <a:br>
              <a:rPr lang="en-US" sz="1400" dirty="0"/>
            </a:br>
            <a:r>
              <a:rPr lang="en-US" sz="2000" dirty="0"/>
              <a:t>	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sz="2000" dirty="0"/>
              <a:t> 	</a:t>
            </a:r>
            <a:r>
              <a:rPr lang="en-US" sz="1400" dirty="0"/>
              <a:t>(</a:t>
            </a:r>
            <a:r>
              <a:rPr lang="en-US" sz="1400" dirty="0" err="1"/>
              <a:t>linux</a:t>
            </a:r>
            <a:r>
              <a:rPr lang="en-US" sz="1400" dirty="0"/>
              <a:t>/</a:t>
            </a:r>
            <a:r>
              <a:rPr lang="en-US" sz="1400" dirty="0" err="1"/>
              <a:t>unix</a:t>
            </a:r>
            <a:r>
              <a:rPr lang="en-US" sz="1400" dirty="0"/>
              <a:t>/</a:t>
            </a:r>
            <a:r>
              <a:rPr lang="en-US" sz="1400" dirty="0" err="1"/>
              <a:t>gitbash</a:t>
            </a:r>
            <a:r>
              <a:rPr lang="en-US" sz="1400" dirty="0"/>
              <a:t> tool)</a:t>
            </a:r>
            <a:br>
              <a:rPr lang="en-US" sz="1400" dirty="0"/>
            </a:br>
            <a:r>
              <a:rPr lang="en-US" sz="2000" dirty="0"/>
              <a:t>		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ssh-keygen -t rsa -b 4096 -C "your_email@example.com"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54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PuTTY</a:t>
            </a:r>
            <a:r>
              <a:rPr lang="en-US" dirty="0" smtClean="0"/>
              <a:t> screens: Configuration screen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2583703" y="1465263"/>
            <a:ext cx="3532094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08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PuTTY</a:t>
            </a:r>
            <a:r>
              <a:rPr lang="en-US" dirty="0" smtClean="0"/>
              <a:t> screens: Key confirmation screen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633220" y="1465263"/>
            <a:ext cx="5433059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64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PuTTY</a:t>
            </a:r>
            <a:r>
              <a:rPr lang="en-US" dirty="0" smtClean="0"/>
              <a:t> screens: Console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646835" y="1465263"/>
            <a:ext cx="5405829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11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WinSCP</a:t>
            </a:r>
            <a:r>
              <a:rPr lang="en-US" dirty="0" smtClean="0"/>
              <a:t> screens: Login screen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793094" y="1465263"/>
            <a:ext cx="5113312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3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WinSCP</a:t>
            </a:r>
            <a:r>
              <a:rPr lang="en-US" dirty="0" smtClean="0"/>
              <a:t> screens: Transfer screen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714641" y="1465263"/>
            <a:ext cx="5270218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6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WinSCP</a:t>
            </a:r>
            <a:r>
              <a:rPr lang="en-US" dirty="0" smtClean="0"/>
              <a:t> screens: Login screen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793094" y="1465263"/>
            <a:ext cx="5113312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7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JDK: Install, locate paths, switch, use….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 smtClean="0"/>
              <a:t>Check for already installed JDKs</a:t>
            </a:r>
            <a:endParaRPr lang="en-US" sz="1400" dirty="0"/>
          </a:p>
          <a:p>
            <a:pPr marL="514350" lvl="1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rpm 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–last: </a:t>
            </a:r>
            <a:r>
              <a:rPr lang="en-US" sz="1000" dirty="0"/>
              <a:t>This will show all installed packages with the latest ones at the </a:t>
            </a:r>
            <a:r>
              <a:rPr lang="en-US" sz="1000" dirty="0" smtClean="0"/>
              <a:t>top</a:t>
            </a:r>
            <a:br>
              <a:rPr lang="en-US" sz="1000" dirty="0" smtClean="0"/>
            </a:br>
            <a:endParaRPr lang="en-US" sz="1000" dirty="0" smtClean="0"/>
          </a:p>
          <a:p>
            <a:r>
              <a:rPr lang="en-US" sz="1400" dirty="0"/>
              <a:t>Download from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www.oracle.com/technetwork/java/javase/downloads</a:t>
            </a:r>
            <a:endParaRPr lang="en-US" sz="1400" dirty="0" smtClean="0"/>
          </a:p>
          <a:p>
            <a:r>
              <a:rPr lang="en-US" sz="1400" dirty="0" smtClean="0"/>
              <a:t>Install with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rpm –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jdk-8uXXX-linux-x64.rpm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/>
              <a:t>O</a:t>
            </a:r>
            <a:r>
              <a:rPr lang="en-US" sz="1400" dirty="0" smtClean="0"/>
              <a:t>r extract 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jdk-8uXXX-linux-x64.tar.gz</a:t>
            </a:r>
          </a:p>
          <a:p>
            <a:r>
              <a:rPr lang="en-US" sz="1400" dirty="0" smtClean="0"/>
              <a:t>And create symbolic links to necessary resources. May use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update-alternatives:</a:t>
            </a:r>
          </a:p>
          <a:p>
            <a:pPr marL="514350" lvl="1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update-alternatives --install "/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/java/jdk1.8.0_111/bin/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51435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update-alternatives 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Check location of the default java</a:t>
            </a:r>
          </a:p>
          <a:p>
            <a:pPr marL="51435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which java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45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JDK and JRE File Structure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jdk1.8.0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java,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+mj-lt"/>
                <a:cs typeface="Courier New" panose="02070309020205020404" pitchFamily="49" charset="0"/>
              </a:rPr>
              <a:t>(disassembler)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+mj-lt"/>
              </a:rPr>
              <a:t>generates C </a:t>
            </a:r>
            <a:r>
              <a:rPr lang="en-US" sz="1200" dirty="0" smtClean="0">
                <a:latin typeface="+mj-lt"/>
              </a:rPr>
              <a:t>header)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javadoc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tools.jar, dt.jar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jre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java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rt.jar,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charsets.jar</a:t>
            </a:r>
          </a:p>
          <a:p>
            <a:pPr marL="0" indent="0">
              <a:buNone/>
            </a:pP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jfxrt.jar, localdata.jar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fonts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server, client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5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Compile Java project from CLI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Command-line interface)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cs typeface="Courier New" panose="02070309020205020404" pitchFamily="49" charset="0"/>
              </a:rPr>
              <a:t>ava compiler: 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endParaRPr lang="en-US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Usage: 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&lt;options&gt; &lt;source files&gt;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where possible options (highlights only) include:</a:t>
            </a:r>
          </a:p>
          <a:p>
            <a:pPr marL="0" indent="0">
              <a:buNone/>
            </a:pP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-g                         Generate all debugging info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g:none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Generate no debugging info</a:t>
            </a:r>
          </a:p>
          <a:p>
            <a:pPr marL="0" indent="0">
              <a:buNone/>
            </a:pP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-verbose                   Output messages about what the compiler is doing</a:t>
            </a:r>
          </a:p>
          <a:p>
            <a:pPr marL="0" indent="0">
              <a:buNone/>
            </a:pP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-deprecation               Output source locations where deprecated APIs are used</a:t>
            </a:r>
          </a:p>
          <a:p>
            <a:pPr marL="0" indent="0">
              <a:buNone/>
            </a:pP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&lt;path&gt;          Specify where to find user class files and annotation processors</a:t>
            </a:r>
          </a:p>
          <a:p>
            <a:pPr marL="0" indent="0">
              <a:buNone/>
            </a:pP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&lt;path&gt;                 Specify where to find user class files and annotation processors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sourcepath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&lt;path&gt;         Specify where to find input source files</a:t>
            </a:r>
          </a:p>
          <a:p>
            <a:pPr marL="0" indent="0">
              <a:buNone/>
            </a:pP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               Generate metadata for reflection on method parameters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-d &lt;directory&gt;             Specify where to place generated class files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-s &lt;directory&gt;             Specify where to place generated source files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-h &lt;directory&gt;             Specify where to place generated native header files</a:t>
            </a:r>
          </a:p>
          <a:p>
            <a:pPr marL="0" indent="0">
              <a:buNone/>
            </a:pP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source &lt;release&gt;          Provide source compatibility with specified release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-target &lt;release&gt;          Generate class files for specific VM version</a:t>
            </a:r>
          </a:p>
          <a:p>
            <a:pPr marL="0" indent="0">
              <a:buNone/>
            </a:pP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version                   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44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Axway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60812" y="1306784"/>
            <a:ext cx="6176725" cy="1914088"/>
          </a:xfrm>
        </p:spPr>
        <p:txBody>
          <a:bodyPr/>
          <a:lstStyle/>
          <a:p>
            <a:r>
              <a:rPr lang="en-US" dirty="0" smtClean="0"/>
              <a:t>Leader in Managing the Flow of Data </a:t>
            </a:r>
          </a:p>
          <a:p>
            <a:r>
              <a:rPr lang="en-US" dirty="0" smtClean="0"/>
              <a:t>More than 11 000 customers in more than 100 countries </a:t>
            </a:r>
          </a:p>
          <a:p>
            <a:r>
              <a:rPr lang="en-US" dirty="0" smtClean="0"/>
              <a:t>One of the biggest R&amp;D divisions is in Sofia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37304" y="2569369"/>
            <a:ext cx="2638797" cy="58477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Hit reset layout so all text goes to default color.</a:t>
            </a:r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41" y="3154145"/>
            <a:ext cx="6712045" cy="19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Compile Java project from CLI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Command-line interface)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441089"/>
            <a:ext cx="77851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+mj-lt"/>
                <a:cs typeface="Courier New" panose="02070309020205020404" pitchFamily="49" charset="0"/>
              </a:rPr>
              <a:t>Challenges:</a:t>
            </a:r>
          </a:p>
          <a:p>
            <a:pPr lvl="1"/>
            <a:r>
              <a:rPr lang="en-US" sz="1200" dirty="0" smtClean="0">
                <a:latin typeface="+mj-lt"/>
                <a:cs typeface="Courier New" panose="02070309020205020404" pitchFamily="49" charset="0"/>
              </a:rPr>
              <a:t>Build the class path: 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CLASSPATH=$(find </a:t>
            </a:r>
            <a:r>
              <a:rPr lang="en-US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"*.jar"|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"\n" ":")</a:t>
            </a:r>
            <a:endParaRPr lang="en-US" sz="1600" dirty="0" smtClean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sz="1200" dirty="0" smtClean="0">
                <a:latin typeface="+mj-lt"/>
                <a:cs typeface="Courier New" panose="02070309020205020404" pitchFamily="49" charset="0"/>
              </a:rPr>
              <a:t>Build java source file set: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$(find . -name "*.java"|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"\n" " ")</a:t>
            </a:r>
          </a:p>
          <a:p>
            <a:pPr marL="0" indent="0">
              <a:buNone/>
            </a:pPr>
            <a:r>
              <a:rPr lang="en-US" sz="1400" dirty="0">
                <a:latin typeface="+mj-lt"/>
                <a:cs typeface="Courier New" panose="02070309020205020404" pitchFamily="49" charset="0"/>
              </a:rPr>
              <a:t>Sample:</a:t>
            </a:r>
          </a:p>
          <a:p>
            <a:pPr marL="514350" lvl="1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lib/commons-lang3-3.5.jar 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sourcepath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-d bin $(find . -name "*.java"|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"\n" " ")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400" dirty="0">
                <a:latin typeface="+mj-lt"/>
                <a:cs typeface="Courier New" panose="02070309020205020404" pitchFamily="49" charset="0"/>
              </a:rPr>
              <a:t>Exercise:</a:t>
            </a:r>
            <a:endParaRPr lang="en-US" sz="1400" dirty="0">
              <a:latin typeface="+mj-lt"/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Implement and </a:t>
            </a:r>
            <a:r>
              <a:rPr lang="en-US" sz="1100" dirty="0">
                <a:latin typeface="+mj-lt"/>
                <a:cs typeface="Courier New" panose="02070309020205020404" pitchFamily="49" charset="0"/>
              </a:rPr>
              <a:t>compile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World </a:t>
            </a:r>
            <a:r>
              <a:rPr lang="en-US" sz="1100" dirty="0">
                <a:latin typeface="+mj-lt"/>
                <a:cs typeface="Courier New" panose="02070309020205020404" pitchFamily="49" charset="0"/>
              </a:rPr>
              <a:t>java 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class. Hints:</a:t>
            </a:r>
          </a:p>
          <a:p>
            <a:pPr marL="685800" lvl="1" indent="-171450"/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Login to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10.232.15.140 (</a:t>
            </a:r>
            <a:r>
              <a:rPr lang="en-US" sz="1100" dirty="0">
                <a:latin typeface="+mj-lt"/>
                <a:cs typeface="Courier New" panose="02070309020205020404" pitchFamily="49" charset="0"/>
              </a:rPr>
              <a:t>Use </a:t>
            </a:r>
            <a:r>
              <a:rPr lang="en-US" sz="1100" dirty="0" err="1">
                <a:latin typeface="+mj-lt"/>
                <a:cs typeface="Courier New" panose="02070309020205020404" pitchFamily="49" charset="0"/>
              </a:rPr>
              <a:t>PuTTY</a:t>
            </a:r>
            <a:r>
              <a:rPr lang="en-US" sz="11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client from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http://www.putty.org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+mj-lt"/>
              <a:cs typeface="Courier New" panose="02070309020205020404" pitchFamily="49" charset="0"/>
            </a:endParaRPr>
          </a:p>
          <a:p>
            <a:pPr marL="685800" lvl="1" indent="-171450"/>
            <a:r>
              <a:rPr lang="en-US" sz="1100" dirty="0">
                <a:latin typeface="+mj-lt"/>
                <a:cs typeface="Courier New" panose="02070309020205020404" pitchFamily="49" charset="0"/>
              </a:rPr>
              <a:t>User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academy</a:t>
            </a:r>
            <a:r>
              <a:rPr lang="en-US" sz="1100" dirty="0">
                <a:latin typeface="+mj-lt"/>
                <a:cs typeface="Courier New" panose="02070309020205020404" pitchFamily="49" charset="0"/>
              </a:rPr>
              <a:t>;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 password: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pPr marL="685800" lvl="1" indent="-171450"/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Create your own subfolder and use it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homefolder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685800" lvl="1" indent="-171450"/>
            <a:r>
              <a:rPr lang="en-US" sz="1100" dirty="0" err="1" smtClean="0">
                <a:latin typeface="+mj-lt"/>
                <a:cs typeface="Courier New" panose="02070309020205020404" pitchFamily="49" charset="0"/>
              </a:rPr>
              <a:t>Creata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sz="1100" dirty="0" err="1" smtClean="0">
                <a:latin typeface="+mj-lt"/>
                <a:cs typeface="Courier New" panose="02070309020205020404" pitchFamily="49" charset="0"/>
              </a:rPr>
              <a:t>compal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 HelloWorld class(</a:t>
            </a:r>
            <a:r>
              <a:rPr lang="en-US" sz="1100" dirty="0" err="1" smtClean="0">
                <a:latin typeface="+mj-lt"/>
                <a:cs typeface="Courier New" panose="02070309020205020404" pitchFamily="49" charset="0"/>
              </a:rPr>
              <a:t>es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)</a:t>
            </a:r>
          </a:p>
          <a:p>
            <a:pPr marL="685800" lvl="1" indent="-171450"/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Include usage of </a:t>
            </a:r>
            <a:r>
              <a:rPr lang="en-US" sz="1100" dirty="0">
                <a:latin typeface="+mj-lt"/>
                <a:cs typeface="Courier New" panose="02070309020205020404" pitchFamily="49" charset="0"/>
              </a:rPr>
              <a:t>external 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lib and recompile classes. For example: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StringUtils.length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s)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sz="1100" dirty="0" smtClean="0">
                <a:latin typeface="+mj-lt"/>
                <a:cs typeface="Courier New" panose="02070309020205020404" pitchFamily="49" charset="0"/>
              </a:rPr>
            </a:b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org.apache.commons.lang3.StringUtils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./lib/commons-lang3-3.5.jar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Run Java application from CLI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441089"/>
            <a:ext cx="7785100" cy="3394472"/>
          </a:xfrm>
        </p:spPr>
        <p:txBody>
          <a:bodyPr/>
          <a:lstStyle/>
          <a:p>
            <a:pPr marL="0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Java executable: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pPr marL="0" indent="0">
              <a:buNone/>
            </a:pP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Usage: java [-options] class [</a:t>
            </a:r>
            <a:r>
              <a:rPr lang="en-US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(to execute a class)</a:t>
            </a:r>
          </a:p>
          <a:p>
            <a:pPr marL="0" indent="0">
              <a:buNone/>
            </a:pP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or  java [-options] -jar </a:t>
            </a:r>
            <a:r>
              <a:rPr lang="en-US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jarfile</a:t>
            </a: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(to execute a jar file)</a:t>
            </a:r>
          </a:p>
          <a:p>
            <a:pPr marL="0" indent="0">
              <a:buNone/>
            </a:pP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where options include:</a:t>
            </a:r>
          </a:p>
          <a:p>
            <a:pPr marL="0" indent="0">
              <a:buNone/>
            </a:pP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&lt;class search path of directories and zip/jar files&gt;</a:t>
            </a:r>
          </a:p>
          <a:p>
            <a:pPr marL="0" indent="0">
              <a:buNone/>
            </a:pP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&lt;class search path of directories and zip/jar files&gt;</a:t>
            </a:r>
          </a:p>
          <a:p>
            <a:pPr marL="0" indent="0">
              <a:buNone/>
            </a:pP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A : separated list of directories, JAR archives,</a:t>
            </a:r>
          </a:p>
          <a:p>
            <a:pPr marL="0" indent="0">
              <a:buNone/>
            </a:pP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and ZIP archives to search for class files.</a:t>
            </a:r>
          </a:p>
          <a:p>
            <a:pPr marL="0" indent="0">
              <a:buNone/>
            </a:pP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-D&lt;name&gt;=&lt;value&gt;</a:t>
            </a:r>
          </a:p>
          <a:p>
            <a:pPr marL="0" indent="0">
              <a:buNone/>
            </a:pP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set a system property</a:t>
            </a:r>
          </a:p>
          <a:p>
            <a:pPr marL="0" indent="0">
              <a:buNone/>
            </a:pP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-version      print product version and exit</a:t>
            </a:r>
          </a:p>
          <a:p>
            <a:pPr marL="0" indent="0">
              <a:buNone/>
            </a:pP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See http://www.oracle.com/technetwork/java/javase/documentation/index.html for more details.</a:t>
            </a:r>
          </a:p>
          <a:p>
            <a:pPr marL="0" indent="0">
              <a:buNone/>
            </a:pPr>
            <a:endParaRPr lang="en-US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5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Run Java application from CLI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441089"/>
            <a:ext cx="77851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Challenges: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Build the </a:t>
            </a:r>
            <a:r>
              <a:rPr lang="en-US" sz="1200" dirty="0">
                <a:cs typeface="Courier New" panose="02070309020205020404" pitchFamily="49" charset="0"/>
              </a:rPr>
              <a:t>class path: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CLASSPATH=$(find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-name "*.jar"|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"\n" ":")</a:t>
            </a: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cs typeface="Courier New" panose="02070309020205020404" pitchFamily="49" charset="0"/>
              </a:rPr>
              <a:t>Sample: Run java application specifying a java class file:</a:t>
            </a:r>
            <a:endParaRPr lang="en-US" sz="1400" dirty="0"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bin</a:t>
            </a:r>
          </a:p>
          <a:p>
            <a:pPr marL="514350" lvl="1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../lib/commons-lang3-3.5.jar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com.axway.academy.HelloWorld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arg1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arg2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arg3</a:t>
            </a:r>
          </a:p>
          <a:p>
            <a:pPr marL="0" indent="0">
              <a:buNone/>
            </a:pPr>
            <a:r>
              <a:rPr lang="en-US" sz="1000" dirty="0" smtClean="0">
                <a:cs typeface="Courier New" panose="02070309020205020404" pitchFamily="49" charset="0"/>
              </a:rPr>
              <a:t>or</a:t>
            </a:r>
            <a:endParaRPr lang="en-US" sz="1000" dirty="0"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bin</a:t>
            </a:r>
          </a:p>
          <a:p>
            <a:pPr marL="514350" lvl="1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$(find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lib -name "*.jar"|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"\n"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":")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com.axway.academy.HelloWorld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arg1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arg2 arg3</a:t>
            </a:r>
          </a:p>
          <a:p>
            <a:pPr marL="514350" lvl="1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cs typeface="Courier New" panose="02070309020205020404" pitchFamily="49" charset="0"/>
              </a:rPr>
              <a:t>Output</a:t>
            </a:r>
            <a:r>
              <a:rPr lang="en-US" sz="1400" dirty="0">
                <a:cs typeface="Courier New" panose="02070309020205020404" pitchFamily="49" charset="0"/>
              </a:rPr>
              <a:t>: </a:t>
            </a:r>
            <a:endParaRPr lang="en-US" sz="1400" dirty="0"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pPr marL="0" lvl="1" indent="0">
              <a:buNone/>
            </a:pPr>
            <a:r>
              <a:rPr lang="en-US" sz="1400" dirty="0" smtClean="0">
                <a:cs typeface="Courier New" panose="02070309020205020404" pitchFamily="49" charset="0"/>
              </a:rPr>
              <a:t>Exercise</a:t>
            </a:r>
            <a:r>
              <a:rPr lang="en-US" sz="1400" dirty="0">
                <a:cs typeface="Courier New" panose="02070309020205020404" pitchFamily="49" charset="0"/>
              </a:rPr>
              <a:t>:</a:t>
            </a:r>
          </a:p>
          <a:p>
            <a:pPr marL="514350" lvl="1" indent="0">
              <a:buNone/>
            </a:pPr>
            <a:r>
              <a:rPr lang="en-US" sz="1100" dirty="0" smtClean="0">
                <a:cs typeface="Courier New" panose="02070309020205020404" pitchFamily="49" charset="0"/>
              </a:rPr>
              <a:t>Execute the compiled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HelloWorld.class</a:t>
            </a:r>
            <a:r>
              <a:rPr lang="en-US" sz="1100" dirty="0" smtClean="0">
                <a:cs typeface="Courier New" panose="02070309020205020404" pitchFamily="49" charset="0"/>
              </a:rPr>
              <a:t> file.</a:t>
            </a:r>
          </a:p>
          <a:p>
            <a:pPr marL="514350" lvl="1" indent="0">
              <a:buNone/>
            </a:pPr>
            <a:r>
              <a:rPr lang="en-US" sz="900" b="1" dirty="0" smtClean="0">
                <a:cs typeface="Courier New" panose="02070309020205020404" pitchFamily="49" charset="0"/>
              </a:rPr>
              <a:t>Note: </a:t>
            </a:r>
            <a:r>
              <a:rPr lang="en-US" sz="900" i="1" dirty="0" smtClean="0">
                <a:cs typeface="Courier New" panose="02070309020205020404" pitchFamily="49" charset="0"/>
              </a:rPr>
              <a:t>Change current folder to root of the java bin folder</a:t>
            </a:r>
            <a:endParaRPr lang="en-US" sz="9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91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Create JAR from CLI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441089"/>
            <a:ext cx="77851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Create jar: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Usage: jar {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ctxui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}[vfmn0PMe] [jar-file] [manifest-file] [entry-point] [-C 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files ...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-c  create new archive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-t  list table of contents for archive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-x  extract named (or all) files from archive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-u  update existing archive</a:t>
            </a:r>
          </a:p>
          <a:p>
            <a:pPr marL="0" indent="0">
              <a:buNone/>
            </a:pP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f  specify archive file name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-m  include manifest information from specified manifest file</a:t>
            </a:r>
          </a:p>
          <a:p>
            <a:pPr marL="0" indent="0">
              <a:buNone/>
            </a:pP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e  specify application entry point for stand-alone application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bundled into an executable jar file</a:t>
            </a:r>
          </a:p>
          <a:p>
            <a:pPr marL="0" indent="0">
              <a:buNone/>
            </a:pP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1: to archive two class files into an archive called classes.jar: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jar 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cvf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classes.jar 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Foo.class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Bar.class</a:t>
            </a:r>
            <a:endParaRPr lang="en-U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 2: use an existing manifest file '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mymanifest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' and archive all the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files in the foo/ directory into 'classes.jar':</a:t>
            </a:r>
          </a:p>
          <a:p>
            <a:pPr marL="0" indent="0">
              <a:buNone/>
            </a:pP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jar 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cvfm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classes.jar 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mymanifest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-C foo/ .</a:t>
            </a:r>
          </a:p>
          <a:p>
            <a:pPr marL="0" indent="0">
              <a:buNone/>
            </a:pPr>
            <a:endParaRPr lang="en-U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4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Create JAR from CLI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441089"/>
            <a:ext cx="77851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Challenges:</a:t>
            </a:r>
          </a:p>
          <a:p>
            <a:pPr lvl="1"/>
            <a:r>
              <a:rPr lang="en-US" sz="1200" dirty="0">
                <a:cs typeface="Courier New" panose="02070309020205020404" pitchFamily="49" charset="0"/>
              </a:rPr>
              <a:t>Build java </a:t>
            </a:r>
            <a:r>
              <a:rPr lang="en-US" sz="1200" dirty="0" smtClean="0">
                <a:cs typeface="Courier New" panose="02070309020205020404" pitchFamily="49" charset="0"/>
              </a:rPr>
              <a:t>class file </a:t>
            </a:r>
            <a:r>
              <a:rPr lang="en-US" sz="1200" dirty="0">
                <a:cs typeface="Courier New" panose="02070309020205020404" pitchFamily="49" charset="0"/>
              </a:rPr>
              <a:t>set: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$(find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-name "*.java"|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"\n" "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sz="1200" dirty="0">
                <a:cs typeface="Courier New" panose="02070309020205020404" pitchFamily="49" charset="0"/>
              </a:rPr>
              <a:t>Create manifest and add main class + class </a:t>
            </a:r>
            <a:r>
              <a:rPr lang="en-US" sz="1200" dirty="0" smtClean="0">
                <a:cs typeface="Courier New" panose="02070309020205020404" pitchFamily="49" charset="0"/>
              </a:rPr>
              <a:t>path: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/manifest.txt</a:t>
            </a:r>
            <a:endParaRPr lang="en-US" sz="1200" dirty="0"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Main-Class: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com.axway.academy.HelloWorld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Class-Path: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lib/commons-lang3-3.5.jar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cs typeface="Courier New" panose="02070309020205020404" pitchFamily="49" charset="0"/>
              </a:rPr>
              <a:t>Sample – build a runnable jar file adding manifest file:</a:t>
            </a:r>
            <a:endParaRPr lang="en-US" sz="1400" dirty="0"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Change </a:t>
            </a:r>
            <a:r>
              <a:rPr lang="en-US" sz="1000" dirty="0" smtClean="0">
                <a:cs typeface="Courier New" panose="02070309020205020404" pitchFamily="49" charset="0"/>
              </a:rPr>
              <a:t>current folder </a:t>
            </a:r>
            <a:r>
              <a:rPr lang="en-US" sz="1000" dirty="0">
                <a:cs typeface="Courier New" panose="02070309020205020404" pitchFamily="49" charset="0"/>
              </a:rPr>
              <a:t>to bin </a:t>
            </a:r>
            <a:r>
              <a:rPr lang="en-US" sz="1000" dirty="0">
                <a:cs typeface="Courier New" panose="02070309020205020404" pitchFamily="49" charset="0"/>
              </a:rPr>
              <a:t>folder</a:t>
            </a:r>
            <a:r>
              <a:rPr lang="en-US" sz="1000" dirty="0" smtClean="0">
                <a:cs typeface="Courier New" panose="02070309020205020404" pitchFamily="49" charset="0"/>
              </a:rPr>
              <a:t>: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home/academy/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r>
              <a:rPr lang="en-US" sz="1000" dirty="0">
                <a:cs typeface="Courier New" panose="02070309020205020404" pitchFamily="49" charset="0"/>
              </a:rPr>
              <a:t/>
            </a:r>
            <a:br>
              <a:rPr lang="en-US" sz="1000" dirty="0"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jar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cvfm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HelloWorld.jar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/manifest.txt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$(find . -name "*.class"|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"\n" "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000" dirty="0" smtClean="0">
                <a:cs typeface="Courier New" panose="02070309020205020404" pitchFamily="49" charset="0"/>
              </a:rPr>
              <a:t>or</a:t>
            </a:r>
            <a:endParaRPr lang="en-US" sz="1000" dirty="0"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US" sz="1000" dirty="0" smtClean="0">
                <a:cs typeface="Courier New" panose="02070309020205020404" pitchFamily="49" charset="0"/>
              </a:rPr>
              <a:t>Change current </a:t>
            </a:r>
            <a:r>
              <a:rPr lang="en-US" sz="1000" dirty="0">
                <a:cs typeface="Courier New" panose="02070309020205020404" pitchFamily="49" charset="0"/>
              </a:rPr>
              <a:t>folder to </a:t>
            </a:r>
            <a:r>
              <a:rPr lang="en-US" sz="1000" dirty="0" smtClean="0">
                <a:cs typeface="Courier New" panose="02070309020205020404" pitchFamily="49" charset="0"/>
              </a:rPr>
              <a:t>project home folder: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home/academy/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jar -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cvfm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HelloWorld.jar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/manifest.txt -C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jar $(find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"*.class"|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"\n" " ")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27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Run Java application from CLI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441089"/>
            <a:ext cx="77851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cs typeface="Courier New" panose="02070309020205020404" pitchFamily="49" charset="0"/>
              </a:rPr>
              <a:t>Sample</a:t>
            </a:r>
            <a:r>
              <a:rPr lang="en-US" sz="1400" dirty="0">
                <a:cs typeface="Courier New" panose="02070309020205020404" pitchFamily="49" charset="0"/>
              </a:rPr>
              <a:t>: Run java application specifying a </a:t>
            </a:r>
            <a:r>
              <a:rPr lang="en-US" sz="1400" dirty="0" smtClean="0">
                <a:cs typeface="Courier New" panose="02070309020205020404" pitchFamily="49" charset="0"/>
              </a:rPr>
              <a:t>jar file</a:t>
            </a:r>
            <a:r>
              <a:rPr lang="en-US" sz="1400" dirty="0">
                <a:cs typeface="Courier New" panose="02070309020205020404" pitchFamily="49" charset="0"/>
              </a:rPr>
              <a:t>:</a:t>
            </a:r>
          </a:p>
          <a:p>
            <a:pPr marL="51435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HelloWorld.jar arg1 arg2 arg3</a:t>
            </a:r>
          </a:p>
          <a:p>
            <a:pPr marL="0" indent="0">
              <a:buNone/>
            </a:pPr>
            <a:r>
              <a:rPr lang="en-US" sz="1400" dirty="0" smtClean="0">
                <a:cs typeface="Courier New" panose="02070309020205020404" pitchFamily="49" charset="0"/>
              </a:rPr>
              <a:t>Output</a:t>
            </a:r>
            <a:r>
              <a:rPr lang="en-US" sz="1400" dirty="0">
                <a:cs typeface="Courier New" panose="02070309020205020404" pitchFamily="49" charset="0"/>
              </a:rPr>
              <a:t>: </a:t>
            </a:r>
          </a:p>
          <a:p>
            <a:pPr marL="51435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pPr marL="0" lvl="1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Exercise:</a:t>
            </a:r>
          </a:p>
          <a:p>
            <a:pPr marL="514350" lvl="1" indent="0">
              <a:buNone/>
            </a:pPr>
            <a:r>
              <a:rPr lang="en-US" sz="1100" dirty="0">
                <a:cs typeface="Courier New" panose="02070309020205020404" pitchFamily="49" charset="0"/>
              </a:rPr>
              <a:t>Execute </a:t>
            </a:r>
            <a:r>
              <a:rPr lang="en-US" sz="1100" dirty="0" smtClean="0">
                <a:cs typeface="Courier New" panose="02070309020205020404" pitchFamily="49" charset="0"/>
              </a:rPr>
              <a:t>java application archived in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HelloWorld.jar</a:t>
            </a:r>
            <a:r>
              <a:rPr lang="en-US" sz="1100" dirty="0" smtClean="0">
                <a:cs typeface="Courier New" panose="02070309020205020404" pitchFamily="49" charset="0"/>
              </a:rPr>
              <a:t> </a:t>
            </a:r>
            <a:r>
              <a:rPr lang="en-US" sz="1100" dirty="0">
                <a:cs typeface="Courier New" panose="02070309020205020404" pitchFamily="49" charset="0"/>
              </a:rPr>
              <a:t>file.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65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Start JVM in debug mode:</a:t>
            </a:r>
            <a:endParaRPr lang="en-US" sz="2400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441089"/>
            <a:ext cx="3978876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Allows java debuggers to connect to remote JVM when </a:t>
            </a:r>
            <a:r>
              <a:rPr lang="en-US" sz="1800" dirty="0"/>
              <a:t>the application is launched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/>
              <a:t>Specify</a:t>
            </a:r>
            <a:r>
              <a:rPr lang="en-US" sz="1400" b="1" dirty="0" smtClean="0"/>
              <a:t> debug parameters </a:t>
            </a:r>
            <a:r>
              <a:rPr lang="en-US" sz="1400" dirty="0" smtClean="0"/>
              <a:t>before the </a:t>
            </a:r>
            <a:r>
              <a:rPr lang="en-US" sz="1400" dirty="0"/>
              <a:t>name of the class to be run </a:t>
            </a:r>
            <a:r>
              <a:rPr lang="en-US" sz="1400" b="1" dirty="0" smtClean="0"/>
              <a:t>: </a:t>
            </a:r>
            <a:br>
              <a:rPr lang="en-US" sz="1400" b="1" dirty="0" smtClean="0"/>
            </a:b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Xdebug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Xrunjdwp:transport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dt_socket,address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=8001,suspend=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n,server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=y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com.myapp.SortFile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data.txt</a:t>
            </a:r>
          </a:p>
          <a:p>
            <a:pPr marL="0" indent="0">
              <a:buNone/>
            </a:pP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/>
              <a:t>Connect IDE (For example Eclipse) to the JVM: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2" descr="\\10.232.14.33\install\_KnowledgeBase_\ST\EclipseDebugging\008_debug_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68" y="1441088"/>
            <a:ext cx="4178794" cy="350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909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JVM parameters: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“-</a:t>
            </a:r>
            <a:r>
              <a:rPr lang="en-US" sz="2400" dirty="0" err="1"/>
              <a:t>Dxxx</a:t>
            </a:r>
            <a:r>
              <a:rPr lang="en-US" sz="2400" dirty="0"/>
              <a:t>” </a:t>
            </a:r>
            <a:r>
              <a:rPr lang="en-US" sz="2400" dirty="0" smtClean="0"/>
              <a:t>properties &amp; application arguments</a:t>
            </a:r>
            <a:endParaRPr lang="en-US" sz="2400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441089"/>
            <a:ext cx="77851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Allows to </a:t>
            </a:r>
            <a:r>
              <a:rPr lang="en-US" sz="1800" dirty="0"/>
              <a:t>specify configuration information when the application is launched</a:t>
            </a:r>
            <a:r>
              <a:rPr lang="en-US" sz="1800" dirty="0" smtClean="0"/>
              <a:t>.</a:t>
            </a:r>
          </a:p>
          <a:p>
            <a:r>
              <a:rPr lang="en-US" sz="1600" dirty="0" smtClean="0"/>
              <a:t>Specify </a:t>
            </a:r>
            <a:r>
              <a:rPr lang="en-US" sz="1600" b="1" dirty="0"/>
              <a:t>command-line arguments </a:t>
            </a:r>
            <a:r>
              <a:rPr lang="en-US" sz="1600" dirty="0" smtClean="0"/>
              <a:t>after </a:t>
            </a:r>
            <a:r>
              <a:rPr lang="en-US" sz="1600" dirty="0"/>
              <a:t>the name of the class to be </a:t>
            </a:r>
            <a:r>
              <a:rPr lang="en-US" sz="1600" dirty="0" smtClean="0"/>
              <a:t>run</a:t>
            </a:r>
            <a:r>
              <a:rPr lang="en-US" sz="1600" dirty="0"/>
              <a:t>: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com.myapp.SortFile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data.txt</a:t>
            </a:r>
          </a:p>
          <a:p>
            <a:r>
              <a:rPr lang="en-US" sz="1600" dirty="0" smtClean="0"/>
              <a:t>Specify</a:t>
            </a:r>
            <a:r>
              <a:rPr lang="en-US" sz="1600" b="1" dirty="0" smtClean="0"/>
              <a:t> System Properties </a:t>
            </a:r>
            <a:r>
              <a:rPr lang="en-US" sz="1600" dirty="0" smtClean="0"/>
              <a:t>using prefix</a:t>
            </a:r>
            <a:r>
              <a:rPr lang="en-US" sz="1600" b="1" dirty="0" smtClean="0"/>
              <a:t> –D </a:t>
            </a:r>
            <a:r>
              <a:rPr lang="en-US" sz="1600" dirty="0" smtClean="0"/>
              <a:t>before the </a:t>
            </a:r>
            <a:r>
              <a:rPr lang="en-US" sz="1600" dirty="0"/>
              <a:t>name of the class to be run </a:t>
            </a:r>
            <a:r>
              <a:rPr lang="en-US" sz="1600" b="1" dirty="0" smtClean="0"/>
              <a:t>: </a:t>
            </a:r>
            <a:br>
              <a:rPr lang="en-US" sz="1600" b="1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=ascending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com.myapp.SortFile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/>
              <a:t>Read </a:t>
            </a:r>
            <a:r>
              <a:rPr lang="en-US" sz="1600" dirty="0"/>
              <a:t>system properties using</a:t>
            </a:r>
            <a:r>
              <a:rPr lang="en-US" sz="1600" dirty="0"/>
              <a:t>: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System.getProperty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//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(custom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one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)</a:t>
            </a:r>
            <a:br>
              <a:rPr lang="en-US" sz="1600" dirty="0" smtClean="0">
                <a:latin typeface="+mj-lt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System.getProperty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/>
              <a:t>os.name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//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System one/non-custom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+mj-lt"/>
                <a:cs typeface="Courier New" panose="02070309020205020404" pitchFamily="49" charset="0"/>
              </a:rPr>
            </a:b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Most important system properties: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://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docs.oracle.com/javase/tutorial/essential/environment/sysprop.html</a:t>
            </a:r>
            <a:endParaRPr lang="en-US" sz="1200" b="1" dirty="0"/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12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JVM parameters: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-X parameters</a:t>
            </a:r>
            <a:r>
              <a:rPr lang="en-US" sz="2400" dirty="0"/>
              <a:t>, </a:t>
            </a:r>
            <a:r>
              <a:rPr lang="en-US" sz="2400" dirty="0" smtClean="0"/>
              <a:t>etc.</a:t>
            </a:r>
            <a:endParaRPr lang="en-US" sz="2400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441089"/>
            <a:ext cx="77851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You can control the heap size with the following </a:t>
            </a:r>
            <a:r>
              <a:rPr lang="en-US" sz="1200" b="1" dirty="0" smtClean="0"/>
              <a:t>most used JVM </a:t>
            </a:r>
            <a:r>
              <a:rPr lang="en-US" sz="1200" b="1" dirty="0"/>
              <a:t>parameters</a:t>
            </a:r>
            <a:r>
              <a:rPr lang="en-US" sz="1200" b="1" dirty="0" smtClean="0"/>
              <a:t>: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1200" dirty="0" smtClean="0"/>
              <a:t>– </a:t>
            </a:r>
            <a:r>
              <a:rPr lang="en-US" sz="1200" i="1" dirty="0" smtClean="0"/>
              <a:t>Sets the </a:t>
            </a:r>
            <a:r>
              <a:rPr lang="en-US" sz="1200" i="1" dirty="0"/>
              <a:t>initial and minimum Java heap size. The Java heap (the “heap”) is the part of the memory where blocks of memory are allocated to objects and freed during garbage collection. </a:t>
            </a:r>
            <a:endParaRPr lang="en-US" sz="1200" i="1" dirty="0" smtClean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  <a:r>
              <a:rPr lang="en-US" sz="1200" dirty="0" smtClean="0"/>
              <a:t>: </a:t>
            </a:r>
            <a:r>
              <a:rPr lang="en-US" sz="1200" i="1" dirty="0"/>
              <a:t>Specify the maximum size, in bytes, of the memory allocation pool. </a:t>
            </a:r>
            <a:r>
              <a:rPr lang="en-US" sz="1200" i="1" dirty="0"/>
              <a:t>This value must a multiple of 1024 greater than 2MB. Append the letter k or K to indicate kilobytes, or m or M to indicate megabytes. The default value is </a:t>
            </a:r>
            <a:r>
              <a:rPr lang="en-US" sz="1200" i="1" dirty="0"/>
              <a:t>64MB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XX:MinHeapFreeRatio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=40</a:t>
            </a:r>
            <a:r>
              <a:rPr lang="en-US" sz="1200" dirty="0" smtClean="0"/>
              <a:t> </a:t>
            </a:r>
            <a:r>
              <a:rPr lang="en-US" sz="1200" dirty="0"/>
              <a:t>- Minimum percentage of heap free after GC to avoid expansion.</a:t>
            </a:r>
            <a:endParaRPr lang="en-US" sz="1200" dirty="0" smtClean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XX:MaxHeapFreeRatio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=70 </a:t>
            </a:r>
            <a:r>
              <a:rPr lang="en-US" sz="1200" dirty="0" smtClean="0"/>
              <a:t>- </a:t>
            </a:r>
            <a:r>
              <a:rPr lang="en-US" sz="1200" dirty="0"/>
              <a:t>Maximum percentage of heap free after GC to avoid shrinking.</a:t>
            </a:r>
            <a:endParaRPr lang="en-US" sz="1200" dirty="0" smtClean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XX:NewRatio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=ratio </a:t>
            </a:r>
            <a:r>
              <a:rPr lang="en-US" sz="1200" dirty="0" smtClean="0"/>
              <a:t>- </a:t>
            </a:r>
            <a:r>
              <a:rPr lang="en-US" sz="1200" dirty="0"/>
              <a:t>Ratio of old/new generation sizes. The default value is 2</a:t>
            </a:r>
            <a:r>
              <a:rPr lang="en-US" sz="1200" dirty="0" smtClean="0"/>
              <a:t>. </a:t>
            </a:r>
            <a:r>
              <a:rPr lang="en-US" sz="1200" dirty="0"/>
              <a:t>A </a:t>
            </a:r>
            <a:r>
              <a:rPr lang="en-US" sz="1200" dirty="0" err="1"/>
              <a:t>NewRatio</a:t>
            </a:r>
            <a:r>
              <a:rPr lang="en-US" sz="1200" dirty="0"/>
              <a:t> value of 2 means that the tenured generation size is 2/3 of the total heap and the young generation size is 1/3</a:t>
            </a:r>
            <a:endParaRPr lang="en-US" sz="1200" dirty="0" smtClean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XX:NewSize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=2m</a:t>
            </a:r>
            <a:r>
              <a:rPr lang="en-US" sz="1200" dirty="0" smtClean="0"/>
              <a:t> </a:t>
            </a:r>
            <a:r>
              <a:rPr lang="en-US" sz="1200" dirty="0"/>
              <a:t>- Default size of new generation (in bytes) [5.0 and newer: 64 bit VMs are scaled 30% larger; x86: 1m; x86, 5.0 and older: 640k]</a:t>
            </a:r>
            <a:endParaRPr lang="en-US" sz="1200" dirty="0" smtClean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XX:MaxNewSize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=size </a:t>
            </a:r>
            <a:r>
              <a:rPr lang="en-US" sz="1200" dirty="0" smtClean="0"/>
              <a:t>- </a:t>
            </a:r>
            <a:r>
              <a:rPr lang="en-US" sz="1200" dirty="0"/>
              <a:t>Maximum size of new generation (in bytes). Since 1.4, </a:t>
            </a:r>
            <a:r>
              <a:rPr lang="en-US" sz="1200" dirty="0" err="1"/>
              <a:t>MaxNewSize</a:t>
            </a:r>
            <a:r>
              <a:rPr lang="en-US" sz="1200" dirty="0"/>
              <a:t> is computed as a function of </a:t>
            </a:r>
            <a:r>
              <a:rPr lang="en-US" sz="1200" dirty="0" err="1"/>
              <a:t>NewRatio</a:t>
            </a:r>
            <a:r>
              <a:rPr lang="en-US" sz="1200" dirty="0"/>
              <a:t>. [1.3.1 </a:t>
            </a:r>
            <a:r>
              <a:rPr lang="en-US" sz="1200" dirty="0" err="1"/>
              <a:t>Sparc</a:t>
            </a:r>
            <a:r>
              <a:rPr lang="en-US" sz="1200" dirty="0"/>
              <a:t>: 32m; 1.3.1 x86: 2.5m</a:t>
            </a:r>
            <a:r>
              <a:rPr lang="en-US" sz="12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87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JVM parameters: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“-</a:t>
            </a:r>
            <a:r>
              <a:rPr lang="en-US" sz="2400" dirty="0" err="1"/>
              <a:t>Dxxx</a:t>
            </a:r>
            <a:r>
              <a:rPr lang="en-US" sz="2400" dirty="0"/>
              <a:t>” </a:t>
            </a:r>
            <a:r>
              <a:rPr lang="en-US" sz="2400" dirty="0" smtClean="0"/>
              <a:t>props, -X parameters</a:t>
            </a:r>
            <a:r>
              <a:rPr lang="en-US" sz="2400" dirty="0"/>
              <a:t>, arguments, </a:t>
            </a:r>
            <a:r>
              <a:rPr lang="en-US" sz="2400" dirty="0" smtClean="0"/>
              <a:t>etc.</a:t>
            </a:r>
            <a:endParaRPr lang="en-US" sz="2400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441089"/>
            <a:ext cx="77851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You can control the heap size with the following JVM parameters:</a:t>
            </a:r>
            <a:endParaRPr lang="en-US" sz="1200" dirty="0"/>
          </a:p>
          <a:p>
            <a:r>
              <a:rPr lang="en-US" sz="1200" dirty="0"/>
              <a:t>-</a:t>
            </a:r>
            <a:r>
              <a:rPr lang="en-US" sz="1200" dirty="0" err="1"/>
              <a:t>Xms</a:t>
            </a:r>
            <a:r>
              <a:rPr lang="en-US" sz="1200" dirty="0"/>
              <a:t> value.</a:t>
            </a:r>
          </a:p>
          <a:p>
            <a:r>
              <a:rPr lang="en-US" sz="1200" dirty="0"/>
              <a:t>-</a:t>
            </a:r>
            <a:r>
              <a:rPr lang="en-US" sz="1200" dirty="0" err="1"/>
              <a:t>Xmx</a:t>
            </a:r>
            <a:r>
              <a:rPr lang="en-US" sz="1200" dirty="0"/>
              <a:t> value.</a:t>
            </a:r>
          </a:p>
          <a:p>
            <a:r>
              <a:rPr lang="en-US" sz="1200" dirty="0"/>
              <a:t>-</a:t>
            </a:r>
            <a:r>
              <a:rPr lang="en-US" sz="1200" dirty="0" err="1"/>
              <a:t>XX:MinHeapFreeRatio</a:t>
            </a:r>
            <a:r>
              <a:rPr lang="en-US" sz="1200" dirty="0"/>
              <a:t>= minimum.</a:t>
            </a:r>
          </a:p>
          <a:p>
            <a:r>
              <a:rPr lang="en-US" sz="1200" dirty="0"/>
              <a:t>-</a:t>
            </a:r>
            <a:r>
              <a:rPr lang="en-US" sz="1200" dirty="0" err="1"/>
              <a:t>XX:MaxHeapFreeRatio</a:t>
            </a:r>
            <a:r>
              <a:rPr lang="en-US" sz="1200" dirty="0"/>
              <a:t>= maximum.</a:t>
            </a:r>
          </a:p>
          <a:p>
            <a:r>
              <a:rPr lang="en-US" sz="1200" dirty="0"/>
              <a:t>-</a:t>
            </a:r>
            <a:r>
              <a:rPr lang="en-US" sz="1200" dirty="0" err="1"/>
              <a:t>XX:NewRatio</a:t>
            </a:r>
            <a:r>
              <a:rPr lang="en-US" sz="1200" dirty="0"/>
              <a:t>= ratio.</a:t>
            </a:r>
          </a:p>
          <a:p>
            <a:r>
              <a:rPr lang="en-US" sz="1200" dirty="0"/>
              <a:t>-</a:t>
            </a:r>
            <a:r>
              <a:rPr lang="en-US" sz="1200" dirty="0" err="1"/>
              <a:t>XX:NewSize</a:t>
            </a:r>
            <a:r>
              <a:rPr lang="en-US" sz="1200" dirty="0"/>
              <a:t>= size.</a:t>
            </a:r>
          </a:p>
          <a:p>
            <a:r>
              <a:rPr lang="en-US" sz="1200" dirty="0"/>
              <a:t>-</a:t>
            </a:r>
            <a:r>
              <a:rPr lang="en-US" sz="1200" dirty="0" err="1"/>
              <a:t>XX:MaxNewSize</a:t>
            </a:r>
            <a:r>
              <a:rPr lang="en-US" sz="1200" dirty="0"/>
              <a:t>= size.</a:t>
            </a:r>
          </a:p>
          <a:p>
            <a:r>
              <a:rPr lang="en-US" sz="1200" dirty="0"/>
              <a:t>-XX:+</a:t>
            </a:r>
            <a:r>
              <a:rPr lang="en-US" sz="1200" dirty="0" err="1"/>
              <a:t>AggressiveHeap</a:t>
            </a:r>
            <a:r>
              <a:rPr lang="en-US" sz="1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84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500" dirty="0" smtClean="0"/>
              <a:t>Course introduction and Java basics </a:t>
            </a:r>
          </a:p>
          <a:p>
            <a:r>
              <a:rPr lang="en-US" sz="1500" dirty="0" smtClean="0"/>
              <a:t>Linux command line for Java development</a:t>
            </a:r>
          </a:p>
          <a:p>
            <a:r>
              <a:rPr lang="en-US" sz="1500" dirty="0" smtClean="0"/>
              <a:t>Using </a:t>
            </a:r>
            <a:r>
              <a:rPr lang="en-US" sz="1500" dirty="0" smtClean="0"/>
              <a:t>Java with communication protocols – HTTP, FTP, REST, SOAP</a:t>
            </a:r>
          </a:p>
          <a:p>
            <a:r>
              <a:rPr lang="en-US" sz="1500" dirty="0"/>
              <a:t>JDBC</a:t>
            </a:r>
          </a:p>
          <a:p>
            <a:r>
              <a:rPr lang="en-US" sz="1500" dirty="0" smtClean="0"/>
              <a:t>Building </a:t>
            </a:r>
            <a:r>
              <a:rPr lang="en-US" sz="1500" dirty="0" smtClean="0"/>
              <a:t>Java web applications using Tomcat, JSP, HTML and servlets – 2 lectures</a:t>
            </a:r>
          </a:p>
          <a:p>
            <a:r>
              <a:rPr lang="en-US" sz="1500" dirty="0" smtClean="0"/>
              <a:t>Design </a:t>
            </a:r>
            <a:r>
              <a:rPr lang="en-US" sz="1500" dirty="0" smtClean="0"/>
              <a:t>patterns</a:t>
            </a:r>
          </a:p>
          <a:p>
            <a:r>
              <a:rPr lang="en-US" sz="1500" dirty="0" smtClean="0"/>
              <a:t>Encryption in Java</a:t>
            </a:r>
          </a:p>
          <a:p>
            <a:r>
              <a:rPr lang="en-US" sz="1500" dirty="0" smtClean="0"/>
              <a:t>Best coding practices</a:t>
            </a:r>
          </a:p>
          <a:p>
            <a:r>
              <a:rPr lang="en-US" sz="1500" dirty="0" smtClean="0"/>
              <a:t>Building an application and working with source control systems</a:t>
            </a:r>
            <a:endParaRPr lang="en-US" sz="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-3745928" y="2569369"/>
            <a:ext cx="2769867" cy="1269206"/>
          </a:xfrm>
          <a:prstGeom prst="rect">
            <a:avLst/>
          </a:prstGeom>
          <a:solidFill>
            <a:schemeClr val="accent3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rmAutofit fontScale="77500" lnSpcReduction="20000"/>
          </a:bodyPr>
          <a:lstStyle/>
          <a:p>
            <a:pPr marL="344488" indent="-225425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Changing the Photo: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Ideally new photo is 4.5” square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(hint: the size of this box.)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Double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Right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Select Change Picture from menu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37305" y="2569369"/>
            <a:ext cx="2354422" cy="73866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Updating Text Color: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Click reset layout so all text goes to default color.</a:t>
            </a: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64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Other CLI tools: </a:t>
            </a:r>
            <a:r>
              <a:rPr lang="en-US" dirty="0" err="1" smtClean="0"/>
              <a:t>Keytool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441089"/>
            <a:ext cx="7785100" cy="3394472"/>
          </a:xfrm>
        </p:spPr>
        <p:txBody>
          <a:bodyPr/>
          <a:lstStyle/>
          <a:p>
            <a:r>
              <a:rPr lang="en-US" sz="1600" b="1" dirty="0" err="1"/>
              <a:t>K</a:t>
            </a:r>
            <a:r>
              <a:rPr lang="en-US" sz="1600" b="1" dirty="0" err="1" smtClean="0"/>
              <a:t>eytool</a:t>
            </a:r>
            <a:r>
              <a:rPr lang="en-US" sz="1600" dirty="0"/>
              <a:t> is a key and certificate management utility. </a:t>
            </a:r>
            <a:endParaRPr lang="en-US" sz="1600" dirty="0" smtClean="0"/>
          </a:p>
          <a:p>
            <a:pPr marL="514350" lvl="1" indent="0">
              <a:buNone/>
            </a:pPr>
            <a:r>
              <a:rPr lang="en-US" sz="1200" dirty="0" smtClean="0"/>
              <a:t>Allows </a:t>
            </a:r>
            <a:r>
              <a:rPr lang="en-US" sz="1200" dirty="0"/>
              <a:t>users to administer their own public/private key pairs and associated certificates for use in self-authentication (where the user authenticates himself/herself to other users/services) or data integrity and authentication services, using digital signatures. It also allows users to cache the public keys (in the form of </a:t>
            </a:r>
            <a:r>
              <a:rPr lang="en-US" sz="1200" dirty="0" smtClean="0"/>
              <a:t>certificates</a:t>
            </a:r>
            <a:r>
              <a:rPr lang="en-US" sz="1200" dirty="0"/>
              <a:t>) of their communicating </a:t>
            </a:r>
            <a:r>
              <a:rPr lang="en-US" sz="1200" dirty="0" smtClean="0"/>
              <a:t>peers.</a:t>
            </a:r>
          </a:p>
          <a:p>
            <a:r>
              <a:rPr lang="en-US" sz="1400" dirty="0" smtClean="0">
                <a:latin typeface="+mj-lt"/>
                <a:cs typeface="Courier New" panose="02070309020205020404" pitchFamily="49" charset="0"/>
              </a:rPr>
              <a:t>Generate a key pair (and new </a:t>
            </a:r>
            <a:r>
              <a:rPr lang="en-US" sz="1400" dirty="0" err="1" smtClean="0">
                <a:latin typeface="+mj-lt"/>
                <a:cs typeface="Courier New" panose="02070309020205020404" pitchFamily="49" charset="0"/>
              </a:rPr>
              <a:t>keystore</a:t>
            </a:r>
            <a:r>
              <a:rPr lang="en-US" sz="1400" dirty="0" smtClean="0">
                <a:latin typeface="+mj-lt"/>
                <a:cs typeface="Courier New" panose="02070309020205020404" pitchFamily="49" charset="0"/>
              </a:rPr>
              <a:t>) and the list </a:t>
            </a:r>
            <a:r>
              <a:rPr lang="en-US" sz="1400" dirty="0" err="1" smtClean="0">
                <a:latin typeface="+mj-lt"/>
                <a:cs typeface="Courier New" panose="02070309020205020404" pitchFamily="49" charset="0"/>
              </a:rPr>
              <a:t>keystore</a:t>
            </a:r>
            <a:r>
              <a:rPr lang="en-US" sz="1400" dirty="0" smtClean="0">
                <a:latin typeface="+mj-lt"/>
                <a:cs typeface="Courier New" panose="02070309020205020404" pitchFamily="49" charset="0"/>
              </a:rPr>
              <a:t> items: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keytool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genkeypair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=Mark Jones,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JavaSoft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o=Sun, c=US"</a:t>
            </a:r>
          </a:p>
          <a:p>
            <a:pPr marL="51435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password:</a:t>
            </a:r>
          </a:p>
          <a:p>
            <a:pPr marL="51435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Re-enter new password:</a:t>
            </a:r>
          </a:p>
          <a:p>
            <a:pPr marL="51435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Enter key password for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1435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(RETURN if same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password):</a:t>
            </a:r>
          </a:p>
          <a:p>
            <a:pPr marL="51435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Re-enter new password: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keytool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-list</a:t>
            </a:r>
          </a:p>
          <a:p>
            <a:pPr marL="51435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password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1435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type: JKS</a:t>
            </a:r>
          </a:p>
          <a:p>
            <a:pPr marL="51435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provider: SUN</a:t>
            </a:r>
          </a:p>
          <a:p>
            <a:pPr marL="514350" lvl="1" indent="0"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Your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1 entry</a:t>
            </a:r>
          </a:p>
          <a:p>
            <a:pPr marL="514350" lvl="1" indent="0"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Oct 26, 2016,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PrivateKeyEntry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51435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Certificate fingerprint (SHA1): D0:07:38:BF:7F:A4:81:18:74:37:AF:56:2C:A5:1C:22:9F:ED:67:60</a:t>
            </a:r>
          </a:p>
          <a:p>
            <a:pPr marL="514350" lvl="1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55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1743"/>
          <a:stretch>
            <a:fillRect/>
          </a:stretch>
        </p:blipFill>
        <p:spPr/>
      </p:pic>
      <p:sp>
        <p:nvSpPr>
          <p:cNvPr id="12" name="Rectangle 11"/>
          <p:cNvSpPr>
            <a:spLocks/>
          </p:cNvSpPr>
          <p:nvPr/>
        </p:nvSpPr>
        <p:spPr bwMode="auto">
          <a:xfrm>
            <a:off x="-3119896" y="2569369"/>
            <a:ext cx="2951972" cy="1269206"/>
          </a:xfrm>
          <a:prstGeom prst="rect">
            <a:avLst/>
          </a:prstGeom>
          <a:solidFill>
            <a:schemeClr val="accent3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rmAutofit fontScale="77500" lnSpcReduction="20000"/>
          </a:bodyPr>
          <a:lstStyle/>
          <a:p>
            <a:pPr marL="344488" indent="-225425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Changing the Full-Width Photo: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Ideally new photo is 10” wide x 5” high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(this will fill the entire slide, minus bar)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Double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Right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Select “Change Picture” from menu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9214" y="1089660"/>
            <a:ext cx="2995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0342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359122"/>
            <a:ext cx="7528560" cy="3677698"/>
          </a:xfrm>
        </p:spPr>
        <p:txBody>
          <a:bodyPr/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Create a Java  command line program that:</a:t>
            </a:r>
          </a:p>
          <a:p>
            <a:pPr>
              <a:buFontTx/>
              <a:buChar char="-"/>
            </a:pPr>
            <a:r>
              <a:rPr lang="en-US" sz="1200" dirty="0" smtClean="0"/>
              <a:t>Prints all System properties</a:t>
            </a:r>
          </a:p>
          <a:p>
            <a:pPr>
              <a:buFontTx/>
              <a:buChar char="-"/>
            </a:pPr>
            <a:r>
              <a:rPr lang="en-US" sz="1200" dirty="0" smtClean="0"/>
              <a:t>Using CLI tools, package the application as JAR file including Manifest</a:t>
            </a:r>
          </a:p>
          <a:p>
            <a:pPr>
              <a:buFontTx/>
              <a:buChar char="-"/>
            </a:pPr>
            <a:r>
              <a:rPr lang="en-US" sz="1200" dirty="0" smtClean="0"/>
              <a:t>Explore the JAR file using CLI and describe its structure/files.</a:t>
            </a:r>
          </a:p>
          <a:p>
            <a:pPr>
              <a:buFontTx/>
              <a:buChar char="-"/>
            </a:pPr>
            <a:r>
              <a:rPr lang="en-US" sz="1200" dirty="0" smtClean="0"/>
              <a:t>Extend </a:t>
            </a:r>
            <a:r>
              <a:rPr lang="en-US" sz="1200" dirty="0"/>
              <a:t>the application to read </a:t>
            </a:r>
            <a:r>
              <a:rPr lang="en-US" sz="1200" dirty="0" smtClean="0"/>
              <a:t>MANIFEST.MF and print its elements to the console and rebuild the JAR file.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19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200400" y="914400"/>
            <a:ext cx="5433060" cy="1080345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  <p:sp>
        <p:nvSpPr>
          <p:cNvPr id="5" name="Text Placeholder 10"/>
          <p:cNvSpPr txBox="1">
            <a:spLocks/>
          </p:cNvSpPr>
          <p:nvPr/>
        </p:nvSpPr>
        <p:spPr bwMode="gray">
          <a:xfrm>
            <a:off x="6339840" y="4396741"/>
            <a:ext cx="2804160" cy="7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Totyo Totev</a:t>
            </a:r>
            <a:endParaRPr lang="en-US" sz="2000" kern="0" dirty="0" smtClean="0"/>
          </a:p>
          <a:p>
            <a:r>
              <a:rPr lang="en-US" sz="2000" kern="0" dirty="0" smtClean="0"/>
              <a:t>ttotev@axway.com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8019663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format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2 lectures a week – Tuesday and Thursday</a:t>
            </a:r>
          </a:p>
          <a:p>
            <a:r>
              <a:rPr lang="en-US" dirty="0" smtClean="0"/>
              <a:t>10 topics to be covered</a:t>
            </a:r>
          </a:p>
          <a:p>
            <a:r>
              <a:rPr lang="en-US" dirty="0" smtClean="0"/>
              <a:t>3 hours per lecture with small breaks</a:t>
            </a:r>
          </a:p>
          <a:p>
            <a:r>
              <a:rPr lang="en-US" dirty="0" smtClean="0"/>
              <a:t>Homework each Thursday</a:t>
            </a:r>
          </a:p>
          <a:p>
            <a:r>
              <a:rPr lang="en-US" dirty="0" smtClean="0"/>
              <a:t>Creating an application from the scratch to complete the course</a:t>
            </a:r>
          </a:p>
          <a:p>
            <a:r>
              <a:rPr lang="en-US" dirty="0" smtClean="0"/>
              <a:t>Get a certificate for completing the course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Academy goals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Learn how to code better</a:t>
            </a:r>
          </a:p>
          <a:p>
            <a:r>
              <a:rPr lang="en-US" dirty="0" smtClean="0"/>
              <a:t>Real world problems to solve</a:t>
            </a:r>
          </a:p>
          <a:p>
            <a:r>
              <a:rPr lang="en-US" dirty="0" smtClean="0"/>
              <a:t>Learn how to create a real world application from the scratch</a:t>
            </a:r>
          </a:p>
          <a:p>
            <a:r>
              <a:rPr lang="en-US" dirty="0" smtClean="0"/>
              <a:t>Get hired by Axway!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3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Petya Karastoyanova</a:t>
            </a:r>
          </a:p>
          <a:p>
            <a:pPr marL="0" indent="0">
              <a:buNone/>
            </a:pPr>
            <a:r>
              <a:rPr lang="en-US" dirty="0" smtClean="0"/>
              <a:t>   Senior Software Engineer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Totyo Totev</a:t>
            </a:r>
          </a:p>
          <a:p>
            <a:pPr marL="0" indent="0">
              <a:buNone/>
            </a:pPr>
            <a:r>
              <a:rPr lang="en-US" dirty="0" smtClean="0"/>
              <a:t>   Principal Software Engineer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Andrey Andreev</a:t>
            </a:r>
          </a:p>
          <a:p>
            <a:pPr marL="0" indent="0">
              <a:buNone/>
            </a:pPr>
            <a:r>
              <a:rPr lang="en-US" dirty="0" smtClean="0"/>
              <a:t>   Senior Software Engineer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-3745928" y="2569369"/>
            <a:ext cx="2769867" cy="1269206"/>
          </a:xfrm>
          <a:prstGeom prst="rect">
            <a:avLst/>
          </a:prstGeom>
          <a:solidFill>
            <a:schemeClr val="accent3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rmAutofit fontScale="77500" lnSpcReduction="20000"/>
          </a:bodyPr>
          <a:lstStyle/>
          <a:p>
            <a:pPr marL="344488" indent="-225425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Changing the Photo: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Ideally new photo is 4.5” square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(hint: the size of this box.)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Double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Right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Select Change Picture from menu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37305" y="2569369"/>
            <a:ext cx="2354422" cy="73866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Updating Text Color: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Click reset layout so all text goes to default color.</a:t>
            </a: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86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814450" y="1334890"/>
            <a:ext cx="5239026" cy="1080345"/>
          </a:xfrm>
        </p:spPr>
        <p:txBody>
          <a:bodyPr/>
          <a:lstStyle/>
          <a:p>
            <a:r>
              <a:rPr lang="en-US" dirty="0" smtClean="0"/>
              <a:t>Let`s get started!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537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Linux command line for Java </a:t>
            </a:r>
            <a:r>
              <a:rPr lang="en-US" sz="2600" dirty="0" smtClean="0"/>
              <a:t>development topics:</a:t>
            </a:r>
            <a:br>
              <a:rPr lang="en-US" sz="2600" dirty="0" smtClean="0"/>
            </a:br>
            <a:endParaRPr lang="en-US" sz="2600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 smtClean="0"/>
              <a:t>Linux</a:t>
            </a:r>
            <a:r>
              <a:rPr lang="en-US" sz="1800" dirty="0"/>
              <a:t>:</a:t>
            </a:r>
            <a:r>
              <a:rPr lang="en-US" sz="1800" dirty="0" smtClean="0"/>
              <a:t> Access tools: SSH, </a:t>
            </a:r>
            <a:r>
              <a:rPr lang="en-US" sz="1800" dirty="0" err="1" smtClean="0"/>
              <a:t>PuTTY</a:t>
            </a:r>
            <a:r>
              <a:rPr lang="en-US" sz="1800" dirty="0" smtClean="0"/>
              <a:t>, </a:t>
            </a:r>
            <a:r>
              <a:rPr lang="en-US" sz="1800" dirty="0" err="1" smtClean="0"/>
              <a:t>WinSCP</a:t>
            </a:r>
            <a:r>
              <a:rPr lang="en-US" sz="1800" dirty="0" smtClean="0"/>
              <a:t>, </a:t>
            </a:r>
            <a:r>
              <a:rPr lang="en-US" sz="1800" dirty="0" err="1" smtClean="0"/>
              <a:t>FileZila</a:t>
            </a:r>
            <a:endParaRPr lang="en-US" sz="1800" dirty="0" smtClean="0"/>
          </a:p>
          <a:p>
            <a:pPr>
              <a:spcAft>
                <a:spcPts val="600"/>
              </a:spcAft>
            </a:pPr>
            <a:r>
              <a:rPr lang="en-US" sz="1800" dirty="0" smtClean="0"/>
              <a:t>JDK: Install, locate paths, switch, use….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JDK and JRE File Structure</a:t>
            </a:r>
            <a:endParaRPr lang="en-US" sz="1800" dirty="0" smtClean="0"/>
          </a:p>
          <a:p>
            <a:pPr>
              <a:spcAft>
                <a:spcPts val="600"/>
              </a:spcAft>
            </a:pPr>
            <a:r>
              <a:rPr lang="en-US" sz="1800" dirty="0" smtClean="0"/>
              <a:t>Compile Java project from </a:t>
            </a:r>
            <a:r>
              <a:rPr lang="en-US" sz="1800" dirty="0" smtClean="0"/>
              <a:t>CLI </a:t>
            </a:r>
            <a:r>
              <a:rPr lang="en-US" sz="1800" dirty="0" smtClean="0"/>
              <a:t>(</a:t>
            </a:r>
            <a:r>
              <a:rPr lang="en-US" sz="1800" dirty="0" smtClean="0"/>
              <a:t>Command-line interface)</a:t>
            </a:r>
            <a:endParaRPr lang="en-US" sz="1800" dirty="0" smtClean="0"/>
          </a:p>
          <a:p>
            <a:pPr>
              <a:spcAft>
                <a:spcPts val="600"/>
              </a:spcAft>
            </a:pPr>
            <a:r>
              <a:rPr lang="en-US" sz="1800" dirty="0" smtClean="0"/>
              <a:t>Run Java application from </a:t>
            </a:r>
            <a:r>
              <a:rPr lang="en-US" sz="1800" dirty="0" smtClean="0"/>
              <a:t>CLI</a:t>
            </a:r>
            <a:endParaRPr lang="en-US" sz="1800" dirty="0" smtClean="0"/>
          </a:p>
          <a:p>
            <a:pPr>
              <a:spcAft>
                <a:spcPts val="600"/>
              </a:spcAft>
            </a:pPr>
            <a:r>
              <a:rPr lang="en-US" sz="1800" dirty="0"/>
              <a:t>Create JAR from CLI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JVM parameters: </a:t>
            </a:r>
            <a:r>
              <a:rPr lang="en-US" sz="1800" dirty="0" smtClean="0"/>
              <a:t>“-</a:t>
            </a:r>
            <a:r>
              <a:rPr lang="en-US" sz="1800" dirty="0" err="1" smtClean="0"/>
              <a:t>Dxxx</a:t>
            </a:r>
            <a:r>
              <a:rPr lang="en-US" sz="1800" dirty="0" smtClean="0"/>
              <a:t>” props, -X parameters, arguments, e</a:t>
            </a:r>
            <a:r>
              <a:rPr lang="en-US" sz="1800" dirty="0" smtClean="0"/>
              <a:t>tc.</a:t>
            </a:r>
            <a:endParaRPr lang="en-US" sz="1800" dirty="0" smtClean="0"/>
          </a:p>
          <a:p>
            <a:pPr>
              <a:spcAft>
                <a:spcPts val="600"/>
              </a:spcAft>
            </a:pPr>
            <a:r>
              <a:rPr lang="en-US" sz="1800" dirty="0" smtClean="0"/>
              <a:t>Other CLI </a:t>
            </a:r>
            <a:r>
              <a:rPr lang="en-US" sz="1800" dirty="0" smtClean="0"/>
              <a:t>tools: </a:t>
            </a:r>
            <a:r>
              <a:rPr lang="en-US" sz="1800" dirty="0" err="1" smtClean="0"/>
              <a:t>Keytool</a:t>
            </a:r>
            <a:r>
              <a:rPr lang="en-US" sz="1800" dirty="0" smtClean="0"/>
              <a:t>, etc</a:t>
            </a:r>
            <a:r>
              <a:rPr lang="en-US" sz="1800" dirty="0" smtClean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16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/>
              <a:t>tools: SSH, </a:t>
            </a:r>
            <a:r>
              <a:rPr lang="en-US" dirty="0" err="1"/>
              <a:t>PuTTY</a:t>
            </a:r>
            <a:r>
              <a:rPr lang="en-US" dirty="0"/>
              <a:t>, </a:t>
            </a:r>
            <a:r>
              <a:rPr lang="en-US" dirty="0" err="1"/>
              <a:t>WinSCP</a:t>
            </a:r>
            <a:r>
              <a:rPr lang="en-US" dirty="0"/>
              <a:t>, </a:t>
            </a:r>
            <a:r>
              <a:rPr lang="en-US" dirty="0" err="1"/>
              <a:t>FileZila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SSH</a:t>
            </a:r>
            <a:r>
              <a:rPr lang="en-US" sz="2000" dirty="0"/>
              <a:t>: </a:t>
            </a:r>
            <a:r>
              <a:rPr lang="en-US" sz="2000" dirty="0" smtClean="0"/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https://www.ssh.com/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/>
              <a:t>(SSH &amp; SFTP clients)</a:t>
            </a:r>
          </a:p>
          <a:p>
            <a:pPr marL="0" indent="0">
              <a:buNone/>
            </a:pPr>
            <a:r>
              <a:rPr lang="en-US" sz="2000" dirty="0" err="1" smtClean="0"/>
              <a:t>PuTTY</a:t>
            </a:r>
            <a:r>
              <a:rPr lang="en-US" sz="2000" dirty="0"/>
              <a:t>: </a:t>
            </a:r>
            <a:r>
              <a:rPr lang="en-US" sz="2000" dirty="0" smtClean="0"/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http://www.putty.org/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/>
              <a:t>(SSH client)</a:t>
            </a:r>
          </a:p>
          <a:p>
            <a:pPr marL="0" indent="0">
              <a:buNone/>
            </a:pPr>
            <a:r>
              <a:rPr lang="en-US" sz="2000" dirty="0" err="1" smtClean="0"/>
              <a:t>WinSCP</a:t>
            </a:r>
            <a:r>
              <a:rPr lang="en-US" sz="2000" dirty="0" smtClean="0"/>
              <a:t>:</a:t>
            </a:r>
            <a:r>
              <a:rPr lang="en-US" sz="2000" dirty="0"/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https://winscp.net/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/>
              <a:t>(SFTP client)</a:t>
            </a:r>
          </a:p>
          <a:p>
            <a:pPr marL="0" indent="0">
              <a:buNone/>
            </a:pPr>
            <a:r>
              <a:rPr lang="en-US" sz="2000" dirty="0" err="1" smtClean="0"/>
              <a:t>FileZila</a:t>
            </a:r>
            <a:r>
              <a:rPr lang="en-US" sz="2000" dirty="0"/>
              <a:t>: </a:t>
            </a:r>
            <a:r>
              <a:rPr lang="en-US" sz="2000" dirty="0" smtClean="0"/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https://filezilla-project.org/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/>
              <a:t>(SFTP/FTP client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List of mostly </a:t>
            </a:r>
            <a:r>
              <a:rPr lang="en-US" sz="1400" dirty="0" smtClean="0"/>
              <a:t>used Unix/Linux commands:</a:t>
            </a:r>
          </a:p>
          <a:p>
            <a:pPr marL="0" indent="0">
              <a:buNone/>
            </a:pPr>
            <a:r>
              <a:rPr lang="en-US" sz="1400" dirty="0">
                <a:hlinkClick r:id="rId7"/>
              </a:rPr>
              <a:t>https://fosswire.com/post/2007/08/unixlinux-command-cheat-sheet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/>
              <a:t>ssh</a:t>
            </a:r>
            <a:r>
              <a:rPr lang="en-US" sz="1400" dirty="0"/>
              <a:t> user@127.0.0.1 -p </a:t>
            </a:r>
            <a:r>
              <a:rPr lang="en-US" sz="1400" dirty="0" smtClean="0"/>
              <a:t>22</a:t>
            </a:r>
            <a:br>
              <a:rPr lang="en-US" sz="1400" dirty="0" smtClean="0"/>
            </a:br>
            <a:r>
              <a:rPr lang="en-US" sz="1400" dirty="0" smtClean="0"/>
              <a:t>user: academy, password: 123</a:t>
            </a:r>
            <a:endParaRPr lang="en-US" sz="1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7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ab1d59e4263f23bf28b4fd369bb5c731cbd34bf"/>
</p:tagLst>
</file>

<file path=ppt/theme/theme1.xml><?xml version="1.0" encoding="utf-8"?>
<a:theme xmlns:a="http://schemas.openxmlformats.org/drawingml/2006/main" name="Axway 2015 Corp PowerPoint Template - REGULAR SCREEN">
  <a:themeElements>
    <a:clrScheme name="Axway 2015">
      <a:dk1>
        <a:srgbClr val="000000"/>
      </a:dk1>
      <a:lt1>
        <a:srgbClr val="FFFFFF"/>
      </a:lt1>
      <a:dk2>
        <a:srgbClr val="616161"/>
      </a:dk2>
      <a:lt2>
        <a:srgbClr val="949494"/>
      </a:lt2>
      <a:accent1>
        <a:srgbClr val="E31B23"/>
      </a:accent1>
      <a:accent2>
        <a:srgbClr val="FEC240"/>
      </a:accent2>
      <a:accent3>
        <a:srgbClr val="00ACDB"/>
      </a:accent3>
      <a:accent4>
        <a:srgbClr val="F8A047"/>
      </a:accent4>
      <a:accent5>
        <a:srgbClr val="73B532"/>
      </a:accent5>
      <a:accent6>
        <a:srgbClr val="6D7397"/>
      </a:accent6>
      <a:hlink>
        <a:srgbClr val="46AFD4"/>
      </a:hlink>
      <a:folHlink>
        <a:srgbClr val="00769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+mn-lt"/>
          </a:defRPr>
        </a:defPPr>
      </a:lstStyle>
    </a:txDef>
  </a:objectDefaults>
  <a:extraClrSchemeLst>
    <a:extraClrScheme>
      <a:clrScheme name="Presentation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Axway 2015 Corp PowerPoint Template - REGULAR SCREEN.potx</Template>
  <TotalTime>0</TotalTime>
  <Words>1764</Words>
  <Application>Microsoft Office PowerPoint</Application>
  <PresentationFormat>On-screen Show (16:9)</PresentationFormat>
  <Paragraphs>340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MS PGothic</vt:lpstr>
      <vt:lpstr>Arial</vt:lpstr>
      <vt:lpstr>Arial Narrow</vt:lpstr>
      <vt:lpstr>Calibri</vt:lpstr>
      <vt:lpstr>Courier New</vt:lpstr>
      <vt:lpstr>Times New Roman</vt:lpstr>
      <vt:lpstr>Axway 2015 Corp PowerPoint Template - REGULAR SCREEN</vt:lpstr>
      <vt:lpstr>Java in Practice</vt:lpstr>
      <vt:lpstr>About Axway</vt:lpstr>
      <vt:lpstr>Course Agenda</vt:lpstr>
      <vt:lpstr>Course format</vt:lpstr>
      <vt:lpstr>Academy goals</vt:lpstr>
      <vt:lpstr>Our team</vt:lpstr>
      <vt:lpstr>PowerPoint Presentation</vt:lpstr>
      <vt:lpstr>Linux command line for Java development topics: </vt:lpstr>
      <vt:lpstr>Linux:  Access tools: SSH, PuTTY, WinSCP, FileZila</vt:lpstr>
      <vt:lpstr>Linux:  Access tools: SSH, PuTTY, WinSCP, FileZila</vt:lpstr>
      <vt:lpstr>PuTTY screens: Configuration screen</vt:lpstr>
      <vt:lpstr>PuTTY screens: Key confirmation screen</vt:lpstr>
      <vt:lpstr>PuTTY screens: Console</vt:lpstr>
      <vt:lpstr>WinSCP screens: Login screen</vt:lpstr>
      <vt:lpstr>WinSCP screens: Transfer screen</vt:lpstr>
      <vt:lpstr>WinSCP screens: Login screen</vt:lpstr>
      <vt:lpstr>JDK: Install, locate paths, switch, use….</vt:lpstr>
      <vt:lpstr>JDK and JRE File Structure</vt:lpstr>
      <vt:lpstr>Compile Java project from CLI  (Command-line interface)</vt:lpstr>
      <vt:lpstr>Compile Java project from CLI  (Command-line interface)</vt:lpstr>
      <vt:lpstr> Run Java application from CLI</vt:lpstr>
      <vt:lpstr> Run Java application from CLI</vt:lpstr>
      <vt:lpstr> Create JAR from CLI</vt:lpstr>
      <vt:lpstr> Create JAR from CLI</vt:lpstr>
      <vt:lpstr> Run Java application from CLI</vt:lpstr>
      <vt:lpstr>Start JVM in debug mode:</vt:lpstr>
      <vt:lpstr>JVM parameters:  “-Dxxx” properties &amp; application arguments</vt:lpstr>
      <vt:lpstr>JVM parameters:  -X parameters, etc.</vt:lpstr>
      <vt:lpstr>JVM parameters:  “-Dxxx” props, -X parameters, arguments, etc.</vt:lpstr>
      <vt:lpstr> Other CLI tools: Keytool</vt:lpstr>
      <vt:lpstr>PowerPoint Presentation</vt:lpstr>
      <vt:lpstr>Homework</vt:lpstr>
      <vt:lpstr>PowerPoint Presentation</vt:lpstr>
    </vt:vector>
  </TitlesOfParts>
  <Manager/>
  <Company>Axway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Axway 2015 Corp PowerPoint Template</dc:title>
  <dc:subject>Axway</dc:subject>
  <dc:creator>ML Haynes</dc:creator>
  <cp:keywords>Axway 2015 Corporate PowerPoint Template - WIDE SCREEN</cp:keywords>
  <dc:description/>
  <cp:lastModifiedBy>Totio Totev</cp:lastModifiedBy>
  <cp:revision>212</cp:revision>
  <dcterms:created xsi:type="dcterms:W3CDTF">2013-12-26T17:09:29Z</dcterms:created>
  <dcterms:modified xsi:type="dcterms:W3CDTF">2016-10-27T11:18:42Z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22f2fb65-1fec-4608-a574-71a6d204cdaf</vt:lpwstr>
  </property>
  <property fmtid="{D5CDD505-2E9C-101B-9397-08002B2CF9AE}" pid="3" name="Jive_LatestUserAccountName">
    <vt:lpwstr>aandreev@axway.com</vt:lpwstr>
  </property>
  <property fmtid="{D5CDD505-2E9C-101B-9397-08002B2CF9AE}" pid="4" name="Offisync_ServerID">
    <vt:lpwstr>42c6c282-56b9-4fb6-b625-fe469f1b8887</vt:lpwstr>
  </property>
  <property fmtid="{D5CDD505-2E9C-101B-9397-08002B2CF9AE}" pid="5" name="Offisync_UniqueId">
    <vt:lpwstr>60644</vt:lpwstr>
  </property>
  <property fmtid="{D5CDD505-2E9C-101B-9397-08002B2CF9AE}" pid="6" name="Offisync_UpdateToken">
    <vt:lpwstr>1</vt:lpwstr>
  </property>
  <property fmtid="{D5CDD505-2E9C-101B-9397-08002B2CF9AE}" pid="7" name="Offisync_ProviderInitializationData">
    <vt:lpwstr>https://axway.jiveon.com</vt:lpwstr>
  </property>
</Properties>
</file>