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6"/>
  </p:notesMasterIdLst>
  <p:handoutMasterIdLst>
    <p:handoutMasterId r:id="rId27"/>
  </p:handoutMasterIdLst>
  <p:sldIdLst>
    <p:sldId id="417" r:id="rId2"/>
    <p:sldId id="544" r:id="rId3"/>
    <p:sldId id="512" r:id="rId4"/>
    <p:sldId id="463" r:id="rId5"/>
    <p:sldId id="523" r:id="rId6"/>
    <p:sldId id="545" r:id="rId7"/>
    <p:sldId id="547" r:id="rId8"/>
    <p:sldId id="546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9" r:id="rId20"/>
    <p:sldId id="560" r:id="rId21"/>
    <p:sldId id="558" r:id="rId22"/>
    <p:sldId id="500" r:id="rId23"/>
    <p:sldId id="543" r:id="rId24"/>
    <p:sldId id="522" r:id="rId25"/>
  </p:sldIdLst>
  <p:sldSz cx="9144000" cy="5143500" type="screen16x9"/>
  <p:notesSz cx="7010400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44"/>
            <p14:sldId id="512"/>
            <p14:sldId id="463"/>
            <p14:sldId id="523"/>
            <p14:sldId id="545"/>
            <p14:sldId id="547"/>
            <p14:sldId id="546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0"/>
            <p14:sldId id="558"/>
            <p14:sldId id="500"/>
            <p14:sldId id="54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6833" autoAdjust="0"/>
  </p:normalViewPr>
  <p:slideViewPr>
    <p:cSldViewPr snapToGrid="0" showGuides="1">
      <p:cViewPr varScale="1">
        <p:scale>
          <a:sx n="125" d="100"/>
          <a:sy n="125" d="100"/>
        </p:scale>
        <p:origin x="96" y="40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2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3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8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2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1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2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8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4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9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3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0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9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Java with communication protocols</a:t>
            </a:r>
            <a:endParaRPr lang="en-US" dirty="0"/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7114966" y="4358418"/>
            <a:ext cx="2029033" cy="7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/>
              <a:t>Java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  <a:p>
            <a:pPr algn="ctr"/>
            <a:r>
              <a:rPr lang="en-US" kern="0" dirty="0" smtClean="0"/>
              <a:t>November 1, </a:t>
            </a:r>
            <a:r>
              <a:rPr lang="en-US" kern="0" dirty="0" smtClean="0"/>
              <a:t>2016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DELETE – removes a resource from the server</a:t>
            </a:r>
          </a:p>
          <a:p>
            <a:pPr lvl="1"/>
            <a:r>
              <a:rPr lang="en-US" dirty="0" smtClean="0"/>
              <a:t>Can be cached by the browser</a:t>
            </a:r>
          </a:p>
          <a:p>
            <a:pPr lvl="1"/>
            <a:r>
              <a:rPr lang="en-US" dirty="0" smtClean="0"/>
              <a:t>Has length limit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Session – request active time consisting of 3 phases:</a:t>
            </a:r>
          </a:p>
          <a:p>
            <a:pPr lvl="1"/>
            <a:r>
              <a:rPr lang="en-US" dirty="0" smtClean="0"/>
              <a:t>Establishing a TCP connection</a:t>
            </a:r>
          </a:p>
          <a:p>
            <a:pPr lvl="1"/>
            <a:r>
              <a:rPr lang="en-US" dirty="0" smtClean="0"/>
              <a:t>Executing a request</a:t>
            </a:r>
          </a:p>
          <a:p>
            <a:pPr lvl="1"/>
            <a:r>
              <a:rPr lang="en-US" dirty="0" smtClean="0"/>
              <a:t>Receiving an answer to that request - response</a:t>
            </a:r>
            <a:endParaRPr lang="en-US" dirty="0" smtClean="0"/>
          </a:p>
          <a:p>
            <a:r>
              <a:rPr lang="en-US" dirty="0" smtClean="0"/>
              <a:t>Cookie – a small piece of data generated by the server and stored in the client</a:t>
            </a:r>
          </a:p>
          <a:p>
            <a:pPr lvl="1"/>
            <a:r>
              <a:rPr lang="en-US" dirty="0" smtClean="0"/>
              <a:t>Used for storing reusable information</a:t>
            </a:r>
          </a:p>
          <a:p>
            <a:pPr lvl="1"/>
            <a:r>
              <a:rPr lang="en-US" dirty="0" smtClean="0"/>
              <a:t>Cookies are unique for sites  - one site cannot access the cookie of another site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1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394472"/>
          </a:xfrm>
        </p:spPr>
        <p:txBody>
          <a:bodyPr/>
          <a:lstStyle/>
          <a:p>
            <a:r>
              <a:rPr lang="en-US" dirty="0" smtClean="0"/>
              <a:t>Response – the answer to a request</a:t>
            </a:r>
          </a:p>
          <a:p>
            <a:pPr marL="0" indent="0">
              <a:buNone/>
            </a:pPr>
            <a:r>
              <a:rPr lang="en-US" sz="1500" dirty="0" smtClean="0"/>
              <a:t>HTTP/1.1 200 OK</a:t>
            </a:r>
          </a:p>
          <a:p>
            <a:pPr marL="0" indent="0">
              <a:buNone/>
            </a:pPr>
            <a:r>
              <a:rPr lang="en-US" sz="1500" dirty="0"/>
              <a:t>Date: Mon, 27 Jul 2009 12:28:53 GMT</a:t>
            </a:r>
          </a:p>
          <a:p>
            <a:pPr marL="0" indent="0">
              <a:buNone/>
            </a:pPr>
            <a:r>
              <a:rPr lang="en-US" sz="1500" dirty="0"/>
              <a:t>Server: Apache/2.2.14 (Win32)</a:t>
            </a:r>
          </a:p>
          <a:p>
            <a:pPr marL="0" indent="0">
              <a:buNone/>
            </a:pPr>
            <a:r>
              <a:rPr lang="en-US" sz="1500" dirty="0"/>
              <a:t>Last-Modified: Wed, 22 Jul 2009 19:15:56 GMT</a:t>
            </a:r>
          </a:p>
          <a:p>
            <a:pPr marL="0" indent="0">
              <a:buNone/>
            </a:pPr>
            <a:r>
              <a:rPr lang="en-US" sz="1500" dirty="0"/>
              <a:t>Content-Length: 88</a:t>
            </a:r>
          </a:p>
          <a:p>
            <a:pPr marL="0" indent="0">
              <a:buNone/>
            </a:pPr>
            <a:r>
              <a:rPr lang="en-US" sz="1500" dirty="0"/>
              <a:t>Content-Type: text/html</a:t>
            </a:r>
          </a:p>
          <a:p>
            <a:pPr marL="0" indent="0">
              <a:buNone/>
            </a:pPr>
            <a:r>
              <a:rPr lang="en-US" sz="1500" dirty="0"/>
              <a:t>Connection: </a:t>
            </a:r>
            <a:r>
              <a:rPr lang="en-US" sz="1500" dirty="0" smtClean="0"/>
              <a:t>Closed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Hello World.</a:t>
            </a:r>
            <a:endParaRPr lang="en-US" sz="15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789781" y="2016868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2065" y="1676071"/>
            <a:ext cx="1640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Status line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187977" y="2263010"/>
            <a:ext cx="0" cy="1466953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7379287" y="3077037"/>
            <a:ext cx="1008435" cy="2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0160" y="2753872"/>
            <a:ext cx="1470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Headers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062888" y="3965412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4756" y="3642247"/>
            <a:ext cx="14814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New line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087789" y="4298893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61299" y="3975728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Message body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073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394472"/>
          </a:xfrm>
        </p:spPr>
        <p:txBody>
          <a:bodyPr/>
          <a:lstStyle/>
          <a:p>
            <a:r>
              <a:rPr lang="en-US" dirty="0" smtClean="0"/>
              <a:t>Status line – status of the operation</a:t>
            </a:r>
          </a:p>
          <a:p>
            <a:pPr lvl="1"/>
            <a:r>
              <a:rPr lang="en-US" dirty="0" smtClean="0"/>
              <a:t>Protocol version</a:t>
            </a:r>
          </a:p>
          <a:p>
            <a:pPr lvl="1"/>
            <a:r>
              <a:rPr lang="en-US" dirty="0" smtClean="0"/>
              <a:t>Status code</a:t>
            </a:r>
          </a:p>
          <a:p>
            <a:pPr lvl="1"/>
            <a:r>
              <a:rPr lang="en-US" dirty="0" smtClean="0"/>
              <a:t>Status message</a:t>
            </a:r>
          </a:p>
          <a:p>
            <a:r>
              <a:rPr lang="en-US" dirty="0" smtClean="0"/>
              <a:t>Headers – describing the response</a:t>
            </a:r>
          </a:p>
          <a:p>
            <a:r>
              <a:rPr lang="en-US" dirty="0" smtClean="0"/>
              <a:t>Message body – the result from the request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815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Troubleshooting tools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394472"/>
          </a:xfrm>
        </p:spPr>
        <p:txBody>
          <a:bodyPr/>
          <a:lstStyle/>
          <a:p>
            <a:r>
              <a:rPr lang="en-US" dirty="0" smtClean="0"/>
              <a:t>Development console of browsers – F12 -&gt; Network tab</a:t>
            </a:r>
          </a:p>
          <a:p>
            <a:r>
              <a:rPr lang="en-US" dirty="0" smtClean="0"/>
              <a:t>HTTP Requester – plugin for Mozilla</a:t>
            </a:r>
          </a:p>
          <a:p>
            <a:r>
              <a:rPr lang="en-US" dirty="0" smtClean="0"/>
              <a:t>Use tcpdump tool on Linux for monitoring requests</a:t>
            </a:r>
          </a:p>
          <a:p>
            <a:pPr marL="0" indent="0">
              <a:buNone/>
            </a:pPr>
            <a:r>
              <a:rPr lang="en-US" sz="1500" i="1" dirty="0"/>
              <a:t>tcpdump -A -s 10240 'tcp port 1344 and (((ip[2:2] - ((ip[0]&amp;0xf)&lt;&lt;2)) - ((tcp[12]&amp;0xf0)&gt;&gt;2)) != 0)' | egrep --line-buffered "^........(REQMOD |RESPMOD )|^[A-Za-z0-9-]+: " | sed -r 's/^........(REQMOD |RESPMOD )/\n\1/g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19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394472"/>
          </a:xfrm>
        </p:spPr>
        <p:txBody>
          <a:bodyPr/>
          <a:lstStyle/>
          <a:p>
            <a:r>
              <a:rPr lang="en-US" dirty="0" smtClean="0"/>
              <a:t>Methodology for designing web applications</a:t>
            </a:r>
          </a:p>
          <a:p>
            <a:r>
              <a:rPr lang="en-US" dirty="0" smtClean="0"/>
              <a:t>Used with HTTP and is stateless, client-server, request-response, uniform.</a:t>
            </a:r>
          </a:p>
          <a:p>
            <a:r>
              <a:rPr lang="en-US" dirty="0" smtClean="0"/>
              <a:t>Used for CRUD operations.</a:t>
            </a:r>
          </a:p>
          <a:p>
            <a:r>
              <a:rPr lang="en-US" dirty="0" smtClean="0"/>
              <a:t>HTTP requests structured in a specific a way executing specific tasks and following a specific pattern.</a:t>
            </a:r>
          </a:p>
          <a:p>
            <a:r>
              <a:rPr lang="en-US" dirty="0" smtClean="0"/>
              <a:t>Data exchange formats are mainly XML and JSON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14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JSON and XML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XML – markup language</a:t>
            </a:r>
          </a:p>
          <a:p>
            <a:pPr lvl="1"/>
            <a:r>
              <a:rPr lang="en-US" dirty="0" smtClean="0"/>
              <a:t>Used for storing and transporting data</a:t>
            </a:r>
          </a:p>
          <a:p>
            <a:pPr lvl="1"/>
            <a:r>
              <a:rPr lang="en-US" dirty="0" smtClean="0"/>
              <a:t>Self-descriptive</a:t>
            </a:r>
          </a:p>
          <a:p>
            <a:pPr lvl="1"/>
            <a:r>
              <a:rPr lang="en-US" dirty="0" smtClean="0"/>
              <a:t>XML tags are not predefined – any data can be used</a:t>
            </a:r>
          </a:p>
          <a:p>
            <a:pPr lvl="1"/>
            <a:r>
              <a:rPr lang="en-US" dirty="0" smtClean="0"/>
              <a:t>Hierarchical</a:t>
            </a:r>
            <a:endParaRPr lang="en-US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Easy to read and process format</a:t>
            </a:r>
          </a:p>
          <a:p>
            <a:pPr lvl="1"/>
            <a:r>
              <a:rPr lang="en-US" dirty="0" smtClean="0"/>
              <a:t>Used for transporting data</a:t>
            </a:r>
          </a:p>
          <a:p>
            <a:pPr lvl="1"/>
            <a:r>
              <a:rPr lang="en-US" dirty="0" smtClean="0"/>
              <a:t>Self-descriptive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613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Use java.net.</a:t>
            </a:r>
            <a:r>
              <a:rPr lang="en-US" dirty="0" smtClean="0"/>
              <a:t>HttpURLConnection</a:t>
            </a:r>
          </a:p>
          <a:p>
            <a:r>
              <a:rPr lang="en-US" dirty="0" smtClean="0"/>
              <a:t>Set request method – GET, POST, PUT, etc.</a:t>
            </a:r>
          </a:p>
          <a:p>
            <a:r>
              <a:rPr lang="en-US" dirty="0" smtClean="0"/>
              <a:t>Set the User Agent as a request property – this identifies who you are</a:t>
            </a:r>
          </a:p>
          <a:p>
            <a:r>
              <a:rPr lang="en-US" dirty="0" smtClean="0"/>
              <a:t>Authenticate – usually Basic Authentication. Use java.net.Authenticator and java.net.PasswordAuthenticator.</a:t>
            </a:r>
          </a:p>
          <a:p>
            <a:r>
              <a:rPr lang="en-US" dirty="0" smtClean="0"/>
              <a:t>Execute the request  and get the response code and result.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18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Protocol used for file transfers</a:t>
            </a:r>
            <a:endParaRPr lang="en-US" dirty="0" smtClean="0"/>
          </a:p>
          <a:p>
            <a:r>
              <a:rPr lang="en-US" dirty="0" smtClean="0"/>
              <a:t>Client-server protocol</a:t>
            </a:r>
          </a:p>
          <a:p>
            <a:r>
              <a:rPr lang="en-US" dirty="0" smtClean="0"/>
              <a:t>2 channels – one for conversation(21) and one for data transfers(20)</a:t>
            </a:r>
          </a:p>
          <a:p>
            <a:r>
              <a:rPr lang="en-US" dirty="0" smtClean="0"/>
              <a:t>Operations are performed by executing commands – upload, download, delete, move, copy.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05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89602"/>
            <a:ext cx="7772400" cy="3677698"/>
          </a:xfrm>
        </p:spPr>
        <p:txBody>
          <a:bodyPr/>
          <a:lstStyle/>
          <a:p>
            <a:r>
              <a:rPr lang="en-US" dirty="0" smtClean="0"/>
              <a:t>Active FTP</a:t>
            </a:r>
          </a:p>
          <a:p>
            <a:pPr lvl="1"/>
            <a:r>
              <a:rPr lang="en-US" dirty="0" smtClean="0"/>
              <a:t>The Client establishes the command channel and the Server establishes the data channel</a:t>
            </a:r>
          </a:p>
          <a:p>
            <a:pPr lvl="1"/>
            <a:r>
              <a:rPr lang="en-US" dirty="0" smtClean="0"/>
              <a:t>The data channel is defined by the client</a:t>
            </a:r>
          </a:p>
          <a:p>
            <a:pPr lvl="1"/>
            <a:r>
              <a:rPr lang="en-US" dirty="0" smtClean="0"/>
              <a:t>Firewall issues due to the client involvement in data port selection</a:t>
            </a:r>
          </a:p>
          <a:p>
            <a:r>
              <a:rPr lang="en-US" dirty="0" smtClean="0"/>
              <a:t>Passive FTP</a:t>
            </a:r>
          </a:p>
          <a:p>
            <a:pPr lvl="1"/>
            <a:r>
              <a:rPr lang="en-US" dirty="0" smtClean="0"/>
              <a:t>The Client establishes both the command channel and the data channel</a:t>
            </a:r>
          </a:p>
          <a:p>
            <a:pPr lvl="1"/>
            <a:r>
              <a:rPr lang="en-US" dirty="0" smtClean="0"/>
              <a:t>The data channel is defined by the Server</a:t>
            </a:r>
          </a:p>
          <a:p>
            <a:pPr lvl="1"/>
            <a:r>
              <a:rPr lang="en-US" dirty="0" smtClean="0"/>
              <a:t>Most widely used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88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45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192" y="15240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n-lt"/>
              </a:rPr>
              <a:t>Active FTP</a:t>
            </a:r>
            <a:endParaRPr lang="en-US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807" y="1524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n-lt"/>
              </a:rPr>
              <a:t>Passive FTP</a:t>
            </a:r>
            <a:endParaRPr lang="en-US" dirty="0" smtClean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200" y="2363232"/>
            <a:ext cx="779778" cy="456168"/>
            <a:chOff x="5167313" y="4767263"/>
            <a:chExt cx="1895475" cy="1138237"/>
          </a:xfrm>
          <a:solidFill>
            <a:srgbClr val="E31B23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167313" y="5822950"/>
              <a:ext cx="1895475" cy="82550"/>
            </a:xfrm>
            <a:custGeom>
              <a:avLst/>
              <a:gdLst>
                <a:gd name="T0" fmla="*/ 297 w 502"/>
                <a:gd name="T1" fmla="*/ 0 h 22"/>
                <a:gd name="T2" fmla="*/ 297 w 502"/>
                <a:gd name="T3" fmla="*/ 12 h 22"/>
                <a:gd name="T4" fmla="*/ 205 w 502"/>
                <a:gd name="T5" fmla="*/ 12 h 22"/>
                <a:gd name="T6" fmla="*/ 205 w 502"/>
                <a:gd name="T7" fmla="*/ 0 h 22"/>
                <a:gd name="T8" fmla="*/ 0 w 502"/>
                <a:gd name="T9" fmla="*/ 0 h 22"/>
                <a:gd name="T10" fmla="*/ 22 w 502"/>
                <a:gd name="T11" fmla="*/ 22 h 22"/>
                <a:gd name="T12" fmla="*/ 479 w 502"/>
                <a:gd name="T13" fmla="*/ 22 h 22"/>
                <a:gd name="T14" fmla="*/ 502 w 502"/>
                <a:gd name="T15" fmla="*/ 0 h 22"/>
                <a:gd name="T16" fmla="*/ 297 w 50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22">
                  <a:moveTo>
                    <a:pt x="297" y="0"/>
                  </a:moveTo>
                  <a:cubicBezTo>
                    <a:pt x="297" y="12"/>
                    <a:pt x="297" y="12"/>
                    <a:pt x="297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0" y="22"/>
                    <a:pt x="22" y="22"/>
                  </a:cubicBezTo>
                  <a:cubicBezTo>
                    <a:pt x="479" y="22"/>
                    <a:pt x="479" y="22"/>
                    <a:pt x="479" y="22"/>
                  </a:cubicBezTo>
                  <a:cubicBezTo>
                    <a:pt x="492" y="22"/>
                    <a:pt x="502" y="17"/>
                    <a:pt x="502" y="0"/>
                  </a:cubicBezTo>
                  <a:lnTo>
                    <a:pt x="2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745163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745163" y="5292725"/>
              <a:ext cx="207963" cy="26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37276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695951" y="4956175"/>
              <a:ext cx="517525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942013" y="5087938"/>
              <a:ext cx="146050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997576" y="5530850"/>
              <a:ext cx="3556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997576" y="52927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254751" y="4956175"/>
              <a:ext cx="2794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337301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322888" y="4767263"/>
              <a:ext cx="1584325" cy="1025525"/>
            </a:xfrm>
            <a:custGeom>
              <a:avLst/>
              <a:gdLst>
                <a:gd name="T0" fmla="*/ 389 w 420"/>
                <a:gd name="T1" fmla="*/ 0 h 271"/>
                <a:gd name="T2" fmla="*/ 31 w 420"/>
                <a:gd name="T3" fmla="*/ 0 h 271"/>
                <a:gd name="T4" fmla="*/ 0 w 420"/>
                <a:gd name="T5" fmla="*/ 31 h 271"/>
                <a:gd name="T6" fmla="*/ 0 w 420"/>
                <a:gd name="T7" fmla="*/ 240 h 271"/>
                <a:gd name="T8" fmla="*/ 31 w 420"/>
                <a:gd name="T9" fmla="*/ 271 h 271"/>
                <a:gd name="T10" fmla="*/ 389 w 420"/>
                <a:gd name="T11" fmla="*/ 271 h 271"/>
                <a:gd name="T12" fmla="*/ 420 w 420"/>
                <a:gd name="T13" fmla="*/ 240 h 271"/>
                <a:gd name="T14" fmla="*/ 420 w 420"/>
                <a:gd name="T15" fmla="*/ 31 h 271"/>
                <a:gd name="T16" fmla="*/ 389 w 420"/>
                <a:gd name="T17" fmla="*/ 0 h 271"/>
                <a:gd name="T18" fmla="*/ 335 w 420"/>
                <a:gd name="T19" fmla="*/ 58 h 271"/>
                <a:gd name="T20" fmla="*/ 335 w 420"/>
                <a:gd name="T21" fmla="*/ 61 h 271"/>
                <a:gd name="T22" fmla="*/ 335 w 420"/>
                <a:gd name="T23" fmla="*/ 225 h 271"/>
                <a:gd name="T24" fmla="*/ 319 w 420"/>
                <a:gd name="T25" fmla="*/ 241 h 271"/>
                <a:gd name="T26" fmla="*/ 101 w 420"/>
                <a:gd name="T27" fmla="*/ 241 h 271"/>
                <a:gd name="T28" fmla="*/ 85 w 420"/>
                <a:gd name="T29" fmla="*/ 225 h 271"/>
                <a:gd name="T30" fmla="*/ 85 w 420"/>
                <a:gd name="T31" fmla="*/ 61 h 271"/>
                <a:gd name="T32" fmla="*/ 85 w 420"/>
                <a:gd name="T33" fmla="*/ 58 h 271"/>
                <a:gd name="T34" fmla="*/ 85 w 420"/>
                <a:gd name="T35" fmla="*/ 46 h 271"/>
                <a:gd name="T36" fmla="*/ 101 w 420"/>
                <a:gd name="T37" fmla="*/ 30 h 271"/>
                <a:gd name="T38" fmla="*/ 319 w 420"/>
                <a:gd name="T39" fmla="*/ 30 h 271"/>
                <a:gd name="T40" fmla="*/ 335 w 420"/>
                <a:gd name="T41" fmla="*/ 46 h 271"/>
                <a:gd name="T42" fmla="*/ 335 w 420"/>
                <a:gd name="T43" fmla="*/ 5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271">
                  <a:moveTo>
                    <a:pt x="38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7"/>
                    <a:pt x="14" y="271"/>
                    <a:pt x="31" y="271"/>
                  </a:cubicBezTo>
                  <a:cubicBezTo>
                    <a:pt x="389" y="271"/>
                    <a:pt x="389" y="271"/>
                    <a:pt x="389" y="271"/>
                  </a:cubicBezTo>
                  <a:cubicBezTo>
                    <a:pt x="406" y="271"/>
                    <a:pt x="420" y="257"/>
                    <a:pt x="420" y="240"/>
                  </a:cubicBezTo>
                  <a:cubicBezTo>
                    <a:pt x="420" y="31"/>
                    <a:pt x="420" y="31"/>
                    <a:pt x="420" y="31"/>
                  </a:cubicBezTo>
                  <a:cubicBezTo>
                    <a:pt x="420" y="14"/>
                    <a:pt x="406" y="0"/>
                    <a:pt x="389" y="0"/>
                  </a:cubicBezTo>
                  <a:close/>
                  <a:moveTo>
                    <a:pt x="335" y="58"/>
                  </a:moveTo>
                  <a:cubicBezTo>
                    <a:pt x="335" y="61"/>
                    <a:pt x="335" y="61"/>
                    <a:pt x="335" y="61"/>
                  </a:cubicBezTo>
                  <a:cubicBezTo>
                    <a:pt x="335" y="225"/>
                    <a:pt x="335" y="225"/>
                    <a:pt x="335" y="225"/>
                  </a:cubicBezTo>
                  <a:cubicBezTo>
                    <a:pt x="335" y="234"/>
                    <a:pt x="328" y="241"/>
                    <a:pt x="319" y="241"/>
                  </a:cubicBezTo>
                  <a:cubicBezTo>
                    <a:pt x="101" y="241"/>
                    <a:pt x="101" y="241"/>
                    <a:pt x="101" y="241"/>
                  </a:cubicBezTo>
                  <a:cubicBezTo>
                    <a:pt x="92" y="241"/>
                    <a:pt x="85" y="234"/>
                    <a:pt x="85" y="225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37"/>
                    <a:pt x="92" y="30"/>
                    <a:pt x="101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28" y="30"/>
                    <a:pt x="335" y="37"/>
                    <a:pt x="335" y="46"/>
                  </a:cubicBezTo>
                  <a:lnTo>
                    <a:pt x="33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5997576" y="5413375"/>
              <a:ext cx="468313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997576" y="54705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5997576" y="5353050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70670" y="2345736"/>
            <a:ext cx="447420" cy="456168"/>
            <a:chOff x="7232298" y="1673251"/>
            <a:chExt cx="793048" cy="808553"/>
          </a:xfrm>
          <a:solidFill>
            <a:srgbClr val="E31B23"/>
          </a:solidFill>
        </p:grpSpPr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7232298" y="1673251"/>
              <a:ext cx="793048" cy="181648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7232298" y="188148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7232298" y="208971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7232298" y="2299049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827028" y="2819400"/>
            <a:ext cx="0" cy="201168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2794380" y="2801904"/>
            <a:ext cx="0" cy="201168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712" name="Straight Arrow Connector 499711"/>
          <p:cNvCxnSpPr/>
          <p:nvPr/>
        </p:nvCxnSpPr>
        <p:spPr bwMode="auto">
          <a:xfrm>
            <a:off x="856232" y="3131820"/>
            <a:ext cx="19381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715" name="TextBox 499714"/>
          <p:cNvSpPr txBox="1"/>
          <p:nvPr/>
        </p:nvSpPr>
        <p:spPr>
          <a:xfrm>
            <a:off x="916969" y="2797585"/>
            <a:ext cx="177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Opens up a command channel on port 21 and sends PORT 4444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847034" y="3550050"/>
            <a:ext cx="1938148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1541" y="3215815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Server acknowledges the command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856232" y="4010507"/>
            <a:ext cx="1938148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0739" y="3676272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Server opens a data channel on port 4444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847034" y="4424418"/>
            <a:ext cx="19381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41541" y="4090183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Client acknowledges the data channel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99716" name="TextBox 499715"/>
          <p:cNvSpPr txBox="1"/>
          <p:nvPr/>
        </p:nvSpPr>
        <p:spPr>
          <a:xfrm>
            <a:off x="482555" y="1987856"/>
            <a:ext cx="6783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Client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09117" y="1995656"/>
            <a:ext cx="7521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Server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027606" y="2363232"/>
            <a:ext cx="779778" cy="456168"/>
            <a:chOff x="5167313" y="4767263"/>
            <a:chExt cx="1895475" cy="1138237"/>
          </a:xfrm>
          <a:solidFill>
            <a:srgbClr val="E31B23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5167313" y="5822950"/>
              <a:ext cx="1895475" cy="82550"/>
            </a:xfrm>
            <a:custGeom>
              <a:avLst/>
              <a:gdLst>
                <a:gd name="T0" fmla="*/ 297 w 502"/>
                <a:gd name="T1" fmla="*/ 0 h 22"/>
                <a:gd name="T2" fmla="*/ 297 w 502"/>
                <a:gd name="T3" fmla="*/ 12 h 22"/>
                <a:gd name="T4" fmla="*/ 205 w 502"/>
                <a:gd name="T5" fmla="*/ 12 h 22"/>
                <a:gd name="T6" fmla="*/ 205 w 502"/>
                <a:gd name="T7" fmla="*/ 0 h 22"/>
                <a:gd name="T8" fmla="*/ 0 w 502"/>
                <a:gd name="T9" fmla="*/ 0 h 22"/>
                <a:gd name="T10" fmla="*/ 22 w 502"/>
                <a:gd name="T11" fmla="*/ 22 h 22"/>
                <a:gd name="T12" fmla="*/ 479 w 502"/>
                <a:gd name="T13" fmla="*/ 22 h 22"/>
                <a:gd name="T14" fmla="*/ 502 w 502"/>
                <a:gd name="T15" fmla="*/ 0 h 22"/>
                <a:gd name="T16" fmla="*/ 297 w 50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22">
                  <a:moveTo>
                    <a:pt x="297" y="0"/>
                  </a:moveTo>
                  <a:cubicBezTo>
                    <a:pt x="297" y="12"/>
                    <a:pt x="297" y="12"/>
                    <a:pt x="297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0" y="22"/>
                    <a:pt x="22" y="22"/>
                  </a:cubicBezTo>
                  <a:cubicBezTo>
                    <a:pt x="479" y="22"/>
                    <a:pt x="479" y="22"/>
                    <a:pt x="479" y="22"/>
                  </a:cubicBezTo>
                  <a:cubicBezTo>
                    <a:pt x="492" y="22"/>
                    <a:pt x="502" y="17"/>
                    <a:pt x="502" y="0"/>
                  </a:cubicBezTo>
                  <a:lnTo>
                    <a:pt x="2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5745163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5745163" y="5292725"/>
              <a:ext cx="207963" cy="26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6137276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5695951" y="4956175"/>
              <a:ext cx="517525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5942013" y="5087938"/>
              <a:ext cx="146050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5997576" y="5530850"/>
              <a:ext cx="3556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5997576" y="52927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6254751" y="4956175"/>
              <a:ext cx="2794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6337301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15"/>
            <p:cNvSpPr>
              <a:spLocks noEditPoints="1"/>
            </p:cNvSpPr>
            <p:nvPr/>
          </p:nvSpPr>
          <p:spPr bwMode="auto">
            <a:xfrm>
              <a:off x="5322888" y="4767263"/>
              <a:ext cx="1584325" cy="1025525"/>
            </a:xfrm>
            <a:custGeom>
              <a:avLst/>
              <a:gdLst>
                <a:gd name="T0" fmla="*/ 389 w 420"/>
                <a:gd name="T1" fmla="*/ 0 h 271"/>
                <a:gd name="T2" fmla="*/ 31 w 420"/>
                <a:gd name="T3" fmla="*/ 0 h 271"/>
                <a:gd name="T4" fmla="*/ 0 w 420"/>
                <a:gd name="T5" fmla="*/ 31 h 271"/>
                <a:gd name="T6" fmla="*/ 0 w 420"/>
                <a:gd name="T7" fmla="*/ 240 h 271"/>
                <a:gd name="T8" fmla="*/ 31 w 420"/>
                <a:gd name="T9" fmla="*/ 271 h 271"/>
                <a:gd name="T10" fmla="*/ 389 w 420"/>
                <a:gd name="T11" fmla="*/ 271 h 271"/>
                <a:gd name="T12" fmla="*/ 420 w 420"/>
                <a:gd name="T13" fmla="*/ 240 h 271"/>
                <a:gd name="T14" fmla="*/ 420 w 420"/>
                <a:gd name="T15" fmla="*/ 31 h 271"/>
                <a:gd name="T16" fmla="*/ 389 w 420"/>
                <a:gd name="T17" fmla="*/ 0 h 271"/>
                <a:gd name="T18" fmla="*/ 335 w 420"/>
                <a:gd name="T19" fmla="*/ 58 h 271"/>
                <a:gd name="T20" fmla="*/ 335 w 420"/>
                <a:gd name="T21" fmla="*/ 61 h 271"/>
                <a:gd name="T22" fmla="*/ 335 w 420"/>
                <a:gd name="T23" fmla="*/ 225 h 271"/>
                <a:gd name="T24" fmla="*/ 319 w 420"/>
                <a:gd name="T25" fmla="*/ 241 h 271"/>
                <a:gd name="T26" fmla="*/ 101 w 420"/>
                <a:gd name="T27" fmla="*/ 241 h 271"/>
                <a:gd name="T28" fmla="*/ 85 w 420"/>
                <a:gd name="T29" fmla="*/ 225 h 271"/>
                <a:gd name="T30" fmla="*/ 85 w 420"/>
                <a:gd name="T31" fmla="*/ 61 h 271"/>
                <a:gd name="T32" fmla="*/ 85 w 420"/>
                <a:gd name="T33" fmla="*/ 58 h 271"/>
                <a:gd name="T34" fmla="*/ 85 w 420"/>
                <a:gd name="T35" fmla="*/ 46 h 271"/>
                <a:gd name="T36" fmla="*/ 101 w 420"/>
                <a:gd name="T37" fmla="*/ 30 h 271"/>
                <a:gd name="T38" fmla="*/ 319 w 420"/>
                <a:gd name="T39" fmla="*/ 30 h 271"/>
                <a:gd name="T40" fmla="*/ 335 w 420"/>
                <a:gd name="T41" fmla="*/ 46 h 271"/>
                <a:gd name="T42" fmla="*/ 335 w 420"/>
                <a:gd name="T43" fmla="*/ 5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271">
                  <a:moveTo>
                    <a:pt x="38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7"/>
                    <a:pt x="14" y="271"/>
                    <a:pt x="31" y="271"/>
                  </a:cubicBezTo>
                  <a:cubicBezTo>
                    <a:pt x="389" y="271"/>
                    <a:pt x="389" y="271"/>
                    <a:pt x="389" y="271"/>
                  </a:cubicBezTo>
                  <a:cubicBezTo>
                    <a:pt x="406" y="271"/>
                    <a:pt x="420" y="257"/>
                    <a:pt x="420" y="240"/>
                  </a:cubicBezTo>
                  <a:cubicBezTo>
                    <a:pt x="420" y="31"/>
                    <a:pt x="420" y="31"/>
                    <a:pt x="420" y="31"/>
                  </a:cubicBezTo>
                  <a:cubicBezTo>
                    <a:pt x="420" y="14"/>
                    <a:pt x="406" y="0"/>
                    <a:pt x="389" y="0"/>
                  </a:cubicBezTo>
                  <a:close/>
                  <a:moveTo>
                    <a:pt x="335" y="58"/>
                  </a:moveTo>
                  <a:cubicBezTo>
                    <a:pt x="335" y="61"/>
                    <a:pt x="335" y="61"/>
                    <a:pt x="335" y="61"/>
                  </a:cubicBezTo>
                  <a:cubicBezTo>
                    <a:pt x="335" y="225"/>
                    <a:pt x="335" y="225"/>
                    <a:pt x="335" y="225"/>
                  </a:cubicBezTo>
                  <a:cubicBezTo>
                    <a:pt x="335" y="234"/>
                    <a:pt x="328" y="241"/>
                    <a:pt x="319" y="241"/>
                  </a:cubicBezTo>
                  <a:cubicBezTo>
                    <a:pt x="101" y="241"/>
                    <a:pt x="101" y="241"/>
                    <a:pt x="101" y="241"/>
                  </a:cubicBezTo>
                  <a:cubicBezTo>
                    <a:pt x="92" y="241"/>
                    <a:pt x="85" y="234"/>
                    <a:pt x="85" y="225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37"/>
                    <a:pt x="92" y="30"/>
                    <a:pt x="101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28" y="30"/>
                    <a:pt x="335" y="37"/>
                    <a:pt x="335" y="46"/>
                  </a:cubicBezTo>
                  <a:lnTo>
                    <a:pt x="33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5997576" y="5413375"/>
              <a:ext cx="468313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5997576" y="54705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5997576" y="5353050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41076" y="2345736"/>
            <a:ext cx="447420" cy="456168"/>
            <a:chOff x="7232298" y="1673251"/>
            <a:chExt cx="793048" cy="808553"/>
          </a:xfrm>
          <a:solidFill>
            <a:srgbClr val="E31B23"/>
          </a:solidFill>
        </p:grpSpPr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7232298" y="1673251"/>
              <a:ext cx="793048" cy="181648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7232298" y="188148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7232298" y="208971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7232298" y="2299049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>
            <a:off x="5397434" y="2819400"/>
            <a:ext cx="0" cy="201168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7364786" y="2801904"/>
            <a:ext cx="0" cy="201168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5426638" y="3131820"/>
            <a:ext cx="19381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21145" y="2797585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Opens up a command channel on port 21 and sends PASV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5417440" y="3550050"/>
            <a:ext cx="1938148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11947" y="3215815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Server sends back PORT 1234 and starts listening on that port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5426638" y="4010507"/>
            <a:ext cx="19381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21145" y="3676272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Client opens a data channel on server port 1234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5417440" y="4424418"/>
            <a:ext cx="1938148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11947" y="4090183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  <a:latin typeface="+mn-lt"/>
              </a:rPr>
              <a:t>Server acknowledges the data channel</a:t>
            </a:r>
            <a:endParaRPr lang="en-US" sz="8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52961" y="1987856"/>
            <a:ext cx="6783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Client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79523" y="1995656"/>
            <a:ext cx="7521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Server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007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Download a file from FTP server.</a:t>
            </a:r>
            <a:endParaRPr lang="en-US" dirty="0" smtClean="0"/>
          </a:p>
          <a:p>
            <a:r>
              <a:rPr lang="en-US" dirty="0" smtClean="0"/>
              <a:t>Use Apache  FTPClient.</a:t>
            </a:r>
          </a:p>
          <a:p>
            <a:r>
              <a:rPr lang="en-US" dirty="0" smtClean="0"/>
              <a:t>Connect, login  and retrieve the file.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644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1743"/>
          <a:stretch>
            <a:fillRect/>
          </a:stretch>
        </p:blipFill>
        <p:spPr/>
      </p:pic>
      <p:sp>
        <p:nvSpPr>
          <p:cNvPr id="12" name="Rectangle 11"/>
          <p:cNvSpPr>
            <a:spLocks/>
          </p:cNvSpPr>
          <p:nvPr/>
        </p:nvSpPr>
        <p:spPr bwMode="auto">
          <a:xfrm>
            <a:off x="-3119896" y="2569369"/>
            <a:ext cx="2951972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Full-Width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10” wide x 5” high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(this will fill the entire slide, minus bar)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“Change Picture”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214" y="1089660"/>
            <a:ext cx="299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712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1"/>
            <a:ext cx="7528560" cy="3725201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smtClean="0"/>
              <a:t>First assignment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200" dirty="0" smtClean="0"/>
              <a:t>Create a Java  command line program that:</a:t>
            </a:r>
          </a:p>
          <a:p>
            <a:pPr>
              <a:buFontTx/>
              <a:buChar char="-"/>
            </a:pPr>
            <a:r>
              <a:rPr lang="en-US" sz="1200" dirty="0" smtClean="0"/>
              <a:t>Connects to google.com. Take the response received upon connecting and print it inside a file.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500" dirty="0" smtClean="0"/>
              <a:t>Second  assignment:</a:t>
            </a:r>
          </a:p>
          <a:p>
            <a:pPr marL="0" indent="0">
              <a:buNone/>
            </a:pPr>
            <a:r>
              <a:rPr lang="en-US" sz="1200" dirty="0" smtClean="0"/>
              <a:t>Prerequisite:</a:t>
            </a:r>
          </a:p>
          <a:p>
            <a:pPr marL="0" indent="0">
              <a:buNone/>
            </a:pPr>
            <a:r>
              <a:rPr lang="en-US" sz="1200" dirty="0" smtClean="0"/>
              <a:t>You will need to install, host and maintain an  FTP server for this task. Download FileZilla FTP Server for example. Install it, run it, create a user. Check if you are able to connect to that user with some client – FileZilla  client for example. If you are able to – everything is OK and you can start coding.</a:t>
            </a:r>
          </a:p>
          <a:p>
            <a:pPr marL="0" indent="0">
              <a:buNone/>
            </a:pPr>
            <a:r>
              <a:rPr lang="en-US" sz="1200" dirty="0" smtClean="0"/>
              <a:t>Create a Java command line program that:</a:t>
            </a:r>
          </a:p>
          <a:p>
            <a:pPr>
              <a:buFontTx/>
              <a:buChar char="-"/>
            </a:pPr>
            <a:r>
              <a:rPr lang="en-US" sz="1200" dirty="0" smtClean="0"/>
              <a:t>Connects to an FTP server and allows:</a:t>
            </a:r>
          </a:p>
          <a:p>
            <a:pPr lvl="1">
              <a:buFontTx/>
              <a:buChar char="-"/>
            </a:pPr>
            <a:r>
              <a:rPr lang="en-US" sz="1200" dirty="0" smtClean="0"/>
              <a:t>Listing all files inside a folder. To simplify the problem, work on one folder level only – do not expect any sub folders.</a:t>
            </a:r>
          </a:p>
          <a:p>
            <a:pPr lvl="1">
              <a:buFontTx/>
              <a:buChar char="-"/>
            </a:pPr>
            <a:r>
              <a:rPr lang="en-US" sz="1200" dirty="0" smtClean="0"/>
              <a:t>Downloading a file – by entering the name of the file.</a:t>
            </a:r>
          </a:p>
          <a:p>
            <a:pPr lvl="1">
              <a:buFontTx/>
              <a:buChar char="-"/>
            </a:pPr>
            <a:r>
              <a:rPr lang="en-US" sz="1200" dirty="0" smtClean="0"/>
              <a:t>Uploading a file – by entering the name/location of the file</a:t>
            </a:r>
          </a:p>
          <a:p>
            <a:pPr lvl="1">
              <a:buFontTx/>
              <a:buChar char="-"/>
            </a:pPr>
            <a:r>
              <a:rPr lang="en-US" sz="1200" dirty="0" smtClean="0"/>
              <a:t>Deleting a file – by entering the name of the file.</a:t>
            </a:r>
          </a:p>
          <a:p>
            <a:pPr lvl="1">
              <a:buFontTx/>
              <a:buChar char="-"/>
            </a:pPr>
            <a:endParaRPr lang="en-US" sz="8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61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200400" y="914400"/>
            <a:ext cx="5433060" cy="1080345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gray">
          <a:xfrm>
            <a:off x="6339840" y="4396741"/>
            <a:ext cx="280416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Andrey Andreev</a:t>
            </a:r>
          </a:p>
          <a:p>
            <a:r>
              <a:rPr lang="en-US" sz="2000" kern="0" dirty="0" smtClean="0"/>
              <a:t>aandreev@axway.com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 smtClean="0"/>
          </a:p>
          <a:p>
            <a:r>
              <a:rPr lang="en-US" dirty="0" smtClean="0"/>
              <a:t>TCP/IP</a:t>
            </a:r>
            <a:endParaRPr lang="en-US" dirty="0" smtClean="0"/>
          </a:p>
          <a:p>
            <a:r>
              <a:rPr lang="en-US" dirty="0" smtClean="0"/>
              <a:t>HTTP </a:t>
            </a:r>
            <a:endParaRPr lang="en-US" dirty="0" smtClean="0"/>
          </a:p>
          <a:p>
            <a:r>
              <a:rPr lang="en-US" dirty="0" smtClean="0"/>
              <a:t>REST</a:t>
            </a:r>
            <a:endParaRPr lang="en-US" dirty="0" smtClean="0"/>
          </a:p>
          <a:p>
            <a:r>
              <a:rPr lang="en-US" dirty="0" smtClean="0"/>
              <a:t>FTP</a:t>
            </a:r>
            <a:endParaRPr lang="en-US" dirty="0" smtClean="0"/>
          </a:p>
          <a:p>
            <a:r>
              <a:rPr lang="en-US" dirty="0" smtClean="0"/>
              <a:t>SOAP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 set of rules that different endpoints use to communicate and interact with each other.</a:t>
            </a:r>
          </a:p>
          <a:p>
            <a:r>
              <a:rPr lang="en-US" dirty="0" smtClean="0"/>
              <a:t>Popular protocols – TCP/IP, HTTP, FTP, SSH, POP3, SMTP, etc.</a:t>
            </a:r>
          </a:p>
          <a:p>
            <a:r>
              <a:rPr lang="en-US" dirty="0" smtClean="0"/>
              <a:t>OSI model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44" y="3321119"/>
            <a:ext cx="5943448" cy="17474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Internet protocol – two-layer program.</a:t>
            </a:r>
          </a:p>
          <a:p>
            <a:r>
              <a:rPr lang="en-US" dirty="0" smtClean="0"/>
              <a:t>TCP opens a point-to-point communication channel.</a:t>
            </a:r>
          </a:p>
          <a:p>
            <a:r>
              <a:rPr lang="en-US" dirty="0" smtClean="0"/>
              <a:t>Sends data into packets. Communication is reliable.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</a:t>
            </a:r>
            <a:r>
              <a:rPr lang="en-US" sz="1500" dirty="0" smtClean="0">
                <a:solidFill>
                  <a:schemeClr val="accent1"/>
                </a:solidFill>
              </a:rPr>
              <a:t>A phone call</a:t>
            </a:r>
          </a:p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sz="1300" dirty="0" smtClean="0">
                <a:solidFill>
                  <a:schemeClr val="accent1"/>
                </a:solidFill>
              </a:rPr>
              <a:t>Data flow is consecutive</a:t>
            </a:r>
            <a:endParaRPr lang="en-US" sz="13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IP is responsible for routing.</a:t>
            </a:r>
          </a:p>
          <a:p>
            <a:r>
              <a:rPr lang="en-US" dirty="0" smtClean="0"/>
              <a:t>Understanding ports – the destination application.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reeform 256"/>
          <p:cNvSpPr>
            <a:spLocks noChangeAspect="1" noEditPoints="1"/>
          </p:cNvSpPr>
          <p:nvPr/>
        </p:nvSpPr>
        <p:spPr bwMode="auto">
          <a:xfrm>
            <a:off x="2869162" y="2763792"/>
            <a:ext cx="385009" cy="661987"/>
          </a:xfrm>
          <a:custGeom>
            <a:avLst/>
            <a:gdLst>
              <a:gd name="T0" fmla="*/ 153 w 174"/>
              <a:gd name="T1" fmla="*/ 0 h 304"/>
              <a:gd name="T2" fmla="*/ 22 w 174"/>
              <a:gd name="T3" fmla="*/ 0 h 304"/>
              <a:gd name="T4" fmla="*/ 0 w 174"/>
              <a:gd name="T5" fmla="*/ 22 h 304"/>
              <a:gd name="T6" fmla="*/ 0 w 174"/>
              <a:gd name="T7" fmla="*/ 282 h 304"/>
              <a:gd name="T8" fmla="*/ 22 w 174"/>
              <a:gd name="T9" fmla="*/ 304 h 304"/>
              <a:gd name="T10" fmla="*/ 153 w 174"/>
              <a:gd name="T11" fmla="*/ 304 h 304"/>
              <a:gd name="T12" fmla="*/ 174 w 174"/>
              <a:gd name="T13" fmla="*/ 282 h 304"/>
              <a:gd name="T14" fmla="*/ 174 w 174"/>
              <a:gd name="T15" fmla="*/ 22 h 304"/>
              <a:gd name="T16" fmla="*/ 153 w 174"/>
              <a:gd name="T17" fmla="*/ 0 h 304"/>
              <a:gd name="T18" fmla="*/ 74 w 174"/>
              <a:gd name="T19" fmla="*/ 38 h 304"/>
              <a:gd name="T20" fmla="*/ 101 w 174"/>
              <a:gd name="T21" fmla="*/ 38 h 304"/>
              <a:gd name="T22" fmla="*/ 105 w 174"/>
              <a:gd name="T23" fmla="*/ 41 h 304"/>
              <a:gd name="T24" fmla="*/ 101 w 174"/>
              <a:gd name="T25" fmla="*/ 44 h 304"/>
              <a:gd name="T26" fmla="*/ 74 w 174"/>
              <a:gd name="T27" fmla="*/ 44 h 304"/>
              <a:gd name="T28" fmla="*/ 70 w 174"/>
              <a:gd name="T29" fmla="*/ 41 h 304"/>
              <a:gd name="T30" fmla="*/ 74 w 174"/>
              <a:gd name="T31" fmla="*/ 38 h 304"/>
              <a:gd name="T32" fmla="*/ 88 w 174"/>
              <a:gd name="T33" fmla="*/ 292 h 304"/>
              <a:gd name="T34" fmla="*/ 75 w 174"/>
              <a:gd name="T35" fmla="*/ 278 h 304"/>
              <a:gd name="T36" fmla="*/ 88 w 174"/>
              <a:gd name="T37" fmla="*/ 264 h 304"/>
              <a:gd name="T38" fmla="*/ 102 w 174"/>
              <a:gd name="T39" fmla="*/ 278 h 304"/>
              <a:gd name="T40" fmla="*/ 88 w 174"/>
              <a:gd name="T41" fmla="*/ 292 h 304"/>
              <a:gd name="T42" fmla="*/ 159 w 174"/>
              <a:gd name="T43" fmla="*/ 259 h 304"/>
              <a:gd name="T44" fmla="*/ 16 w 174"/>
              <a:gd name="T45" fmla="*/ 259 h 304"/>
              <a:gd name="T46" fmla="*/ 16 w 174"/>
              <a:gd name="T47" fmla="*/ 58 h 304"/>
              <a:gd name="T48" fmla="*/ 159 w 174"/>
              <a:gd name="T49" fmla="*/ 58 h 304"/>
              <a:gd name="T50" fmla="*/ 159 w 174"/>
              <a:gd name="T51" fmla="*/ 25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4" h="304">
                <a:moveTo>
                  <a:pt x="15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4"/>
                  <a:pt x="10" y="304"/>
                  <a:pt x="22" y="304"/>
                </a:cubicBezTo>
                <a:cubicBezTo>
                  <a:pt x="153" y="304"/>
                  <a:pt x="153" y="304"/>
                  <a:pt x="153" y="304"/>
                </a:cubicBezTo>
                <a:cubicBezTo>
                  <a:pt x="165" y="304"/>
                  <a:pt x="174" y="294"/>
                  <a:pt x="174" y="282"/>
                </a:cubicBezTo>
                <a:cubicBezTo>
                  <a:pt x="174" y="22"/>
                  <a:pt x="174" y="22"/>
                  <a:pt x="174" y="22"/>
                </a:cubicBezTo>
                <a:cubicBezTo>
                  <a:pt x="174" y="10"/>
                  <a:pt x="165" y="0"/>
                  <a:pt x="153" y="0"/>
                </a:cubicBezTo>
                <a:close/>
                <a:moveTo>
                  <a:pt x="74" y="38"/>
                </a:moveTo>
                <a:cubicBezTo>
                  <a:pt x="101" y="38"/>
                  <a:pt x="101" y="38"/>
                  <a:pt x="101" y="38"/>
                </a:cubicBezTo>
                <a:cubicBezTo>
                  <a:pt x="103" y="38"/>
                  <a:pt x="105" y="39"/>
                  <a:pt x="105" y="41"/>
                </a:cubicBezTo>
                <a:cubicBezTo>
                  <a:pt x="105" y="43"/>
                  <a:pt x="103" y="44"/>
                  <a:pt x="101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2" y="44"/>
                  <a:pt x="70" y="43"/>
                  <a:pt x="70" y="41"/>
                </a:cubicBezTo>
                <a:cubicBezTo>
                  <a:pt x="70" y="39"/>
                  <a:pt x="72" y="38"/>
                  <a:pt x="74" y="38"/>
                </a:cubicBezTo>
                <a:close/>
                <a:moveTo>
                  <a:pt x="88" y="292"/>
                </a:moveTo>
                <a:cubicBezTo>
                  <a:pt x="81" y="292"/>
                  <a:pt x="75" y="286"/>
                  <a:pt x="75" y="278"/>
                </a:cubicBezTo>
                <a:cubicBezTo>
                  <a:pt x="75" y="271"/>
                  <a:pt x="81" y="264"/>
                  <a:pt x="88" y="264"/>
                </a:cubicBezTo>
                <a:cubicBezTo>
                  <a:pt x="96" y="264"/>
                  <a:pt x="102" y="271"/>
                  <a:pt x="102" y="278"/>
                </a:cubicBezTo>
                <a:cubicBezTo>
                  <a:pt x="102" y="286"/>
                  <a:pt x="96" y="292"/>
                  <a:pt x="88" y="292"/>
                </a:cubicBezTo>
                <a:close/>
                <a:moveTo>
                  <a:pt x="159" y="259"/>
                </a:moveTo>
                <a:cubicBezTo>
                  <a:pt x="16" y="259"/>
                  <a:pt x="16" y="259"/>
                  <a:pt x="16" y="259"/>
                </a:cubicBezTo>
                <a:cubicBezTo>
                  <a:pt x="16" y="58"/>
                  <a:pt x="16" y="58"/>
                  <a:pt x="16" y="58"/>
                </a:cubicBezTo>
                <a:cubicBezTo>
                  <a:pt x="159" y="58"/>
                  <a:pt x="159" y="58"/>
                  <a:pt x="159" y="58"/>
                </a:cubicBezTo>
                <a:lnTo>
                  <a:pt x="159" y="259"/>
                </a:lnTo>
                <a:close/>
              </a:path>
            </a:pathLst>
          </a:custGeom>
          <a:solidFill>
            <a:srgbClr val="E31B23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 256"/>
          <p:cNvSpPr>
            <a:spLocks noChangeAspect="1" noEditPoints="1"/>
          </p:cNvSpPr>
          <p:nvPr/>
        </p:nvSpPr>
        <p:spPr bwMode="auto">
          <a:xfrm>
            <a:off x="5429912" y="2763792"/>
            <a:ext cx="385009" cy="661987"/>
          </a:xfrm>
          <a:custGeom>
            <a:avLst/>
            <a:gdLst>
              <a:gd name="T0" fmla="*/ 153 w 174"/>
              <a:gd name="T1" fmla="*/ 0 h 304"/>
              <a:gd name="T2" fmla="*/ 22 w 174"/>
              <a:gd name="T3" fmla="*/ 0 h 304"/>
              <a:gd name="T4" fmla="*/ 0 w 174"/>
              <a:gd name="T5" fmla="*/ 22 h 304"/>
              <a:gd name="T6" fmla="*/ 0 w 174"/>
              <a:gd name="T7" fmla="*/ 282 h 304"/>
              <a:gd name="T8" fmla="*/ 22 w 174"/>
              <a:gd name="T9" fmla="*/ 304 h 304"/>
              <a:gd name="T10" fmla="*/ 153 w 174"/>
              <a:gd name="T11" fmla="*/ 304 h 304"/>
              <a:gd name="T12" fmla="*/ 174 w 174"/>
              <a:gd name="T13" fmla="*/ 282 h 304"/>
              <a:gd name="T14" fmla="*/ 174 w 174"/>
              <a:gd name="T15" fmla="*/ 22 h 304"/>
              <a:gd name="T16" fmla="*/ 153 w 174"/>
              <a:gd name="T17" fmla="*/ 0 h 304"/>
              <a:gd name="T18" fmla="*/ 74 w 174"/>
              <a:gd name="T19" fmla="*/ 38 h 304"/>
              <a:gd name="T20" fmla="*/ 101 w 174"/>
              <a:gd name="T21" fmla="*/ 38 h 304"/>
              <a:gd name="T22" fmla="*/ 105 w 174"/>
              <a:gd name="T23" fmla="*/ 41 h 304"/>
              <a:gd name="T24" fmla="*/ 101 w 174"/>
              <a:gd name="T25" fmla="*/ 44 h 304"/>
              <a:gd name="T26" fmla="*/ 74 w 174"/>
              <a:gd name="T27" fmla="*/ 44 h 304"/>
              <a:gd name="T28" fmla="*/ 70 w 174"/>
              <a:gd name="T29" fmla="*/ 41 h 304"/>
              <a:gd name="T30" fmla="*/ 74 w 174"/>
              <a:gd name="T31" fmla="*/ 38 h 304"/>
              <a:gd name="T32" fmla="*/ 88 w 174"/>
              <a:gd name="T33" fmla="*/ 292 h 304"/>
              <a:gd name="T34" fmla="*/ 75 w 174"/>
              <a:gd name="T35" fmla="*/ 278 h 304"/>
              <a:gd name="T36" fmla="*/ 88 w 174"/>
              <a:gd name="T37" fmla="*/ 264 h 304"/>
              <a:gd name="T38" fmla="*/ 102 w 174"/>
              <a:gd name="T39" fmla="*/ 278 h 304"/>
              <a:gd name="T40" fmla="*/ 88 w 174"/>
              <a:gd name="T41" fmla="*/ 292 h 304"/>
              <a:gd name="T42" fmla="*/ 159 w 174"/>
              <a:gd name="T43" fmla="*/ 259 h 304"/>
              <a:gd name="T44" fmla="*/ 16 w 174"/>
              <a:gd name="T45" fmla="*/ 259 h 304"/>
              <a:gd name="T46" fmla="*/ 16 w 174"/>
              <a:gd name="T47" fmla="*/ 58 h 304"/>
              <a:gd name="T48" fmla="*/ 159 w 174"/>
              <a:gd name="T49" fmla="*/ 58 h 304"/>
              <a:gd name="T50" fmla="*/ 159 w 174"/>
              <a:gd name="T51" fmla="*/ 25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4" h="304">
                <a:moveTo>
                  <a:pt x="15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4"/>
                  <a:pt x="10" y="304"/>
                  <a:pt x="22" y="304"/>
                </a:cubicBezTo>
                <a:cubicBezTo>
                  <a:pt x="153" y="304"/>
                  <a:pt x="153" y="304"/>
                  <a:pt x="153" y="304"/>
                </a:cubicBezTo>
                <a:cubicBezTo>
                  <a:pt x="165" y="304"/>
                  <a:pt x="174" y="294"/>
                  <a:pt x="174" y="282"/>
                </a:cubicBezTo>
                <a:cubicBezTo>
                  <a:pt x="174" y="22"/>
                  <a:pt x="174" y="22"/>
                  <a:pt x="174" y="22"/>
                </a:cubicBezTo>
                <a:cubicBezTo>
                  <a:pt x="174" y="10"/>
                  <a:pt x="165" y="0"/>
                  <a:pt x="153" y="0"/>
                </a:cubicBezTo>
                <a:close/>
                <a:moveTo>
                  <a:pt x="74" y="38"/>
                </a:moveTo>
                <a:cubicBezTo>
                  <a:pt x="101" y="38"/>
                  <a:pt x="101" y="38"/>
                  <a:pt x="101" y="38"/>
                </a:cubicBezTo>
                <a:cubicBezTo>
                  <a:pt x="103" y="38"/>
                  <a:pt x="105" y="39"/>
                  <a:pt x="105" y="41"/>
                </a:cubicBezTo>
                <a:cubicBezTo>
                  <a:pt x="105" y="43"/>
                  <a:pt x="103" y="44"/>
                  <a:pt x="101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2" y="44"/>
                  <a:pt x="70" y="43"/>
                  <a:pt x="70" y="41"/>
                </a:cubicBezTo>
                <a:cubicBezTo>
                  <a:pt x="70" y="39"/>
                  <a:pt x="72" y="38"/>
                  <a:pt x="74" y="38"/>
                </a:cubicBezTo>
                <a:close/>
                <a:moveTo>
                  <a:pt x="88" y="292"/>
                </a:moveTo>
                <a:cubicBezTo>
                  <a:pt x="81" y="292"/>
                  <a:pt x="75" y="286"/>
                  <a:pt x="75" y="278"/>
                </a:cubicBezTo>
                <a:cubicBezTo>
                  <a:pt x="75" y="271"/>
                  <a:pt x="81" y="264"/>
                  <a:pt x="88" y="264"/>
                </a:cubicBezTo>
                <a:cubicBezTo>
                  <a:pt x="96" y="264"/>
                  <a:pt x="102" y="271"/>
                  <a:pt x="102" y="278"/>
                </a:cubicBezTo>
                <a:cubicBezTo>
                  <a:pt x="102" y="286"/>
                  <a:pt x="96" y="292"/>
                  <a:pt x="88" y="292"/>
                </a:cubicBezTo>
                <a:close/>
                <a:moveTo>
                  <a:pt x="159" y="259"/>
                </a:moveTo>
                <a:cubicBezTo>
                  <a:pt x="16" y="259"/>
                  <a:pt x="16" y="259"/>
                  <a:pt x="16" y="259"/>
                </a:cubicBezTo>
                <a:cubicBezTo>
                  <a:pt x="16" y="58"/>
                  <a:pt x="16" y="58"/>
                  <a:pt x="16" y="58"/>
                </a:cubicBezTo>
                <a:cubicBezTo>
                  <a:pt x="159" y="58"/>
                  <a:pt x="159" y="58"/>
                  <a:pt x="159" y="58"/>
                </a:cubicBezTo>
                <a:lnTo>
                  <a:pt x="159" y="259"/>
                </a:lnTo>
                <a:close/>
              </a:path>
            </a:pathLst>
          </a:custGeom>
          <a:solidFill>
            <a:srgbClr val="E31B23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480515" y="3093720"/>
            <a:ext cx="1769665" cy="106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4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protocol that exchanges or transfers text</a:t>
            </a:r>
          </a:p>
          <a:p>
            <a:r>
              <a:rPr lang="en-US" dirty="0" smtClean="0"/>
              <a:t>Request – response; client – server protocol</a:t>
            </a:r>
          </a:p>
          <a:p>
            <a:r>
              <a:rPr lang="en-US" dirty="0" smtClean="0"/>
              <a:t>Resource – the subject of a request</a:t>
            </a:r>
          </a:p>
          <a:p>
            <a:r>
              <a:rPr lang="en-US" dirty="0" smtClean="0"/>
              <a:t>URL – address of the resource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2856" y="3575599"/>
            <a:ext cx="1522726" cy="914400"/>
            <a:chOff x="5167313" y="4767263"/>
            <a:chExt cx="1895475" cy="1138237"/>
          </a:xfrm>
          <a:solidFill>
            <a:srgbClr val="E31B23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167313" y="5822950"/>
              <a:ext cx="1895475" cy="82550"/>
            </a:xfrm>
            <a:custGeom>
              <a:avLst/>
              <a:gdLst>
                <a:gd name="T0" fmla="*/ 297 w 502"/>
                <a:gd name="T1" fmla="*/ 0 h 22"/>
                <a:gd name="T2" fmla="*/ 297 w 502"/>
                <a:gd name="T3" fmla="*/ 12 h 22"/>
                <a:gd name="T4" fmla="*/ 205 w 502"/>
                <a:gd name="T5" fmla="*/ 12 h 22"/>
                <a:gd name="T6" fmla="*/ 205 w 502"/>
                <a:gd name="T7" fmla="*/ 0 h 22"/>
                <a:gd name="T8" fmla="*/ 0 w 502"/>
                <a:gd name="T9" fmla="*/ 0 h 22"/>
                <a:gd name="T10" fmla="*/ 22 w 502"/>
                <a:gd name="T11" fmla="*/ 22 h 22"/>
                <a:gd name="T12" fmla="*/ 479 w 502"/>
                <a:gd name="T13" fmla="*/ 22 h 22"/>
                <a:gd name="T14" fmla="*/ 502 w 502"/>
                <a:gd name="T15" fmla="*/ 0 h 22"/>
                <a:gd name="T16" fmla="*/ 297 w 50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22">
                  <a:moveTo>
                    <a:pt x="297" y="0"/>
                  </a:moveTo>
                  <a:cubicBezTo>
                    <a:pt x="297" y="12"/>
                    <a:pt x="297" y="12"/>
                    <a:pt x="297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0" y="22"/>
                    <a:pt x="22" y="22"/>
                  </a:cubicBezTo>
                  <a:cubicBezTo>
                    <a:pt x="479" y="22"/>
                    <a:pt x="479" y="22"/>
                    <a:pt x="479" y="22"/>
                  </a:cubicBezTo>
                  <a:cubicBezTo>
                    <a:pt x="492" y="22"/>
                    <a:pt x="502" y="17"/>
                    <a:pt x="502" y="0"/>
                  </a:cubicBezTo>
                  <a:lnTo>
                    <a:pt x="2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45163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745163" y="5292725"/>
              <a:ext cx="207963" cy="26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137276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695951" y="4956175"/>
              <a:ext cx="517525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942013" y="5087938"/>
              <a:ext cx="146050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997576" y="5530850"/>
              <a:ext cx="3556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997576" y="52927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254751" y="4956175"/>
              <a:ext cx="279400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337301" y="5087938"/>
              <a:ext cx="147638" cy="147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5322888" y="4767263"/>
              <a:ext cx="1584325" cy="1025525"/>
            </a:xfrm>
            <a:custGeom>
              <a:avLst/>
              <a:gdLst>
                <a:gd name="T0" fmla="*/ 389 w 420"/>
                <a:gd name="T1" fmla="*/ 0 h 271"/>
                <a:gd name="T2" fmla="*/ 31 w 420"/>
                <a:gd name="T3" fmla="*/ 0 h 271"/>
                <a:gd name="T4" fmla="*/ 0 w 420"/>
                <a:gd name="T5" fmla="*/ 31 h 271"/>
                <a:gd name="T6" fmla="*/ 0 w 420"/>
                <a:gd name="T7" fmla="*/ 240 h 271"/>
                <a:gd name="T8" fmla="*/ 31 w 420"/>
                <a:gd name="T9" fmla="*/ 271 h 271"/>
                <a:gd name="T10" fmla="*/ 389 w 420"/>
                <a:gd name="T11" fmla="*/ 271 h 271"/>
                <a:gd name="T12" fmla="*/ 420 w 420"/>
                <a:gd name="T13" fmla="*/ 240 h 271"/>
                <a:gd name="T14" fmla="*/ 420 w 420"/>
                <a:gd name="T15" fmla="*/ 31 h 271"/>
                <a:gd name="T16" fmla="*/ 389 w 420"/>
                <a:gd name="T17" fmla="*/ 0 h 271"/>
                <a:gd name="T18" fmla="*/ 335 w 420"/>
                <a:gd name="T19" fmla="*/ 58 h 271"/>
                <a:gd name="T20" fmla="*/ 335 w 420"/>
                <a:gd name="T21" fmla="*/ 61 h 271"/>
                <a:gd name="T22" fmla="*/ 335 w 420"/>
                <a:gd name="T23" fmla="*/ 225 h 271"/>
                <a:gd name="T24" fmla="*/ 319 w 420"/>
                <a:gd name="T25" fmla="*/ 241 h 271"/>
                <a:gd name="T26" fmla="*/ 101 w 420"/>
                <a:gd name="T27" fmla="*/ 241 h 271"/>
                <a:gd name="T28" fmla="*/ 85 w 420"/>
                <a:gd name="T29" fmla="*/ 225 h 271"/>
                <a:gd name="T30" fmla="*/ 85 w 420"/>
                <a:gd name="T31" fmla="*/ 61 h 271"/>
                <a:gd name="T32" fmla="*/ 85 w 420"/>
                <a:gd name="T33" fmla="*/ 58 h 271"/>
                <a:gd name="T34" fmla="*/ 85 w 420"/>
                <a:gd name="T35" fmla="*/ 46 h 271"/>
                <a:gd name="T36" fmla="*/ 101 w 420"/>
                <a:gd name="T37" fmla="*/ 30 h 271"/>
                <a:gd name="T38" fmla="*/ 319 w 420"/>
                <a:gd name="T39" fmla="*/ 30 h 271"/>
                <a:gd name="T40" fmla="*/ 335 w 420"/>
                <a:gd name="T41" fmla="*/ 46 h 271"/>
                <a:gd name="T42" fmla="*/ 335 w 420"/>
                <a:gd name="T43" fmla="*/ 5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271">
                  <a:moveTo>
                    <a:pt x="38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57"/>
                    <a:pt x="14" y="271"/>
                    <a:pt x="31" y="271"/>
                  </a:cubicBezTo>
                  <a:cubicBezTo>
                    <a:pt x="389" y="271"/>
                    <a:pt x="389" y="271"/>
                    <a:pt x="389" y="271"/>
                  </a:cubicBezTo>
                  <a:cubicBezTo>
                    <a:pt x="406" y="271"/>
                    <a:pt x="420" y="257"/>
                    <a:pt x="420" y="240"/>
                  </a:cubicBezTo>
                  <a:cubicBezTo>
                    <a:pt x="420" y="31"/>
                    <a:pt x="420" y="31"/>
                    <a:pt x="420" y="31"/>
                  </a:cubicBezTo>
                  <a:cubicBezTo>
                    <a:pt x="420" y="14"/>
                    <a:pt x="406" y="0"/>
                    <a:pt x="389" y="0"/>
                  </a:cubicBezTo>
                  <a:close/>
                  <a:moveTo>
                    <a:pt x="335" y="58"/>
                  </a:moveTo>
                  <a:cubicBezTo>
                    <a:pt x="335" y="61"/>
                    <a:pt x="335" y="61"/>
                    <a:pt x="335" y="61"/>
                  </a:cubicBezTo>
                  <a:cubicBezTo>
                    <a:pt x="335" y="225"/>
                    <a:pt x="335" y="225"/>
                    <a:pt x="335" y="225"/>
                  </a:cubicBezTo>
                  <a:cubicBezTo>
                    <a:pt x="335" y="234"/>
                    <a:pt x="328" y="241"/>
                    <a:pt x="319" y="241"/>
                  </a:cubicBezTo>
                  <a:cubicBezTo>
                    <a:pt x="101" y="241"/>
                    <a:pt x="101" y="241"/>
                    <a:pt x="101" y="241"/>
                  </a:cubicBezTo>
                  <a:cubicBezTo>
                    <a:pt x="92" y="241"/>
                    <a:pt x="85" y="234"/>
                    <a:pt x="85" y="225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37"/>
                    <a:pt x="92" y="30"/>
                    <a:pt x="101" y="30"/>
                  </a:cubicBezTo>
                  <a:cubicBezTo>
                    <a:pt x="319" y="30"/>
                    <a:pt x="319" y="30"/>
                    <a:pt x="319" y="30"/>
                  </a:cubicBezTo>
                  <a:cubicBezTo>
                    <a:pt x="328" y="30"/>
                    <a:pt x="335" y="37"/>
                    <a:pt x="335" y="46"/>
                  </a:cubicBezTo>
                  <a:lnTo>
                    <a:pt x="33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97576" y="5413375"/>
              <a:ext cx="468313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997576" y="5470525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997576" y="5353050"/>
              <a:ext cx="46831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1132" y="3605566"/>
            <a:ext cx="793048" cy="808553"/>
            <a:chOff x="7232298" y="1673251"/>
            <a:chExt cx="793048" cy="808553"/>
          </a:xfrm>
          <a:solidFill>
            <a:srgbClr val="E31B23"/>
          </a:solidFill>
        </p:grpSpPr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7232298" y="1673251"/>
              <a:ext cx="793048" cy="181648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7232298" y="188148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7232298" y="208971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7232298" y="2299049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3084490" y="3696390"/>
            <a:ext cx="2479183" cy="30971"/>
          </a:xfrm>
          <a:prstGeom prst="straightConnector1">
            <a:avLst/>
          </a:prstGeom>
          <a:ln w="25400"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3084490" y="4368481"/>
            <a:ext cx="2479183" cy="30971"/>
          </a:xfrm>
          <a:prstGeom prst="straightConnector1">
            <a:avLst/>
          </a:prstGeom>
          <a:ln w="25400"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93813" y="3205324"/>
            <a:ext cx="3788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GET me this RESOURCE </a:t>
            </a:r>
          </a:p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on this URL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4290" y="4006484"/>
            <a:ext cx="3788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Here is your RESPONSE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50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request looks like</a:t>
            </a:r>
          </a:p>
          <a:p>
            <a:pPr marL="0" indent="0">
              <a:buNone/>
            </a:pPr>
            <a:r>
              <a:rPr lang="en-US" sz="1500" dirty="0" smtClean="0"/>
              <a:t>POST </a:t>
            </a:r>
            <a:r>
              <a:rPr lang="en-US" sz="1500" dirty="0" smtClean="0">
                <a:hlinkClick r:id="rId3"/>
              </a:rPr>
              <a:t>http://google.com</a:t>
            </a:r>
            <a:r>
              <a:rPr lang="en-US" sz="1500" dirty="0" smtClean="0"/>
              <a:t> HTTP/1.1</a:t>
            </a:r>
          </a:p>
          <a:p>
            <a:pPr marL="0" indent="0">
              <a:buNone/>
            </a:pPr>
            <a:r>
              <a:rPr lang="en-US" sz="1500" dirty="0"/>
              <a:t>Host: googole.com</a:t>
            </a:r>
          </a:p>
          <a:p>
            <a:pPr marL="0" indent="0">
              <a:buNone/>
            </a:pPr>
            <a:r>
              <a:rPr lang="en-US" sz="1500" dirty="0"/>
              <a:t>User-Agent: Mozilla/5.0 (Windows NT 6.1; WOW64; rv:47.0) Gecko/20100101 Firefox/47.0</a:t>
            </a:r>
          </a:p>
          <a:p>
            <a:pPr marL="0" indent="0">
              <a:buNone/>
            </a:pPr>
            <a:r>
              <a:rPr lang="en-US" sz="1500" dirty="0"/>
              <a:t>Accept: text/html,application/xhtml+xml,application/xml;q=0.9,*/*;q=0.8</a:t>
            </a:r>
          </a:p>
          <a:p>
            <a:pPr marL="0" indent="0">
              <a:buNone/>
            </a:pPr>
            <a:r>
              <a:rPr lang="en-US" sz="1500" dirty="0"/>
              <a:t>Accept-Language: en-US,en;q=0.5</a:t>
            </a:r>
          </a:p>
          <a:p>
            <a:pPr marL="0" indent="0">
              <a:buNone/>
            </a:pPr>
            <a:r>
              <a:rPr lang="en-US" sz="1500" dirty="0"/>
              <a:t>Accept-Encoding: gzip, deflate</a:t>
            </a:r>
          </a:p>
          <a:p>
            <a:pPr marL="0" indent="0">
              <a:buNone/>
            </a:pPr>
            <a:r>
              <a:rPr lang="en-US" sz="1500" dirty="0"/>
              <a:t>Connection: </a:t>
            </a:r>
            <a:r>
              <a:rPr lang="en-US" sz="1500" dirty="0" smtClean="0"/>
              <a:t>keep-alive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A  GET body that is unlikely to happen.</a:t>
            </a:r>
            <a:endParaRPr lang="en-US" sz="15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865123" y="2016868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712" name="TextBox 499711"/>
          <p:cNvSpPr txBox="1"/>
          <p:nvPr/>
        </p:nvSpPr>
        <p:spPr>
          <a:xfrm>
            <a:off x="4651078" y="1693703"/>
            <a:ext cx="1813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Request line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499714" name="Straight Connector 499713"/>
          <p:cNvCxnSpPr/>
          <p:nvPr/>
        </p:nvCxnSpPr>
        <p:spPr bwMode="auto">
          <a:xfrm>
            <a:off x="7263319" y="2263010"/>
            <a:ext cx="0" cy="162805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7454629" y="3077037"/>
            <a:ext cx="1008435" cy="2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85502" y="2753872"/>
            <a:ext cx="1470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Headers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138230" y="4204904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90098" y="3881739"/>
            <a:ext cx="14814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New line CRLF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163131" y="4520710"/>
            <a:ext cx="3385226" cy="6485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641" y="4197545"/>
            <a:ext cx="1438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  <a:latin typeface="+mn-lt"/>
              </a:rPr>
              <a:t>Message body</a:t>
            </a:r>
            <a:endParaRPr lang="en-US" sz="1500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87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line – Method Request-URI HTTP version</a:t>
            </a:r>
          </a:p>
          <a:p>
            <a:pPr lvl="1"/>
            <a:r>
              <a:rPr lang="en-US" dirty="0" smtClean="0"/>
              <a:t>Methods can be GET, POST, PUT, etc.</a:t>
            </a:r>
          </a:p>
          <a:p>
            <a:pPr lvl="1"/>
            <a:r>
              <a:rPr lang="en-US" dirty="0" smtClean="0"/>
              <a:t>Request-URI is the resource address</a:t>
            </a:r>
          </a:p>
          <a:p>
            <a:pPr lvl="1"/>
            <a:r>
              <a:rPr lang="en-US" dirty="0" smtClean="0"/>
              <a:t>HTTP version – protocol version</a:t>
            </a:r>
            <a:endParaRPr lang="en-US" dirty="0" smtClean="0"/>
          </a:p>
          <a:p>
            <a:r>
              <a:rPr lang="en-US" dirty="0" smtClean="0"/>
              <a:t>Headers – pass additional information about the request that can be used by the server</a:t>
            </a:r>
          </a:p>
          <a:p>
            <a:r>
              <a:rPr lang="en-US" dirty="0" smtClean="0"/>
              <a:t>Message body – a message to be sent to the server. Can be parameters, a file, some text.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8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7772400" cy="3631492"/>
          </a:xfrm>
        </p:spPr>
        <p:txBody>
          <a:bodyPr/>
          <a:lstStyle/>
          <a:p>
            <a:r>
              <a:rPr lang="en-US" dirty="0" smtClean="0"/>
              <a:t>GET – receive information from the server</a:t>
            </a:r>
          </a:p>
          <a:p>
            <a:pPr lvl="1"/>
            <a:r>
              <a:rPr lang="en-US" dirty="0" smtClean="0"/>
              <a:t>Can be cached by the browser</a:t>
            </a:r>
          </a:p>
          <a:p>
            <a:pPr lvl="1"/>
            <a:r>
              <a:rPr lang="en-US" dirty="0" smtClean="0"/>
              <a:t>Has length limit</a:t>
            </a:r>
          </a:p>
          <a:p>
            <a:pPr lvl="1"/>
            <a:r>
              <a:rPr lang="en-US" dirty="0" smtClean="0"/>
              <a:t>Data is visible and should not be used for sensitive data</a:t>
            </a:r>
          </a:p>
          <a:p>
            <a:r>
              <a:rPr lang="en-US" dirty="0" smtClean="0"/>
              <a:t>POST – submits data to the server</a:t>
            </a:r>
          </a:p>
          <a:p>
            <a:pPr lvl="1"/>
            <a:r>
              <a:rPr lang="en-US" dirty="0" smtClean="0"/>
              <a:t>Cannot be cached</a:t>
            </a:r>
          </a:p>
          <a:p>
            <a:pPr lvl="1"/>
            <a:r>
              <a:rPr lang="en-US" dirty="0" smtClean="0"/>
              <a:t>Has no length limit</a:t>
            </a:r>
          </a:p>
          <a:p>
            <a:pPr lvl="1"/>
            <a:r>
              <a:rPr lang="en-US" dirty="0" smtClean="0"/>
              <a:t>Data is not visible and should  be used for sensitive data</a:t>
            </a:r>
          </a:p>
          <a:p>
            <a:r>
              <a:rPr lang="en-US" dirty="0" smtClean="0"/>
              <a:t>PUT – similar to POST but creates an entity on the exact URI or overwrites it if it already exists.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8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14373</TotalTime>
  <Words>1193</Words>
  <Application>Microsoft Office PowerPoint</Application>
  <PresentationFormat>On-screen Show (16:9)</PresentationFormat>
  <Paragraphs>244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MS PGothic</vt:lpstr>
      <vt:lpstr>Arial</vt:lpstr>
      <vt:lpstr>Arial Narrow</vt:lpstr>
      <vt:lpstr>Calibri</vt:lpstr>
      <vt:lpstr>Times New Roman</vt:lpstr>
      <vt:lpstr>Axway 2015 Corp PowerPoint Template - REGULAR SCREEN</vt:lpstr>
      <vt:lpstr>Using Java with communication protocols</vt:lpstr>
      <vt:lpstr>PowerPoint Presentation</vt:lpstr>
      <vt:lpstr>Agenda</vt:lpstr>
      <vt:lpstr>Protocols</vt:lpstr>
      <vt:lpstr>TCP/IP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REST</vt:lpstr>
      <vt:lpstr>REST</vt:lpstr>
      <vt:lpstr>REST</vt:lpstr>
      <vt:lpstr>FTP</vt:lpstr>
      <vt:lpstr>FTP</vt:lpstr>
      <vt:lpstr>FTP</vt:lpstr>
      <vt:lpstr>FTP</vt:lpstr>
      <vt:lpstr>PowerPoint Presentation</vt:lpstr>
      <vt:lpstr>Homework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Andrey Andreev</cp:lastModifiedBy>
  <cp:revision>245</cp:revision>
  <dcterms:created xsi:type="dcterms:W3CDTF">2013-12-26T17:09:29Z</dcterms:created>
  <dcterms:modified xsi:type="dcterms:W3CDTF">2016-11-01T15:07:14Z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