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5"/>
  </p:notesMasterIdLst>
  <p:handoutMasterIdLst>
    <p:handoutMasterId r:id="rId36"/>
  </p:handoutMasterIdLst>
  <p:sldIdLst>
    <p:sldId id="417" r:id="rId2"/>
    <p:sldId id="512" r:id="rId3"/>
    <p:sldId id="516" r:id="rId4"/>
    <p:sldId id="463" r:id="rId5"/>
    <p:sldId id="536" r:id="rId6"/>
    <p:sldId id="537" r:id="rId7"/>
    <p:sldId id="522" r:id="rId8"/>
    <p:sldId id="538" r:id="rId9"/>
    <p:sldId id="541" r:id="rId10"/>
    <p:sldId id="560" r:id="rId11"/>
    <p:sldId id="540" r:id="rId12"/>
    <p:sldId id="551" r:id="rId13"/>
    <p:sldId id="552" r:id="rId14"/>
    <p:sldId id="553" r:id="rId15"/>
    <p:sldId id="554" r:id="rId16"/>
    <p:sldId id="555" r:id="rId17"/>
    <p:sldId id="557" r:id="rId18"/>
    <p:sldId id="556" r:id="rId19"/>
    <p:sldId id="558" r:id="rId20"/>
    <p:sldId id="559" r:id="rId21"/>
    <p:sldId id="562" r:id="rId22"/>
    <p:sldId id="563" r:id="rId23"/>
    <p:sldId id="565" r:id="rId24"/>
    <p:sldId id="564" r:id="rId25"/>
    <p:sldId id="571" r:id="rId26"/>
    <p:sldId id="566" r:id="rId27"/>
    <p:sldId id="568" r:id="rId28"/>
    <p:sldId id="569" r:id="rId29"/>
    <p:sldId id="567" r:id="rId30"/>
    <p:sldId id="570" r:id="rId31"/>
    <p:sldId id="548" r:id="rId32"/>
    <p:sldId id="549" r:id="rId33"/>
    <p:sldId id="550" r:id="rId34"/>
  </p:sldIdLst>
  <p:sldSz cx="9144000" cy="5143500" type="screen16x9"/>
  <p:notesSz cx="7010400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12"/>
            <p14:sldId id="516"/>
            <p14:sldId id="463"/>
            <p14:sldId id="536"/>
            <p14:sldId id="537"/>
            <p14:sldId id="522"/>
            <p14:sldId id="538"/>
            <p14:sldId id="541"/>
            <p14:sldId id="560"/>
            <p14:sldId id="540"/>
            <p14:sldId id="551"/>
            <p14:sldId id="552"/>
            <p14:sldId id="553"/>
            <p14:sldId id="554"/>
            <p14:sldId id="555"/>
            <p14:sldId id="557"/>
            <p14:sldId id="556"/>
            <p14:sldId id="558"/>
            <p14:sldId id="559"/>
            <p14:sldId id="562"/>
            <p14:sldId id="563"/>
            <p14:sldId id="565"/>
            <p14:sldId id="564"/>
            <p14:sldId id="571"/>
            <p14:sldId id="566"/>
            <p14:sldId id="568"/>
            <p14:sldId id="569"/>
            <p14:sldId id="567"/>
            <p14:sldId id="570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833" autoAdjust="0"/>
  </p:normalViewPr>
  <p:slideViewPr>
    <p:cSldViewPr snapToGrid="0" showGuides="1">
      <p:cViewPr varScale="1">
        <p:scale>
          <a:sx n="155" d="100"/>
          <a:sy n="155" d="100"/>
        </p:scale>
        <p:origin x="222" y="138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3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8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6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4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03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5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1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12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16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32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1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9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80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0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5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2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8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wampserver.com/" TargetMode="External"/><Relationship Id="rId4" Type="http://schemas.openxmlformats.org/officeDocument/2006/relationships/hyperlink" Target="https://www.apachefriends.org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create-tab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create_table-section" TargetMode="External"/><Relationship Id="rId4" Type="http://schemas.openxmlformats.org/officeDocument/2006/relationships/hyperlink" Target="http://docs.oracle.com/javadb/10.8.3.0/ref/rrefsqlj24513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alter-tab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alter_table-section" TargetMode="External"/><Relationship Id="rId4" Type="http://schemas.openxmlformats.org/officeDocument/2006/relationships/hyperlink" Target="http://docs.oracle.com/javadb/10.8.3.0/ref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drop-tabl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drop_table-section" TargetMode="External"/><Relationship Id="rId4" Type="http://schemas.openxmlformats.org/officeDocument/2006/relationships/hyperlink" Target="http://docs.oracle.com/javadb/10.8.3.0/ref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rename-tab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ocs.oracle.com/javadb/10.8.3.0/ref/rrefsqljrenametablestatemen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truncate-tab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ocs.oracle.com/javadb/10.8.3.0/ref/rrefsqljtruncatetabl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inser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insert-section" TargetMode="External"/><Relationship Id="rId4" Type="http://schemas.openxmlformats.org/officeDocument/2006/relationships/hyperlink" Target="http://docs.oracle.com/javadb/10.8.3.0/ref/rrefsqlj40774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selec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select-section" TargetMode="External"/><Relationship Id="rId4" Type="http://schemas.openxmlformats.org/officeDocument/2006/relationships/hyperlink" Target="http://docs.oracle.com/javadb/10.8.3.0/ref/rrefsqlj41360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db/10.8.3.0/ref/rrefsqlj26498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sqldb.org/doc/guide/ch09.html#update-s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delet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hsqldb.org/doc/guide/ch09.html#delete-section" TargetMode="External"/><Relationship Id="rId4" Type="http://schemas.openxmlformats.org/officeDocument/2006/relationships/hyperlink" Target="http://docs.oracle.com/javadb/10.8.3.0/ref/rrefsqlj35981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sqldb.org/" TargetMode="External"/><Relationship Id="rId4" Type="http://schemas.openxmlformats.org/officeDocument/2006/relationships/hyperlink" Target="http://www.oracle.com/technetwork/apps-tech/jdbc-112010-090769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in Practice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700849" y="1223962"/>
            <a:ext cx="4460789" cy="430502"/>
          </a:xfrm>
        </p:spPr>
        <p:txBody>
          <a:bodyPr/>
          <a:lstStyle/>
          <a:p>
            <a:pPr algn="ctr"/>
            <a:r>
              <a:rPr lang="en-US" sz="2000" dirty="0" smtClean="0"/>
              <a:t>Java &amp; DB</a:t>
            </a:r>
            <a:r>
              <a:rPr lang="en-US" sz="2000" smtClean="0"/>
              <a:t>, JDBC</a:t>
            </a:r>
            <a:endParaRPr lang="en-US" sz="2000" dirty="0"/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6980365" y="4459368"/>
            <a:ext cx="2096889" cy="6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Axway Academy</a:t>
            </a:r>
          </a:p>
          <a:p>
            <a:r>
              <a:rPr lang="en-US" kern="0" dirty="0"/>
              <a:t>October 20,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1168"/>
            <a:ext cx="7908324" cy="969264"/>
          </a:xfrm>
        </p:spPr>
        <p:txBody>
          <a:bodyPr/>
          <a:lstStyle/>
          <a:p>
            <a:r>
              <a:rPr lang="en-US" dirty="0" smtClean="0"/>
              <a:t>Install &amp; Configure MySQL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199" y="1465802"/>
            <a:ext cx="7852719" cy="339447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Install MySQL (XAMP, WAMP, Specific OS distributions, etc.)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Download and install MySQL a specific distribution </a:t>
            </a:r>
            <a:r>
              <a:rPr lang="en-US" sz="1200" dirty="0"/>
              <a:t>from </a:t>
            </a:r>
            <a:r>
              <a:rPr lang="en-US" sz="1200" dirty="0">
                <a:hlinkClick r:id="rId3"/>
              </a:rPr>
              <a:t>http://www.mysql.com/downloads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Download </a:t>
            </a:r>
            <a:r>
              <a:rPr lang="en-US" sz="1200" dirty="0"/>
              <a:t>XAMP/WAMP from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www.apachefriends.org/index.html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www.wampserver.com/</a:t>
            </a:r>
            <a:endParaRPr lang="en-US" sz="1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Create a Database Schema</a:t>
            </a:r>
          </a:p>
          <a:p>
            <a:pPr marL="9144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reate database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Create a Database User in MySQL </a:t>
            </a:r>
          </a:p>
          <a:p>
            <a:pPr marL="9144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academy'@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identified by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'123'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'academy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bg-BG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identified by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'123'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Grant permissions to the user</a:t>
            </a:r>
            <a:endParaRPr lang="en-US" sz="1200" dirty="0"/>
          </a:p>
          <a:p>
            <a:pPr marL="9144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PRIVILEGES ON *.* TO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academy'@'localhost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GRANT OPTION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INSERT ON *.* TO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'academy'@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bg-BG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identified by '123';</a:t>
            </a:r>
          </a:p>
          <a:p>
            <a:pPr marL="914400" lvl="2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 privileges;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9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SQL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sz="2000" dirty="0" smtClean="0"/>
              <a:t>The course include what you need to know about SQL (Structured Query Language)</a:t>
            </a:r>
          </a:p>
          <a:p>
            <a:pPr lvl="1"/>
            <a:r>
              <a:rPr lang="en-US" dirty="0"/>
              <a:t>Data Definition Language (DDL) Statements:</a:t>
            </a:r>
          </a:p>
          <a:p>
            <a:pPr marL="914400" lvl="2" indent="0">
              <a:buNone/>
            </a:pPr>
            <a:r>
              <a:rPr lang="en-US" dirty="0"/>
              <a:t>Data Definition Language (DDL) is a vocabulary used to define data structures in SQL Server 2016. Use these statements to create, alter, or drop data structures in an instance of SQL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Create, Read, Update and Delete (CRUD) operations</a:t>
            </a:r>
          </a:p>
          <a:p>
            <a:pPr marL="857250" lvl="2" indent="0">
              <a:buNone/>
            </a:pPr>
            <a:r>
              <a:rPr lang="en-US" dirty="0"/>
              <a:t>CRUD (Create, Read, Update and </a:t>
            </a:r>
            <a:r>
              <a:rPr lang="en-US" dirty="0" smtClean="0"/>
              <a:t>Delete) means </a:t>
            </a:r>
            <a:r>
              <a:rPr lang="en-US" dirty="0"/>
              <a:t>the basic operations to be done in a data repository. You directly handle records or data objects; apart from these operations, the records are passive entities. Typically it's just database tables and </a:t>
            </a:r>
            <a:r>
              <a:rPr lang="en-US" dirty="0" smtClean="0"/>
              <a:t>records.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5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/>
              <a:t>(DDL)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dev.mysql.com/doc/refman/5.7/en/create-table.html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http://docs.oracle.com/javadb/10.8.3.0/ref/rrefsqlj24513.html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www.hsqldb.org/doc/guide/ch09.html#create_table-section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MySQL SAMPLE: </a:t>
            </a:r>
            <a:br>
              <a:rPr lang="en-US" sz="18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 sample (id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 null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auto_increment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value varchar(32), primary key (id) );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r>
              <a:rPr lang="en-US" dirty="0"/>
              <a:t> (DDL)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dev.mysql.com/doc/refman/5.7/en/alter-table.html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http://docs.oracle.com/javadb/10.8.3.0/ref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www.hsqldb.org/doc/guide/ch09.html#alter_table-section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 sample modify value varchar(64);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6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 </a:t>
            </a:r>
            <a:r>
              <a:rPr lang="en-US" dirty="0"/>
              <a:t>(DDL)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dev.mysql.com/doc/refman/5.7/en/drop-table.html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://docs.oracle.com/javadb/10.8.3.0/ref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www.hsqldb.org/doc/guide/ch09.html#drop_table-section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MySQL </a:t>
            </a:r>
            <a:r>
              <a:rPr lang="en-US" sz="1800" dirty="0"/>
              <a:t>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sample;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3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table </a:t>
            </a:r>
            <a:r>
              <a:rPr lang="en-US" dirty="0"/>
              <a:t>(DDL)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dev.mysql.com/doc/refman/5.7/en/rename-table.html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docs.oracle.com/javadb/10.8.3.0/ref/rrefsqljrenametablestatement.html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 table sample to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sample_renamed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 table (DDL)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dev.mysql.com/doc/refman/5.7/en/truncate-table.html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docs.oracle.com/javadb/10.8.3.0/ref/rrefsqljtruncatetable.html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MySQL SAMPLE: </a:t>
            </a:r>
            <a:br>
              <a:rPr lang="en-US" sz="18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truncate table sample;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table (</a:t>
            </a:r>
            <a:r>
              <a:rPr lang="en-US" dirty="0"/>
              <a:t>CRUD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dev.mysql.com/doc/refman/5.7/en/insert.html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docs.oracle.com/javadb/10.8.3.0/ref/rrefsqlj40774.html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www.hsqldb.org/doc/guide/ch09.html#insert-section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into sample (value) values ("value1");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6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table (CRUD)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dev.mysql.com/doc/refman/5.7/en/select.html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docs.oracle.com/javadb/10.8.3.0/ref/rrefsqlj41360.html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www.hsqldb.org/doc/guide/ch09.html#select-section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sample where value like 'v%' order by 1;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bg-BG" dirty="0" smtClean="0"/>
              <a:t> </a:t>
            </a:r>
            <a:r>
              <a:rPr lang="en-US" dirty="0" smtClean="0"/>
              <a:t>table (</a:t>
            </a:r>
            <a:r>
              <a:rPr lang="en-US" dirty="0"/>
              <a:t>CRUD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http://dev.mysql.com/doc/refman/5.7/en/update.html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docs.oracle.com/javadb/10.8.3.0/ref/rrefsqlj26498.html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www.hsqldb.org/doc/guide/ch09.html#update-section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='value1_updated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id=1;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6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Axway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0812" y="1306784"/>
            <a:ext cx="6176725" cy="1914088"/>
          </a:xfrm>
        </p:spPr>
        <p:txBody>
          <a:bodyPr/>
          <a:lstStyle/>
          <a:p>
            <a:r>
              <a:rPr lang="en-US" dirty="0" smtClean="0"/>
              <a:t>Leader in Managing the Flow of Data </a:t>
            </a:r>
          </a:p>
          <a:p>
            <a:r>
              <a:rPr lang="en-US" dirty="0" smtClean="0"/>
              <a:t>More than 11 000 customers in more than 100 countries </a:t>
            </a:r>
          </a:p>
          <a:p>
            <a:r>
              <a:rPr lang="en-US" dirty="0" smtClean="0"/>
              <a:t>One of the biggest R&amp;D divisions is in Sofia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1" y="3154145"/>
            <a:ext cx="6712045" cy="1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table (CRUD)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dev.mysql.com/doc/refman/5.7/en/delete.html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docs.oracle.com/javadb/10.8.3.0/ref/rrefsqlj35981.html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www.hsqldb.org/doc/guide/ch09.html#delete-section</a:t>
            </a: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MySQL SAMPLE: </a:t>
            </a:r>
            <a:br>
              <a:rPr lang="en-US" sz="1800" dirty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sample where value in ('val1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'val1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'val3');</a:t>
            </a:r>
            <a:endParaRPr lang="en-US" sz="1800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0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JDBC (Java Database Connectivity API)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/>
              <a:t>Java™ database connectivity (</a:t>
            </a:r>
            <a:r>
              <a:rPr lang="en-US" sz="1800" b="1" dirty="0"/>
              <a:t>JDBC</a:t>
            </a:r>
            <a:r>
              <a:rPr lang="en-US" sz="1800" dirty="0"/>
              <a:t>) is the </a:t>
            </a:r>
            <a:r>
              <a:rPr lang="en-US" sz="1800" dirty="0" err="1"/>
              <a:t>JavaSoft</a:t>
            </a:r>
            <a:r>
              <a:rPr lang="en-US" sz="1800" dirty="0"/>
              <a:t> specification of a standard application programming interface (API) that allows Java programs to access database management systems. The </a:t>
            </a:r>
            <a:r>
              <a:rPr lang="en-US" sz="1800" b="1" dirty="0"/>
              <a:t>JDBC</a:t>
            </a:r>
            <a:r>
              <a:rPr lang="en-US" sz="1800" dirty="0"/>
              <a:t> API consists of a set of interfaces and classes written in the Java programming </a:t>
            </a:r>
            <a:r>
              <a:rPr lang="en-US" sz="1800" dirty="0" smtClean="0"/>
              <a:t>language.</a:t>
            </a:r>
          </a:p>
          <a:p>
            <a:pPr marL="514350" lvl="1" indent="0">
              <a:buNone/>
            </a:pPr>
            <a:r>
              <a:rPr lang="en-US" sz="1100" dirty="0" smtClean="0"/>
              <a:t>Year   JDBC Version   JSR Specification   JDK Implementation</a:t>
            </a:r>
          </a:p>
          <a:p>
            <a:pPr marL="514350" lvl="1" indent="0">
              <a:buNone/>
            </a:pPr>
            <a:endParaRPr lang="en-US" sz="1100" dirty="0"/>
          </a:p>
          <a:p>
            <a:pPr marL="514350" lvl="1" indent="0">
              <a:buNone/>
            </a:pPr>
            <a:r>
              <a:rPr lang="en-US" sz="1100" dirty="0"/>
              <a:t>2014   JDBC 4.2       </a:t>
            </a:r>
            <a:r>
              <a:rPr lang="en-US" sz="1100" dirty="0" smtClean="0"/>
              <a:t>JSR </a:t>
            </a:r>
            <a:r>
              <a:rPr lang="en-US" sz="1100" dirty="0"/>
              <a:t>221             </a:t>
            </a:r>
            <a:r>
              <a:rPr lang="en-US" sz="1100" dirty="0" smtClean="0"/>
              <a:t>	Java </a:t>
            </a:r>
            <a:r>
              <a:rPr lang="en-US" sz="1100" dirty="0"/>
              <a:t>SE 8</a:t>
            </a:r>
          </a:p>
          <a:p>
            <a:pPr marL="514350" lvl="1" indent="0">
              <a:buNone/>
            </a:pPr>
            <a:r>
              <a:rPr lang="en-US" sz="1100" dirty="0"/>
              <a:t>2011   JDBC 4.1       </a:t>
            </a:r>
            <a:r>
              <a:rPr lang="en-US" sz="1100" dirty="0" smtClean="0"/>
              <a:t>JSR </a:t>
            </a:r>
            <a:r>
              <a:rPr lang="en-US" sz="1100" dirty="0"/>
              <a:t>221             </a:t>
            </a:r>
            <a:r>
              <a:rPr lang="en-US" sz="1100" dirty="0" smtClean="0"/>
              <a:t>	Java </a:t>
            </a:r>
            <a:r>
              <a:rPr lang="en-US" sz="1100" dirty="0"/>
              <a:t>SE </a:t>
            </a:r>
            <a:r>
              <a:rPr lang="en-US" sz="1100" dirty="0" smtClean="0"/>
              <a:t>7 </a:t>
            </a:r>
            <a:endParaRPr lang="en-US" sz="1100" dirty="0"/>
          </a:p>
          <a:p>
            <a:pPr marL="514350" lvl="1" indent="0">
              <a:buNone/>
            </a:pPr>
            <a:r>
              <a:rPr lang="en-US" sz="1100" dirty="0"/>
              <a:t>2006   JDBC 4.0       </a:t>
            </a:r>
            <a:r>
              <a:rPr lang="en-US" sz="1100" dirty="0" smtClean="0"/>
              <a:t>JSR </a:t>
            </a:r>
            <a:r>
              <a:rPr lang="en-US" sz="1100" dirty="0"/>
              <a:t>221            </a:t>
            </a:r>
            <a:r>
              <a:rPr lang="en-US" sz="1100" dirty="0" smtClean="0"/>
              <a:t>	 </a:t>
            </a:r>
            <a:r>
              <a:rPr lang="en-US" sz="1100" dirty="0"/>
              <a:t>Java SE </a:t>
            </a:r>
            <a:r>
              <a:rPr lang="en-US" sz="1100" dirty="0" smtClean="0"/>
              <a:t>6 (Auto-loadable drivers – no more </a:t>
            </a:r>
            <a:r>
              <a:rPr lang="en-US" sz="1100" dirty="0" err="1" smtClean="0"/>
              <a:t>Class.forName</a:t>
            </a:r>
            <a:r>
              <a:rPr lang="en-US" sz="1100" dirty="0" smtClean="0"/>
              <a:t>() )</a:t>
            </a:r>
            <a:endParaRPr lang="en-US" sz="1100" dirty="0"/>
          </a:p>
          <a:p>
            <a:pPr marL="514350" lvl="1" indent="0">
              <a:buNone/>
            </a:pPr>
            <a:r>
              <a:rPr lang="en-US" sz="1100" dirty="0"/>
              <a:t>2001   JDBC 3.0       </a:t>
            </a:r>
            <a:r>
              <a:rPr lang="en-US" sz="1100" dirty="0" smtClean="0"/>
              <a:t>JSR </a:t>
            </a:r>
            <a:r>
              <a:rPr lang="en-US" sz="1100" dirty="0"/>
              <a:t>54              </a:t>
            </a:r>
            <a:r>
              <a:rPr lang="en-US" sz="1100" dirty="0" smtClean="0"/>
              <a:t>	JDK 1.4 (Prepared statement)</a:t>
            </a:r>
            <a:endParaRPr lang="en-US" sz="1100" dirty="0"/>
          </a:p>
          <a:p>
            <a:pPr marL="514350" lvl="1" indent="0">
              <a:buNone/>
            </a:pPr>
            <a:r>
              <a:rPr lang="en-US" sz="1100" dirty="0"/>
              <a:t>1999   JDBC 2.1                           </a:t>
            </a:r>
            <a:r>
              <a:rPr lang="en-US" sz="1100" dirty="0" smtClean="0"/>
              <a:t>		JDK </a:t>
            </a:r>
            <a:r>
              <a:rPr lang="en-US" sz="1100" dirty="0"/>
              <a:t>1.2</a:t>
            </a:r>
            <a:r>
              <a:rPr lang="en-US" sz="1100" dirty="0" smtClean="0"/>
              <a:t>? (Scrollable result set, BLOB, CLOB, ARRAY, etc.)</a:t>
            </a:r>
            <a:endParaRPr lang="en-US" sz="1100" dirty="0"/>
          </a:p>
          <a:p>
            <a:pPr marL="514350" lvl="1" indent="0">
              <a:buNone/>
            </a:pPr>
            <a:r>
              <a:rPr lang="en-US" sz="1100" dirty="0"/>
              <a:t>1997   JDBC 1.2                           </a:t>
            </a:r>
            <a:r>
              <a:rPr lang="en-US" sz="1100" dirty="0" smtClean="0"/>
              <a:t>		JDK </a:t>
            </a:r>
            <a:r>
              <a:rPr lang="en-US" sz="1100" dirty="0"/>
              <a:t>1.1</a:t>
            </a:r>
            <a:r>
              <a:rPr lang="en-US" sz="1100" dirty="0" smtClean="0"/>
              <a:t>? (Updatable result set)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98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JDBC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Higher level abstractions (used in larger application frameworks)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JdbcTemlate</a:t>
            </a:r>
            <a:endParaRPr lang="en-US" dirty="0" smtClean="0"/>
          </a:p>
          <a:p>
            <a:pPr lvl="1"/>
            <a:r>
              <a:rPr lang="en-US" dirty="0" smtClean="0"/>
              <a:t>RIFE</a:t>
            </a:r>
          </a:p>
          <a:p>
            <a:r>
              <a:rPr lang="en-US" dirty="0" smtClean="0"/>
              <a:t>Data mapping APIs</a:t>
            </a:r>
          </a:p>
          <a:p>
            <a:pPr lvl="1"/>
            <a:r>
              <a:rPr lang="en-US" dirty="0" smtClean="0"/>
              <a:t>Hibernate: Object-oriented data mapping</a:t>
            </a:r>
          </a:p>
          <a:p>
            <a:pPr lvl="1"/>
            <a:r>
              <a:rPr lang="en-US" dirty="0" err="1" smtClean="0"/>
              <a:t>iBATIS</a:t>
            </a:r>
            <a:r>
              <a:rPr lang="en-US" dirty="0" smtClean="0"/>
              <a:t>: Apache project for mapping SQL result to Java Objects</a:t>
            </a:r>
          </a:p>
          <a:p>
            <a:pPr lvl="1"/>
            <a:r>
              <a:rPr lang="en-US" dirty="0" smtClean="0"/>
              <a:t>Java persistence API (JPA) – Part of JEE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 Types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sz="2000" dirty="0" smtClean="0"/>
              <a:t>Type 1 – ODBC -&gt; JDBC bridge</a:t>
            </a:r>
          </a:p>
          <a:p>
            <a:endParaRPr lang="en-US" sz="2000" dirty="0" smtClean="0"/>
          </a:p>
          <a:p>
            <a:r>
              <a:rPr lang="en-US" sz="2000" dirty="0" smtClean="0"/>
              <a:t>Type 2 – Native API / Partly Java (Uses OS Specific API)</a:t>
            </a:r>
          </a:p>
          <a:p>
            <a:endParaRPr lang="en-US" sz="2000" dirty="0" smtClean="0"/>
          </a:p>
          <a:p>
            <a:r>
              <a:rPr lang="en-US" sz="2000" dirty="0" smtClean="0"/>
              <a:t>Type 3</a:t>
            </a:r>
            <a:r>
              <a:rPr lang="en-US" sz="2000" dirty="0"/>
              <a:t> </a:t>
            </a:r>
            <a:r>
              <a:rPr lang="en-US" sz="2000" dirty="0" smtClean="0"/>
              <a:t>– Java/Network-protocol driver – Communicates through network to middleware server</a:t>
            </a:r>
          </a:p>
          <a:p>
            <a:endParaRPr lang="en-US" sz="2000" dirty="0" smtClean="0"/>
          </a:p>
          <a:p>
            <a:r>
              <a:rPr lang="en-US" sz="2000" dirty="0" smtClean="0"/>
              <a:t>Type 4 – 100% Java ; Communicates directly from application to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0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Communicates between Java (Java application) and Database</a:t>
            </a:r>
          </a:p>
          <a:p>
            <a:r>
              <a:rPr lang="en-US" dirty="0" smtClean="0"/>
              <a:t>All JDBC drivers implements API defined in Java SE</a:t>
            </a:r>
          </a:p>
          <a:p>
            <a:r>
              <a:rPr lang="en-US" dirty="0" smtClean="0"/>
              <a:t>Implements specifically following interfaces:</a:t>
            </a:r>
          </a:p>
          <a:p>
            <a:pPr lvl="1"/>
            <a:r>
              <a:rPr lang="en-US" dirty="0" smtClean="0"/>
              <a:t>Connection,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smtClean="0"/>
              <a:t>Statement, </a:t>
            </a:r>
            <a:r>
              <a:rPr lang="en-US" dirty="0" err="1" smtClean="0"/>
              <a:t>PreparedStatement</a:t>
            </a:r>
            <a:r>
              <a:rPr lang="en-US" dirty="0" smtClean="0"/>
              <a:t>, </a:t>
            </a:r>
            <a:r>
              <a:rPr lang="en-US" dirty="0" err="1" smtClean="0"/>
              <a:t>CallableStatement</a:t>
            </a:r>
            <a:endParaRPr lang="en-US" dirty="0" smtClean="0"/>
          </a:p>
          <a:p>
            <a:pPr lvl="1"/>
            <a:r>
              <a:rPr lang="en-US" dirty="0" smtClean="0"/>
              <a:t>….more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-57150">
              <a:buNone/>
            </a:pPr>
            <a:r>
              <a:rPr lang="en-US" sz="1600" i="1" dirty="0" smtClean="0"/>
              <a:t>*MySQL, </a:t>
            </a:r>
            <a:r>
              <a:rPr lang="en-US" sz="1600" i="1" dirty="0" err="1" smtClean="0"/>
              <a:t>HyperSQL</a:t>
            </a:r>
            <a:r>
              <a:rPr lang="en-US" sz="1600" i="1" dirty="0" smtClean="0"/>
              <a:t> &amp; Oracle JDBC drivers (Type 4) will be used in this course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Data types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199" y="1465802"/>
            <a:ext cx="3830595" cy="339447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LONGVARCHAR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java.math.BigDecimal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byte</a:t>
            </a: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short</a:t>
            </a: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</a:t>
            </a: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</a:t>
            </a: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</a:t>
            </a:r>
          </a:p>
          <a:p>
            <a:pPr marL="457200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287794" y="1465802"/>
            <a:ext cx="3729682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VARBINARY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byte[ ]</a:t>
            </a: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byte[ ]</a:t>
            </a: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java.sql.Date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java.sql.Time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java.sql.Timestamp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java.sql.Clob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java.sql.Blob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java.sql.Array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java.sql.Ref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java.sql.Struct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4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MySQL Database Server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https://dev.mysql.com/downloads/connector/j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www.oracle.com/technetwork/apps-tech/jdbc-112010-090769.html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http://hsqldb.org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3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SQL Statement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229497"/>
            <a:ext cx="7785100" cy="3630778"/>
          </a:xfrm>
        </p:spPr>
        <p:txBody>
          <a:bodyPr/>
          <a:lstStyle/>
          <a:p>
            <a:pPr marL="0" indent="0">
              <a:buNone/>
            </a:pP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JDBC_DRIVER =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DB_URL =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://10.232.15.140/academy"; //"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:@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10.232.14.253:1521:ORCL“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conn = 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7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STEP 2: Register JDBC driver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lang="en-US" sz="7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(JDBC_DRIVER </a:t>
            </a:r>
            <a:r>
              <a:rPr lang="en-US" sz="7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7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STEP 3: Open a connection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7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("Connecting to database...");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conn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DB_URL, USER, PASS</a:t>
            </a:r>
            <a:r>
              <a:rPr lang="en-US" sz="7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STEP 4: Execute a query</a:t>
            </a:r>
          </a:p>
          <a:p>
            <a:pPr marL="0" indent="0">
              <a:buNone/>
            </a:pP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("Creating statement...");</a:t>
            </a:r>
          </a:p>
          <a:p>
            <a:pPr marL="0" indent="0">
              <a:buNone/>
            </a:pP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7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7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"SELECT id, value FROM sample";</a:t>
            </a:r>
          </a:p>
          <a:p>
            <a:pPr marL="0" indent="0">
              <a:buNone/>
            </a:pP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7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7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7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STEP 6: Clean-up environment</a:t>
            </a:r>
          </a:p>
          <a:p>
            <a:pPr marL="0" indent="0">
              <a:buNone/>
            </a:pP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rs.close</a:t>
            </a:r>
            <a:r>
              <a:rPr lang="en-US" sz="7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7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stmt.close</a:t>
            </a:r>
            <a:r>
              <a:rPr lang="en-US" sz="7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7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7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se)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Handle errors for JDBC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se.printStackTrace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9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SQL </a:t>
            </a:r>
            <a:r>
              <a:rPr lang="en-US" dirty="0" err="1" smtClean="0"/>
              <a:t>Preapared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229497"/>
            <a:ext cx="7785100" cy="3630778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String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JDBC_DRIVER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 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DB_URL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://10.232.15.140/academy"; //"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jdbc:oracle:thin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:@10.232.14.253:1521:academy“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Connection conn =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r>
              <a:rPr lang="en-US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STEP 2: Register JDBC driver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lang="en-US" sz="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JDBC_DRIVER</a:t>
            </a:r>
            <a:r>
              <a:rPr lang="en-US" sz="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STEP 3: Open a connection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("Connecting to database...");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conn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lang="en-US" sz="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DB_URL, USER, PASS</a:t>
            </a:r>
            <a:r>
              <a:rPr lang="en-U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STEP 4: Execute a query</a:t>
            </a:r>
          </a:p>
          <a:p>
            <a:pPr marL="0" indent="0">
              <a:buNone/>
            </a:pP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("Creating 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 statement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...");</a:t>
            </a:r>
          </a:p>
          <a:p>
            <a:pPr marL="0" indent="0">
              <a:buNone/>
            </a:pP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sample where value like ?");</a:t>
            </a:r>
            <a:endParaRPr lang="en-US" sz="8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preparedStatement.setString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%");</a:t>
            </a:r>
            <a:endParaRPr lang="en-US" sz="8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.executeQuery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8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STEP 6: Clean-up environment</a:t>
            </a:r>
          </a:p>
          <a:p>
            <a:pPr marL="0" indent="0">
              <a:buNone/>
            </a:pP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rs.close</a:t>
            </a:r>
            <a:r>
              <a:rPr lang="en-U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stmt.close</a:t>
            </a:r>
            <a:r>
              <a:rPr lang="en-US" sz="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Handle errors for JDBC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se.printStackTrace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99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SQL result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 5: Extract data from result set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Retrieve by column name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("id");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value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("value");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Display values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("ID: " + id);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(", value: " + value);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500" dirty="0" smtClean="0"/>
              <a:t>Course introduction and Java basics </a:t>
            </a:r>
          </a:p>
          <a:p>
            <a:r>
              <a:rPr lang="en-US" sz="1500" dirty="0" smtClean="0"/>
              <a:t>Linux command line for Java development</a:t>
            </a:r>
          </a:p>
          <a:p>
            <a:r>
              <a:rPr lang="en-US" sz="1500" dirty="0" smtClean="0"/>
              <a:t>Using Java with communication protocols – HTTP, FTP, REST, SOAP</a:t>
            </a:r>
          </a:p>
          <a:p>
            <a:r>
              <a:rPr lang="en-US" sz="1500" dirty="0"/>
              <a:t>JDBC</a:t>
            </a:r>
          </a:p>
          <a:p>
            <a:r>
              <a:rPr lang="en-US" sz="1500" dirty="0" smtClean="0"/>
              <a:t>Building Java web applications using Tomcat, JSP, HTML and servlets – 2 lectures</a:t>
            </a:r>
          </a:p>
          <a:p>
            <a:r>
              <a:rPr lang="en-US" sz="1500" dirty="0" smtClean="0"/>
              <a:t>Design patterns</a:t>
            </a:r>
          </a:p>
          <a:p>
            <a:r>
              <a:rPr lang="en-US" sz="1500" dirty="0" smtClean="0"/>
              <a:t>Encryption in Java</a:t>
            </a:r>
          </a:p>
          <a:p>
            <a:r>
              <a:rPr lang="en-US" sz="1500" dirty="0" smtClean="0"/>
              <a:t>Best coding practices</a:t>
            </a:r>
          </a:p>
          <a:p>
            <a:r>
              <a:rPr lang="en-US" sz="1500" dirty="0" smtClean="0"/>
              <a:t>Building an application and working with source control systems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Generated key when execute insert statement 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 4: Execute a query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("Creating insert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preapared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statement...");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insertQyery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"insert into sample (value) values (?)";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insertQyery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Statement.RETURN_GENERATED_KEYS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preparedStatement.setString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(1, "value2");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preparedStatement.executeUpdate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rsGenKey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preparedStatement.getGeneratedKeys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rsGenKey.next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last_inserted_id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rsGenKey.getInt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("lastly inserted ID = "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last_inserted_id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         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5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1743"/>
          <a:stretch>
            <a:fillRect/>
          </a:stretch>
        </p:blipFill>
        <p:spPr/>
      </p:pic>
      <p:sp>
        <p:nvSpPr>
          <p:cNvPr id="12" name="Rectangle 11"/>
          <p:cNvSpPr>
            <a:spLocks/>
          </p:cNvSpPr>
          <p:nvPr/>
        </p:nvSpPr>
        <p:spPr bwMode="auto">
          <a:xfrm>
            <a:off x="-3119896" y="2569369"/>
            <a:ext cx="2951972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Full-Width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10” wide x 5” high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(this will fill the entire slide, minus bar)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“Change Picture”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214" y="1089660"/>
            <a:ext cx="299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0342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2"/>
            <a:ext cx="7528560" cy="3677698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Create a Java  command line program that:</a:t>
            </a:r>
          </a:p>
          <a:p>
            <a:pPr>
              <a:buFontTx/>
              <a:buChar char="-"/>
            </a:pPr>
            <a:r>
              <a:rPr lang="en-US" sz="1200" dirty="0" smtClean="0"/>
              <a:t>Create a Java application which </a:t>
            </a:r>
            <a:r>
              <a:rPr lang="en-US" sz="1200" dirty="0" smtClean="0"/>
              <a:t>uses </a:t>
            </a:r>
            <a:r>
              <a:rPr lang="en-US" sz="1200" dirty="0" smtClean="0"/>
              <a:t>JDBC </a:t>
            </a:r>
          </a:p>
          <a:p>
            <a:pPr>
              <a:buFontTx/>
              <a:buChar char="-"/>
            </a:pPr>
            <a:r>
              <a:rPr lang="en-US" sz="1200" dirty="0" smtClean="0"/>
              <a:t>Insert 5 records in employees table with columns (ID, Name, Surname, Birthdate);</a:t>
            </a:r>
          </a:p>
          <a:p>
            <a:pPr>
              <a:buFontTx/>
              <a:buChar char="-"/>
            </a:pPr>
            <a:r>
              <a:rPr lang="en-US" sz="1200" dirty="0"/>
              <a:t>Select youngest </a:t>
            </a:r>
            <a:r>
              <a:rPr lang="en-US" sz="1200" dirty="0" smtClean="0"/>
              <a:t>employee. Print his details.</a:t>
            </a:r>
          </a:p>
          <a:p>
            <a:pPr>
              <a:buFontTx/>
              <a:buChar char="-"/>
            </a:pPr>
            <a:r>
              <a:rPr lang="en-US" sz="1200" dirty="0"/>
              <a:t>Select </a:t>
            </a:r>
            <a:r>
              <a:rPr lang="en-US" sz="1200" dirty="0" smtClean="0"/>
              <a:t>oldest employee</a:t>
            </a:r>
            <a:r>
              <a:rPr lang="en-US" sz="1200" dirty="0"/>
              <a:t>. Print his details.</a:t>
            </a:r>
          </a:p>
          <a:p>
            <a:pPr>
              <a:buFontTx/>
              <a:buChar char="-"/>
            </a:pPr>
            <a:endParaRPr lang="en-US" sz="1200" dirty="0" smtClean="0"/>
          </a:p>
          <a:p>
            <a:pPr>
              <a:buFontTx/>
              <a:buChar char="-"/>
            </a:pP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19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200400" y="914400"/>
            <a:ext cx="5433060" cy="1080345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gray">
          <a:xfrm>
            <a:off x="6339840" y="4396741"/>
            <a:ext cx="280416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Totyo Totev</a:t>
            </a:r>
          </a:p>
          <a:p>
            <a:r>
              <a:rPr lang="en-US" sz="2000" kern="0" dirty="0" smtClean="0"/>
              <a:t>ttotev@axway.com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01966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2 lectures a week – Tuesday and Thursday</a:t>
            </a:r>
          </a:p>
          <a:p>
            <a:r>
              <a:rPr lang="en-US" dirty="0" smtClean="0"/>
              <a:t>10 topics to be covered</a:t>
            </a:r>
          </a:p>
          <a:p>
            <a:r>
              <a:rPr lang="en-US" dirty="0" smtClean="0"/>
              <a:t>3 hours per lecture with small breaks</a:t>
            </a:r>
          </a:p>
          <a:p>
            <a:r>
              <a:rPr lang="en-US" dirty="0" smtClean="0"/>
              <a:t>Homework each Thursday</a:t>
            </a:r>
          </a:p>
          <a:p>
            <a:r>
              <a:rPr lang="en-US" dirty="0" smtClean="0"/>
              <a:t>Creating an application from the scratch to complete the course</a:t>
            </a:r>
          </a:p>
          <a:p>
            <a:r>
              <a:rPr lang="en-US" dirty="0" smtClean="0"/>
              <a:t>Get a certificate for completing the course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goals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Learn how to code better</a:t>
            </a:r>
          </a:p>
          <a:p>
            <a:r>
              <a:rPr lang="en-US" dirty="0" smtClean="0"/>
              <a:t>Real world problems to solve</a:t>
            </a:r>
          </a:p>
          <a:p>
            <a:r>
              <a:rPr lang="en-US" dirty="0" smtClean="0"/>
              <a:t>Learn how to create a real world application from the scratch</a:t>
            </a:r>
          </a:p>
          <a:p>
            <a:r>
              <a:rPr lang="en-US" dirty="0" smtClean="0"/>
              <a:t>Get hired by Axway!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Petya Karastoyanova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Totyo Totev</a:t>
            </a:r>
          </a:p>
          <a:p>
            <a:pPr marL="0" indent="0">
              <a:buNone/>
            </a:pPr>
            <a:r>
              <a:rPr lang="en-US" dirty="0" smtClean="0"/>
              <a:t>   Principal Software Engineer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Andrey Andreev</a:t>
            </a:r>
          </a:p>
          <a:p>
            <a:pPr marL="0" indent="0">
              <a:buNone/>
            </a:pPr>
            <a:r>
              <a:rPr lang="en-US" dirty="0" smtClean="0"/>
              <a:t>   Senior Software Engineer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-3745928" y="2569369"/>
            <a:ext cx="2769867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4.5” square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(hint: the size of this box.)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Change Picture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7305" y="2569369"/>
            <a:ext cx="2354422" cy="73866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Updating Text Color: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Click reset layout so all text goes to default color.</a:t>
            </a: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6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14450" y="1334890"/>
            <a:ext cx="5239026" cy="1080345"/>
          </a:xfrm>
        </p:spPr>
        <p:txBody>
          <a:bodyPr/>
          <a:lstStyle/>
          <a:p>
            <a:r>
              <a:rPr lang="en-US" dirty="0" smtClean="0"/>
              <a:t>Let`s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Java &amp; DB, JDBC, </a:t>
            </a:r>
            <a:r>
              <a:rPr lang="en-US" sz="2400" dirty="0" smtClean="0"/>
              <a:t>Hibernate</a:t>
            </a:r>
            <a:r>
              <a:rPr lang="en-US" sz="2600" dirty="0" smtClean="0"/>
              <a:t>:</a:t>
            </a:r>
            <a:br>
              <a:rPr lang="en-US" sz="2600" dirty="0" smtClean="0"/>
            </a:br>
            <a:endParaRPr lang="en-US" sz="2600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smtClean="0"/>
              <a:t>What </a:t>
            </a:r>
            <a:r>
              <a:rPr lang="en-US" sz="1800" dirty="0"/>
              <a:t>you should know before starting this </a:t>
            </a:r>
            <a:r>
              <a:rPr lang="en-US" sz="1800" dirty="0" smtClean="0"/>
              <a:t>course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Install MySQL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Working </a:t>
            </a:r>
            <a:r>
              <a:rPr lang="en-US" sz="1800" dirty="0"/>
              <a:t>with SQL (Structured Query Language</a:t>
            </a:r>
            <a:r>
              <a:rPr lang="en-US" sz="18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What is JDBC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SQL DDL (Data definition language)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SQL CRUD Operations (Create, Read, Update &amp; Delete)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JDBC Driver Types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JDBC Data Types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JDBC Statements/Prepare statements - Java Samples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6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1168"/>
            <a:ext cx="7908324" cy="969264"/>
          </a:xfrm>
        </p:spPr>
        <p:txBody>
          <a:bodyPr/>
          <a:lstStyle/>
          <a:p>
            <a:r>
              <a:rPr lang="en-US" dirty="0" smtClean="0"/>
              <a:t>What you should know before starting this course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Who this course is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Software developers who work with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You should know: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asic Java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to create CLI (Console)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to work with Eclipse*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Creating Projects, Packages &amp; Classes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Compile, Run &amp; Debug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7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0</TotalTime>
  <Words>1470</Words>
  <Application>Microsoft Office PowerPoint</Application>
  <PresentationFormat>On-screen Show (16:9)</PresentationFormat>
  <Paragraphs>364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Arial Narrow</vt:lpstr>
      <vt:lpstr>Calibri</vt:lpstr>
      <vt:lpstr>Courier New</vt:lpstr>
      <vt:lpstr>Times New Roman</vt:lpstr>
      <vt:lpstr>Axway 2015 Corp PowerPoint Template - REGULAR SCREEN</vt:lpstr>
      <vt:lpstr>Java in Practice</vt:lpstr>
      <vt:lpstr>About Axway</vt:lpstr>
      <vt:lpstr>Course Agenda</vt:lpstr>
      <vt:lpstr>Course format</vt:lpstr>
      <vt:lpstr>Academy goals</vt:lpstr>
      <vt:lpstr>Our team</vt:lpstr>
      <vt:lpstr>PowerPoint Presentation</vt:lpstr>
      <vt:lpstr>Java &amp; DB, JDBC, Hibernate: </vt:lpstr>
      <vt:lpstr>What you should know before starting this course</vt:lpstr>
      <vt:lpstr>Install &amp; Configure MySQL</vt:lpstr>
      <vt:lpstr>Working with SQL</vt:lpstr>
      <vt:lpstr>Create table (DDL)</vt:lpstr>
      <vt:lpstr>Alter table (DDL)</vt:lpstr>
      <vt:lpstr>Drop table (DDL)</vt:lpstr>
      <vt:lpstr>Rename table (DDL)</vt:lpstr>
      <vt:lpstr>Truncate table (DDL)</vt:lpstr>
      <vt:lpstr>Insert into table (CRUD)</vt:lpstr>
      <vt:lpstr>Select table (CRUD)</vt:lpstr>
      <vt:lpstr>Update table (CRUD)</vt:lpstr>
      <vt:lpstr>Delete table (CRUD)</vt:lpstr>
      <vt:lpstr>What is JDBC (Java Database Connectivity API)</vt:lpstr>
      <vt:lpstr>Alternatives to JDBC</vt:lpstr>
      <vt:lpstr>JDBC Driver Types</vt:lpstr>
      <vt:lpstr>JDBC Driver</vt:lpstr>
      <vt:lpstr>JDBC Data types</vt:lpstr>
      <vt:lpstr>Connect to MySQL Database Server</vt:lpstr>
      <vt:lpstr>Java SQL Statement</vt:lpstr>
      <vt:lpstr>Java SQL Preapared Statement</vt:lpstr>
      <vt:lpstr>Fetch SQL result</vt:lpstr>
      <vt:lpstr>Get Generated key when execute insert statement </vt:lpstr>
      <vt:lpstr>PowerPoint Presentation</vt:lpstr>
      <vt:lpstr>Homework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Totio Totev</cp:lastModifiedBy>
  <cp:revision>277</cp:revision>
  <dcterms:created xsi:type="dcterms:W3CDTF">2013-12-26T17:09:29Z</dcterms:created>
  <dcterms:modified xsi:type="dcterms:W3CDTF">2016-11-03T13:55:46Z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