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0"/>
  </p:notesMasterIdLst>
  <p:handoutMasterIdLst>
    <p:handoutMasterId r:id="rId21"/>
  </p:handoutMasterIdLst>
  <p:sldIdLst>
    <p:sldId id="417" r:id="rId2"/>
    <p:sldId id="512" r:id="rId3"/>
    <p:sldId id="463" r:id="rId4"/>
    <p:sldId id="523" r:id="rId5"/>
    <p:sldId id="545" r:id="rId6"/>
    <p:sldId id="544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00" r:id="rId17"/>
    <p:sldId id="543" r:id="rId18"/>
    <p:sldId id="522" r:id="rId19"/>
  </p:sldIdLst>
  <p:sldSz cx="9144000" cy="5143500" type="screen16x9"/>
  <p:notesSz cx="7010400" cy="92964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2B782964-4D63-452B-806F-01EC54D6F5B2}">
          <p14:sldIdLst>
            <p14:sldId id="417"/>
            <p14:sldId id="512"/>
            <p14:sldId id="463"/>
            <p14:sldId id="523"/>
            <p14:sldId id="545"/>
            <p14:sldId id="544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00"/>
            <p14:sldId id="54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96"/>
    <a:srgbClr val="6C6C70"/>
    <a:srgbClr val="48484B"/>
    <a:srgbClr val="595959"/>
    <a:srgbClr val="7F7F7F"/>
    <a:srgbClr val="919195"/>
    <a:srgbClr val="1E5DA7"/>
    <a:srgbClr val="009DDC"/>
    <a:srgbClr val="808080"/>
    <a:srgbClr val="1A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6833" autoAdjust="0"/>
  </p:normalViewPr>
  <p:slideViewPr>
    <p:cSldViewPr snapToGrid="0" showGuides="1">
      <p:cViewPr varScale="1">
        <p:scale>
          <a:sx n="143" d="100"/>
          <a:sy n="143" d="100"/>
        </p:scale>
        <p:origin x="354" y="102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24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9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1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26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56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6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68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4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5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0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2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6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7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4" name="Subtitle 13"/>
          <p:cNvSpPr txBox="1">
            <a:spLocks/>
          </p:cNvSpPr>
          <p:nvPr/>
        </p:nvSpPr>
        <p:spPr bwMode="auto">
          <a:xfrm>
            <a:off x="7114966" y="4358418"/>
            <a:ext cx="2029033" cy="7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600" b="1">
                <a:solidFill>
                  <a:srgbClr val="FFFFFF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dirty="0" smtClean="0"/>
              <a:t>Java </a:t>
            </a: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  <a:p>
            <a:pPr algn="ctr"/>
            <a:r>
              <a:rPr lang="en-US" kern="0" dirty="0" smtClean="0"/>
              <a:t>November 8, 2016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1017994"/>
          </a:xfrm>
        </p:spPr>
        <p:txBody>
          <a:bodyPr/>
          <a:lstStyle/>
          <a:p>
            <a:r>
              <a:rPr lang="en-US" dirty="0" smtClean="0"/>
              <a:t>Structural pattern</a:t>
            </a:r>
            <a:endParaRPr lang="en-US" dirty="0"/>
          </a:p>
          <a:p>
            <a:r>
              <a:rPr lang="en-US" dirty="0" smtClean="0"/>
              <a:t>Used to display hierarchy of the same type of objects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reeform 491"/>
          <p:cNvSpPr>
            <a:spLocks noChangeAspect="1" noEditPoints="1"/>
          </p:cNvSpPr>
          <p:nvPr/>
        </p:nvSpPr>
        <p:spPr bwMode="auto">
          <a:xfrm>
            <a:off x="3988340" y="2704998"/>
            <a:ext cx="544108" cy="508776"/>
          </a:xfrm>
          <a:custGeom>
            <a:avLst/>
            <a:gdLst>
              <a:gd name="T0" fmla="*/ 335 w 335"/>
              <a:gd name="T1" fmla="*/ 279 h 312"/>
              <a:gd name="T2" fmla="*/ 335 w 335"/>
              <a:gd name="T3" fmla="*/ 272 h 312"/>
              <a:gd name="T4" fmla="*/ 312 w 335"/>
              <a:gd name="T5" fmla="*/ 221 h 312"/>
              <a:gd name="T6" fmla="*/ 240 w 335"/>
              <a:gd name="T7" fmla="*/ 195 h 312"/>
              <a:gd name="T8" fmla="*/ 223 w 335"/>
              <a:gd name="T9" fmla="*/ 184 h 312"/>
              <a:gd name="T10" fmla="*/ 183 w 335"/>
              <a:gd name="T11" fmla="*/ 271 h 312"/>
              <a:gd name="T12" fmla="*/ 178 w 335"/>
              <a:gd name="T13" fmla="*/ 218 h 312"/>
              <a:gd name="T14" fmla="*/ 180 w 335"/>
              <a:gd name="T15" fmla="*/ 215 h 312"/>
              <a:gd name="T16" fmla="*/ 182 w 335"/>
              <a:gd name="T17" fmla="*/ 197 h 312"/>
              <a:gd name="T18" fmla="*/ 179 w 335"/>
              <a:gd name="T19" fmla="*/ 194 h 312"/>
              <a:gd name="T20" fmla="*/ 156 w 335"/>
              <a:gd name="T21" fmla="*/ 194 h 312"/>
              <a:gd name="T22" fmla="*/ 153 w 335"/>
              <a:gd name="T23" fmla="*/ 197 h 312"/>
              <a:gd name="T24" fmla="*/ 155 w 335"/>
              <a:gd name="T25" fmla="*/ 215 h 312"/>
              <a:gd name="T26" fmla="*/ 157 w 335"/>
              <a:gd name="T27" fmla="*/ 218 h 312"/>
              <a:gd name="T28" fmla="*/ 152 w 335"/>
              <a:gd name="T29" fmla="*/ 271 h 312"/>
              <a:gd name="T30" fmla="*/ 112 w 335"/>
              <a:gd name="T31" fmla="*/ 184 h 312"/>
              <a:gd name="T32" fmla="*/ 95 w 335"/>
              <a:gd name="T33" fmla="*/ 195 h 312"/>
              <a:gd name="T34" fmla="*/ 23 w 335"/>
              <a:gd name="T35" fmla="*/ 221 h 312"/>
              <a:gd name="T36" fmla="*/ 0 w 335"/>
              <a:gd name="T37" fmla="*/ 272 h 312"/>
              <a:gd name="T38" fmla="*/ 0 w 335"/>
              <a:gd name="T39" fmla="*/ 279 h 312"/>
              <a:gd name="T40" fmla="*/ 168 w 335"/>
              <a:gd name="T41" fmla="*/ 312 h 312"/>
              <a:gd name="T42" fmla="*/ 335 w 335"/>
              <a:gd name="T43" fmla="*/ 279 h 312"/>
              <a:gd name="T44" fmla="*/ 122 w 335"/>
              <a:gd name="T45" fmla="*/ 77 h 312"/>
              <a:gd name="T46" fmla="*/ 128 w 335"/>
              <a:gd name="T47" fmla="*/ 73 h 312"/>
              <a:gd name="T48" fmla="*/ 204 w 335"/>
              <a:gd name="T49" fmla="*/ 62 h 312"/>
              <a:gd name="T50" fmla="*/ 210 w 335"/>
              <a:gd name="T51" fmla="*/ 62 h 312"/>
              <a:gd name="T52" fmla="*/ 212 w 335"/>
              <a:gd name="T53" fmla="*/ 67 h 312"/>
              <a:gd name="T54" fmla="*/ 213 w 335"/>
              <a:gd name="T55" fmla="*/ 82 h 312"/>
              <a:gd name="T56" fmla="*/ 214 w 335"/>
              <a:gd name="T57" fmla="*/ 85 h 312"/>
              <a:gd name="T58" fmla="*/ 216 w 335"/>
              <a:gd name="T59" fmla="*/ 88 h 312"/>
              <a:gd name="T60" fmla="*/ 219 w 335"/>
              <a:gd name="T61" fmla="*/ 84 h 312"/>
              <a:gd name="T62" fmla="*/ 224 w 335"/>
              <a:gd name="T63" fmla="*/ 79 h 312"/>
              <a:gd name="T64" fmla="*/ 230 w 335"/>
              <a:gd name="T65" fmla="*/ 104 h 312"/>
              <a:gd name="T66" fmla="*/ 219 w 335"/>
              <a:gd name="T67" fmla="*/ 128 h 312"/>
              <a:gd name="T68" fmla="*/ 217 w 335"/>
              <a:gd name="T69" fmla="*/ 130 h 312"/>
              <a:gd name="T70" fmla="*/ 185 w 335"/>
              <a:gd name="T71" fmla="*/ 174 h 312"/>
              <a:gd name="T72" fmla="*/ 151 w 335"/>
              <a:gd name="T73" fmla="*/ 174 h 312"/>
              <a:gd name="T74" fmla="*/ 118 w 335"/>
              <a:gd name="T75" fmla="*/ 130 h 312"/>
              <a:gd name="T76" fmla="*/ 116 w 335"/>
              <a:gd name="T77" fmla="*/ 128 h 312"/>
              <a:gd name="T78" fmla="*/ 105 w 335"/>
              <a:gd name="T79" fmla="*/ 104 h 312"/>
              <a:gd name="T80" fmla="*/ 111 w 335"/>
              <a:gd name="T81" fmla="*/ 79 h 312"/>
              <a:gd name="T82" fmla="*/ 117 w 335"/>
              <a:gd name="T83" fmla="*/ 86 h 312"/>
              <a:gd name="T84" fmla="*/ 121 w 335"/>
              <a:gd name="T85" fmla="*/ 88 h 312"/>
              <a:gd name="T86" fmla="*/ 122 w 335"/>
              <a:gd name="T87" fmla="*/ 77 h 312"/>
              <a:gd name="T88" fmla="*/ 198 w 335"/>
              <a:gd name="T89" fmla="*/ 16 h 312"/>
              <a:gd name="T90" fmla="*/ 230 w 335"/>
              <a:gd name="T91" fmla="*/ 39 h 312"/>
              <a:gd name="T92" fmla="*/ 235 w 335"/>
              <a:gd name="T93" fmla="*/ 74 h 312"/>
              <a:gd name="T94" fmla="*/ 240 w 335"/>
              <a:gd name="T95" fmla="*/ 105 h 312"/>
              <a:gd name="T96" fmla="*/ 226 w 335"/>
              <a:gd name="T97" fmla="*/ 137 h 312"/>
              <a:gd name="T98" fmla="*/ 189 w 335"/>
              <a:gd name="T99" fmla="*/ 183 h 312"/>
              <a:gd name="T100" fmla="*/ 147 w 335"/>
              <a:gd name="T101" fmla="*/ 184 h 312"/>
              <a:gd name="T102" fmla="*/ 109 w 335"/>
              <a:gd name="T103" fmla="*/ 137 h 312"/>
              <a:gd name="T104" fmla="*/ 95 w 335"/>
              <a:gd name="T105" fmla="*/ 105 h 312"/>
              <a:gd name="T106" fmla="*/ 100 w 335"/>
              <a:gd name="T107" fmla="*/ 74 h 312"/>
              <a:gd name="T108" fmla="*/ 115 w 335"/>
              <a:gd name="T109" fmla="*/ 23 h 312"/>
              <a:gd name="T110" fmla="*/ 193 w 335"/>
              <a:gd name="T111" fmla="*/ 14 h 312"/>
              <a:gd name="T112" fmla="*/ 198 w 335"/>
              <a:gd name="T113" fmla="*/ 1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5" h="312">
                <a:moveTo>
                  <a:pt x="335" y="279"/>
                </a:moveTo>
                <a:cubicBezTo>
                  <a:pt x="335" y="272"/>
                  <a:pt x="335" y="272"/>
                  <a:pt x="335" y="272"/>
                </a:cubicBezTo>
                <a:cubicBezTo>
                  <a:pt x="334" y="254"/>
                  <a:pt x="325" y="235"/>
                  <a:pt x="312" y="221"/>
                </a:cubicBezTo>
                <a:cubicBezTo>
                  <a:pt x="292" y="201"/>
                  <a:pt x="266" y="206"/>
                  <a:pt x="240" y="195"/>
                </a:cubicBezTo>
                <a:cubicBezTo>
                  <a:pt x="234" y="192"/>
                  <a:pt x="229" y="189"/>
                  <a:pt x="223" y="184"/>
                </a:cubicBezTo>
                <a:cubicBezTo>
                  <a:pt x="211" y="216"/>
                  <a:pt x="203" y="242"/>
                  <a:pt x="183" y="271"/>
                </a:cubicBezTo>
                <a:cubicBezTo>
                  <a:pt x="178" y="218"/>
                  <a:pt x="178" y="218"/>
                  <a:pt x="178" y="218"/>
                </a:cubicBezTo>
                <a:cubicBezTo>
                  <a:pt x="179" y="218"/>
                  <a:pt x="180" y="217"/>
                  <a:pt x="180" y="215"/>
                </a:cubicBezTo>
                <a:cubicBezTo>
                  <a:pt x="182" y="197"/>
                  <a:pt x="182" y="197"/>
                  <a:pt x="182" y="197"/>
                </a:cubicBezTo>
                <a:cubicBezTo>
                  <a:pt x="182" y="195"/>
                  <a:pt x="180" y="194"/>
                  <a:pt x="179" y="194"/>
                </a:cubicBezTo>
                <a:cubicBezTo>
                  <a:pt x="171" y="196"/>
                  <a:pt x="164" y="196"/>
                  <a:pt x="156" y="194"/>
                </a:cubicBezTo>
                <a:cubicBezTo>
                  <a:pt x="155" y="194"/>
                  <a:pt x="153" y="196"/>
                  <a:pt x="153" y="197"/>
                </a:cubicBezTo>
                <a:cubicBezTo>
                  <a:pt x="155" y="215"/>
                  <a:pt x="155" y="215"/>
                  <a:pt x="155" y="215"/>
                </a:cubicBezTo>
                <a:cubicBezTo>
                  <a:pt x="155" y="217"/>
                  <a:pt x="156" y="218"/>
                  <a:pt x="157" y="218"/>
                </a:cubicBezTo>
                <a:cubicBezTo>
                  <a:pt x="152" y="271"/>
                  <a:pt x="152" y="271"/>
                  <a:pt x="152" y="271"/>
                </a:cubicBezTo>
                <a:cubicBezTo>
                  <a:pt x="132" y="242"/>
                  <a:pt x="124" y="216"/>
                  <a:pt x="112" y="184"/>
                </a:cubicBezTo>
                <a:cubicBezTo>
                  <a:pt x="107" y="189"/>
                  <a:pt x="101" y="192"/>
                  <a:pt x="95" y="195"/>
                </a:cubicBezTo>
                <a:cubicBezTo>
                  <a:pt x="69" y="206"/>
                  <a:pt x="43" y="201"/>
                  <a:pt x="23" y="221"/>
                </a:cubicBezTo>
                <a:cubicBezTo>
                  <a:pt x="10" y="235"/>
                  <a:pt x="1" y="254"/>
                  <a:pt x="0" y="272"/>
                </a:cubicBezTo>
                <a:cubicBezTo>
                  <a:pt x="0" y="275"/>
                  <a:pt x="0" y="277"/>
                  <a:pt x="0" y="279"/>
                </a:cubicBezTo>
                <a:cubicBezTo>
                  <a:pt x="16" y="301"/>
                  <a:pt x="92" y="311"/>
                  <a:pt x="168" y="312"/>
                </a:cubicBezTo>
                <a:cubicBezTo>
                  <a:pt x="243" y="311"/>
                  <a:pt x="319" y="301"/>
                  <a:pt x="335" y="279"/>
                </a:cubicBezTo>
                <a:close/>
                <a:moveTo>
                  <a:pt x="122" y="77"/>
                </a:moveTo>
                <a:cubicBezTo>
                  <a:pt x="122" y="72"/>
                  <a:pt x="124" y="72"/>
                  <a:pt x="128" y="73"/>
                </a:cubicBezTo>
                <a:cubicBezTo>
                  <a:pt x="139" y="77"/>
                  <a:pt x="191" y="67"/>
                  <a:pt x="204" y="62"/>
                </a:cubicBezTo>
                <a:cubicBezTo>
                  <a:pt x="206" y="61"/>
                  <a:pt x="208" y="60"/>
                  <a:pt x="210" y="62"/>
                </a:cubicBezTo>
                <a:cubicBezTo>
                  <a:pt x="210" y="63"/>
                  <a:pt x="211" y="65"/>
                  <a:pt x="212" y="67"/>
                </a:cubicBezTo>
                <a:cubicBezTo>
                  <a:pt x="213" y="71"/>
                  <a:pt x="213" y="78"/>
                  <a:pt x="213" y="82"/>
                </a:cubicBezTo>
                <a:cubicBezTo>
                  <a:pt x="213" y="84"/>
                  <a:pt x="214" y="84"/>
                  <a:pt x="214" y="85"/>
                </a:cubicBezTo>
                <a:cubicBezTo>
                  <a:pt x="214" y="89"/>
                  <a:pt x="215" y="89"/>
                  <a:pt x="216" y="88"/>
                </a:cubicBezTo>
                <a:cubicBezTo>
                  <a:pt x="217" y="87"/>
                  <a:pt x="218" y="86"/>
                  <a:pt x="219" y="84"/>
                </a:cubicBezTo>
                <a:cubicBezTo>
                  <a:pt x="221" y="81"/>
                  <a:pt x="222" y="79"/>
                  <a:pt x="224" y="79"/>
                </a:cubicBezTo>
                <a:cubicBezTo>
                  <a:pt x="229" y="79"/>
                  <a:pt x="231" y="90"/>
                  <a:pt x="230" y="104"/>
                </a:cubicBezTo>
                <a:cubicBezTo>
                  <a:pt x="228" y="117"/>
                  <a:pt x="224" y="128"/>
                  <a:pt x="219" y="128"/>
                </a:cubicBezTo>
                <a:cubicBezTo>
                  <a:pt x="218" y="128"/>
                  <a:pt x="217" y="129"/>
                  <a:pt x="217" y="130"/>
                </a:cubicBezTo>
                <a:cubicBezTo>
                  <a:pt x="213" y="149"/>
                  <a:pt x="200" y="165"/>
                  <a:pt x="185" y="174"/>
                </a:cubicBezTo>
                <a:cubicBezTo>
                  <a:pt x="173" y="181"/>
                  <a:pt x="165" y="181"/>
                  <a:pt x="151" y="174"/>
                </a:cubicBezTo>
                <a:cubicBezTo>
                  <a:pt x="135" y="166"/>
                  <a:pt x="122" y="149"/>
                  <a:pt x="118" y="130"/>
                </a:cubicBezTo>
                <a:cubicBezTo>
                  <a:pt x="118" y="129"/>
                  <a:pt x="117" y="128"/>
                  <a:pt x="116" y="128"/>
                </a:cubicBezTo>
                <a:cubicBezTo>
                  <a:pt x="111" y="128"/>
                  <a:pt x="107" y="117"/>
                  <a:pt x="105" y="104"/>
                </a:cubicBezTo>
                <a:cubicBezTo>
                  <a:pt x="104" y="90"/>
                  <a:pt x="106" y="79"/>
                  <a:pt x="111" y="79"/>
                </a:cubicBezTo>
                <a:cubicBezTo>
                  <a:pt x="113" y="79"/>
                  <a:pt x="115" y="82"/>
                  <a:pt x="117" y="86"/>
                </a:cubicBezTo>
                <a:cubicBezTo>
                  <a:pt x="118" y="88"/>
                  <a:pt x="120" y="90"/>
                  <a:pt x="121" y="88"/>
                </a:cubicBezTo>
                <a:cubicBezTo>
                  <a:pt x="122" y="87"/>
                  <a:pt x="122" y="79"/>
                  <a:pt x="122" y="77"/>
                </a:cubicBezTo>
                <a:close/>
                <a:moveTo>
                  <a:pt x="198" y="16"/>
                </a:moveTo>
                <a:cubicBezTo>
                  <a:pt x="215" y="16"/>
                  <a:pt x="225" y="27"/>
                  <a:pt x="230" y="39"/>
                </a:cubicBezTo>
                <a:cubicBezTo>
                  <a:pt x="234" y="49"/>
                  <a:pt x="236" y="62"/>
                  <a:pt x="235" y="74"/>
                </a:cubicBezTo>
                <a:cubicBezTo>
                  <a:pt x="241" y="82"/>
                  <a:pt x="241" y="96"/>
                  <a:pt x="240" y="105"/>
                </a:cubicBezTo>
                <a:cubicBezTo>
                  <a:pt x="239" y="114"/>
                  <a:pt x="236" y="131"/>
                  <a:pt x="226" y="137"/>
                </a:cubicBezTo>
                <a:cubicBezTo>
                  <a:pt x="222" y="155"/>
                  <a:pt x="207" y="173"/>
                  <a:pt x="189" y="183"/>
                </a:cubicBezTo>
                <a:cubicBezTo>
                  <a:pt x="176" y="191"/>
                  <a:pt x="161" y="192"/>
                  <a:pt x="147" y="184"/>
                </a:cubicBezTo>
                <a:cubicBezTo>
                  <a:pt x="129" y="174"/>
                  <a:pt x="114" y="156"/>
                  <a:pt x="109" y="137"/>
                </a:cubicBezTo>
                <a:cubicBezTo>
                  <a:pt x="100" y="131"/>
                  <a:pt x="96" y="114"/>
                  <a:pt x="95" y="105"/>
                </a:cubicBezTo>
                <a:cubicBezTo>
                  <a:pt x="94" y="96"/>
                  <a:pt x="94" y="82"/>
                  <a:pt x="100" y="74"/>
                </a:cubicBezTo>
                <a:cubicBezTo>
                  <a:pt x="99" y="57"/>
                  <a:pt x="102" y="35"/>
                  <a:pt x="115" y="23"/>
                </a:cubicBezTo>
                <a:cubicBezTo>
                  <a:pt x="136" y="4"/>
                  <a:pt x="176" y="0"/>
                  <a:pt x="193" y="14"/>
                </a:cubicBezTo>
                <a:cubicBezTo>
                  <a:pt x="195" y="16"/>
                  <a:pt x="195" y="16"/>
                  <a:pt x="198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Freeform 491"/>
          <p:cNvSpPr>
            <a:spLocks noChangeAspect="1" noEditPoints="1"/>
          </p:cNvSpPr>
          <p:nvPr/>
        </p:nvSpPr>
        <p:spPr bwMode="auto">
          <a:xfrm>
            <a:off x="2942887" y="3493779"/>
            <a:ext cx="544108" cy="508776"/>
          </a:xfrm>
          <a:custGeom>
            <a:avLst/>
            <a:gdLst>
              <a:gd name="T0" fmla="*/ 335 w 335"/>
              <a:gd name="T1" fmla="*/ 279 h 312"/>
              <a:gd name="T2" fmla="*/ 335 w 335"/>
              <a:gd name="T3" fmla="*/ 272 h 312"/>
              <a:gd name="T4" fmla="*/ 312 w 335"/>
              <a:gd name="T5" fmla="*/ 221 h 312"/>
              <a:gd name="T6" fmla="*/ 240 w 335"/>
              <a:gd name="T7" fmla="*/ 195 h 312"/>
              <a:gd name="T8" fmla="*/ 223 w 335"/>
              <a:gd name="T9" fmla="*/ 184 h 312"/>
              <a:gd name="T10" fmla="*/ 183 w 335"/>
              <a:gd name="T11" fmla="*/ 271 h 312"/>
              <a:gd name="T12" fmla="*/ 178 w 335"/>
              <a:gd name="T13" fmla="*/ 218 h 312"/>
              <a:gd name="T14" fmla="*/ 180 w 335"/>
              <a:gd name="T15" fmla="*/ 215 h 312"/>
              <a:gd name="T16" fmla="*/ 182 w 335"/>
              <a:gd name="T17" fmla="*/ 197 h 312"/>
              <a:gd name="T18" fmla="*/ 179 w 335"/>
              <a:gd name="T19" fmla="*/ 194 h 312"/>
              <a:gd name="T20" fmla="*/ 156 w 335"/>
              <a:gd name="T21" fmla="*/ 194 h 312"/>
              <a:gd name="T22" fmla="*/ 153 w 335"/>
              <a:gd name="T23" fmla="*/ 197 h 312"/>
              <a:gd name="T24" fmla="*/ 155 w 335"/>
              <a:gd name="T25" fmla="*/ 215 h 312"/>
              <a:gd name="T26" fmla="*/ 157 w 335"/>
              <a:gd name="T27" fmla="*/ 218 h 312"/>
              <a:gd name="T28" fmla="*/ 152 w 335"/>
              <a:gd name="T29" fmla="*/ 271 h 312"/>
              <a:gd name="T30" fmla="*/ 112 w 335"/>
              <a:gd name="T31" fmla="*/ 184 h 312"/>
              <a:gd name="T32" fmla="*/ 95 w 335"/>
              <a:gd name="T33" fmla="*/ 195 h 312"/>
              <a:gd name="T34" fmla="*/ 23 w 335"/>
              <a:gd name="T35" fmla="*/ 221 h 312"/>
              <a:gd name="T36" fmla="*/ 0 w 335"/>
              <a:gd name="T37" fmla="*/ 272 h 312"/>
              <a:gd name="T38" fmla="*/ 0 w 335"/>
              <a:gd name="T39" fmla="*/ 279 h 312"/>
              <a:gd name="T40" fmla="*/ 168 w 335"/>
              <a:gd name="T41" fmla="*/ 312 h 312"/>
              <a:gd name="T42" fmla="*/ 335 w 335"/>
              <a:gd name="T43" fmla="*/ 279 h 312"/>
              <a:gd name="T44" fmla="*/ 122 w 335"/>
              <a:gd name="T45" fmla="*/ 77 h 312"/>
              <a:gd name="T46" fmla="*/ 128 w 335"/>
              <a:gd name="T47" fmla="*/ 73 h 312"/>
              <a:gd name="T48" fmla="*/ 204 w 335"/>
              <a:gd name="T49" fmla="*/ 62 h 312"/>
              <a:gd name="T50" fmla="*/ 210 w 335"/>
              <a:gd name="T51" fmla="*/ 62 h 312"/>
              <a:gd name="T52" fmla="*/ 212 w 335"/>
              <a:gd name="T53" fmla="*/ 67 h 312"/>
              <a:gd name="T54" fmla="*/ 213 w 335"/>
              <a:gd name="T55" fmla="*/ 82 h 312"/>
              <a:gd name="T56" fmla="*/ 214 w 335"/>
              <a:gd name="T57" fmla="*/ 85 h 312"/>
              <a:gd name="T58" fmla="*/ 216 w 335"/>
              <a:gd name="T59" fmla="*/ 88 h 312"/>
              <a:gd name="T60" fmla="*/ 219 w 335"/>
              <a:gd name="T61" fmla="*/ 84 h 312"/>
              <a:gd name="T62" fmla="*/ 224 w 335"/>
              <a:gd name="T63" fmla="*/ 79 h 312"/>
              <a:gd name="T64" fmla="*/ 230 w 335"/>
              <a:gd name="T65" fmla="*/ 104 h 312"/>
              <a:gd name="T66" fmla="*/ 219 w 335"/>
              <a:gd name="T67" fmla="*/ 128 h 312"/>
              <a:gd name="T68" fmla="*/ 217 w 335"/>
              <a:gd name="T69" fmla="*/ 130 h 312"/>
              <a:gd name="T70" fmla="*/ 185 w 335"/>
              <a:gd name="T71" fmla="*/ 174 h 312"/>
              <a:gd name="T72" fmla="*/ 151 w 335"/>
              <a:gd name="T73" fmla="*/ 174 h 312"/>
              <a:gd name="T74" fmla="*/ 118 w 335"/>
              <a:gd name="T75" fmla="*/ 130 h 312"/>
              <a:gd name="T76" fmla="*/ 116 w 335"/>
              <a:gd name="T77" fmla="*/ 128 h 312"/>
              <a:gd name="T78" fmla="*/ 105 w 335"/>
              <a:gd name="T79" fmla="*/ 104 h 312"/>
              <a:gd name="T80" fmla="*/ 111 w 335"/>
              <a:gd name="T81" fmla="*/ 79 h 312"/>
              <a:gd name="T82" fmla="*/ 117 w 335"/>
              <a:gd name="T83" fmla="*/ 86 h 312"/>
              <a:gd name="T84" fmla="*/ 121 w 335"/>
              <a:gd name="T85" fmla="*/ 88 h 312"/>
              <a:gd name="T86" fmla="*/ 122 w 335"/>
              <a:gd name="T87" fmla="*/ 77 h 312"/>
              <a:gd name="T88" fmla="*/ 198 w 335"/>
              <a:gd name="T89" fmla="*/ 16 h 312"/>
              <a:gd name="T90" fmla="*/ 230 w 335"/>
              <a:gd name="T91" fmla="*/ 39 h 312"/>
              <a:gd name="T92" fmla="*/ 235 w 335"/>
              <a:gd name="T93" fmla="*/ 74 h 312"/>
              <a:gd name="T94" fmla="*/ 240 w 335"/>
              <a:gd name="T95" fmla="*/ 105 h 312"/>
              <a:gd name="T96" fmla="*/ 226 w 335"/>
              <a:gd name="T97" fmla="*/ 137 h 312"/>
              <a:gd name="T98" fmla="*/ 189 w 335"/>
              <a:gd name="T99" fmla="*/ 183 h 312"/>
              <a:gd name="T100" fmla="*/ 147 w 335"/>
              <a:gd name="T101" fmla="*/ 184 h 312"/>
              <a:gd name="T102" fmla="*/ 109 w 335"/>
              <a:gd name="T103" fmla="*/ 137 h 312"/>
              <a:gd name="T104" fmla="*/ 95 w 335"/>
              <a:gd name="T105" fmla="*/ 105 h 312"/>
              <a:gd name="T106" fmla="*/ 100 w 335"/>
              <a:gd name="T107" fmla="*/ 74 h 312"/>
              <a:gd name="T108" fmla="*/ 115 w 335"/>
              <a:gd name="T109" fmla="*/ 23 h 312"/>
              <a:gd name="T110" fmla="*/ 193 w 335"/>
              <a:gd name="T111" fmla="*/ 14 h 312"/>
              <a:gd name="T112" fmla="*/ 198 w 335"/>
              <a:gd name="T113" fmla="*/ 1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5" h="312">
                <a:moveTo>
                  <a:pt x="335" y="279"/>
                </a:moveTo>
                <a:cubicBezTo>
                  <a:pt x="335" y="272"/>
                  <a:pt x="335" y="272"/>
                  <a:pt x="335" y="272"/>
                </a:cubicBezTo>
                <a:cubicBezTo>
                  <a:pt x="334" y="254"/>
                  <a:pt x="325" y="235"/>
                  <a:pt x="312" y="221"/>
                </a:cubicBezTo>
                <a:cubicBezTo>
                  <a:pt x="292" y="201"/>
                  <a:pt x="266" y="206"/>
                  <a:pt x="240" y="195"/>
                </a:cubicBezTo>
                <a:cubicBezTo>
                  <a:pt x="234" y="192"/>
                  <a:pt x="229" y="189"/>
                  <a:pt x="223" y="184"/>
                </a:cubicBezTo>
                <a:cubicBezTo>
                  <a:pt x="211" y="216"/>
                  <a:pt x="203" y="242"/>
                  <a:pt x="183" y="271"/>
                </a:cubicBezTo>
                <a:cubicBezTo>
                  <a:pt x="178" y="218"/>
                  <a:pt x="178" y="218"/>
                  <a:pt x="178" y="218"/>
                </a:cubicBezTo>
                <a:cubicBezTo>
                  <a:pt x="179" y="218"/>
                  <a:pt x="180" y="217"/>
                  <a:pt x="180" y="215"/>
                </a:cubicBezTo>
                <a:cubicBezTo>
                  <a:pt x="182" y="197"/>
                  <a:pt x="182" y="197"/>
                  <a:pt x="182" y="197"/>
                </a:cubicBezTo>
                <a:cubicBezTo>
                  <a:pt x="182" y="195"/>
                  <a:pt x="180" y="194"/>
                  <a:pt x="179" y="194"/>
                </a:cubicBezTo>
                <a:cubicBezTo>
                  <a:pt x="171" y="196"/>
                  <a:pt x="164" y="196"/>
                  <a:pt x="156" y="194"/>
                </a:cubicBezTo>
                <a:cubicBezTo>
                  <a:pt x="155" y="194"/>
                  <a:pt x="153" y="196"/>
                  <a:pt x="153" y="197"/>
                </a:cubicBezTo>
                <a:cubicBezTo>
                  <a:pt x="155" y="215"/>
                  <a:pt x="155" y="215"/>
                  <a:pt x="155" y="215"/>
                </a:cubicBezTo>
                <a:cubicBezTo>
                  <a:pt x="155" y="217"/>
                  <a:pt x="156" y="218"/>
                  <a:pt x="157" y="218"/>
                </a:cubicBezTo>
                <a:cubicBezTo>
                  <a:pt x="152" y="271"/>
                  <a:pt x="152" y="271"/>
                  <a:pt x="152" y="271"/>
                </a:cubicBezTo>
                <a:cubicBezTo>
                  <a:pt x="132" y="242"/>
                  <a:pt x="124" y="216"/>
                  <a:pt x="112" y="184"/>
                </a:cubicBezTo>
                <a:cubicBezTo>
                  <a:pt x="107" y="189"/>
                  <a:pt x="101" y="192"/>
                  <a:pt x="95" y="195"/>
                </a:cubicBezTo>
                <a:cubicBezTo>
                  <a:pt x="69" y="206"/>
                  <a:pt x="43" y="201"/>
                  <a:pt x="23" y="221"/>
                </a:cubicBezTo>
                <a:cubicBezTo>
                  <a:pt x="10" y="235"/>
                  <a:pt x="1" y="254"/>
                  <a:pt x="0" y="272"/>
                </a:cubicBezTo>
                <a:cubicBezTo>
                  <a:pt x="0" y="275"/>
                  <a:pt x="0" y="277"/>
                  <a:pt x="0" y="279"/>
                </a:cubicBezTo>
                <a:cubicBezTo>
                  <a:pt x="16" y="301"/>
                  <a:pt x="92" y="311"/>
                  <a:pt x="168" y="312"/>
                </a:cubicBezTo>
                <a:cubicBezTo>
                  <a:pt x="243" y="311"/>
                  <a:pt x="319" y="301"/>
                  <a:pt x="335" y="279"/>
                </a:cubicBezTo>
                <a:close/>
                <a:moveTo>
                  <a:pt x="122" y="77"/>
                </a:moveTo>
                <a:cubicBezTo>
                  <a:pt x="122" y="72"/>
                  <a:pt x="124" y="72"/>
                  <a:pt x="128" y="73"/>
                </a:cubicBezTo>
                <a:cubicBezTo>
                  <a:pt x="139" y="77"/>
                  <a:pt x="191" y="67"/>
                  <a:pt x="204" y="62"/>
                </a:cubicBezTo>
                <a:cubicBezTo>
                  <a:pt x="206" y="61"/>
                  <a:pt x="208" y="60"/>
                  <a:pt x="210" y="62"/>
                </a:cubicBezTo>
                <a:cubicBezTo>
                  <a:pt x="210" y="63"/>
                  <a:pt x="211" y="65"/>
                  <a:pt x="212" y="67"/>
                </a:cubicBezTo>
                <a:cubicBezTo>
                  <a:pt x="213" y="71"/>
                  <a:pt x="213" y="78"/>
                  <a:pt x="213" y="82"/>
                </a:cubicBezTo>
                <a:cubicBezTo>
                  <a:pt x="213" y="84"/>
                  <a:pt x="214" y="84"/>
                  <a:pt x="214" y="85"/>
                </a:cubicBezTo>
                <a:cubicBezTo>
                  <a:pt x="214" y="89"/>
                  <a:pt x="215" y="89"/>
                  <a:pt x="216" y="88"/>
                </a:cubicBezTo>
                <a:cubicBezTo>
                  <a:pt x="217" y="87"/>
                  <a:pt x="218" y="86"/>
                  <a:pt x="219" y="84"/>
                </a:cubicBezTo>
                <a:cubicBezTo>
                  <a:pt x="221" y="81"/>
                  <a:pt x="222" y="79"/>
                  <a:pt x="224" y="79"/>
                </a:cubicBezTo>
                <a:cubicBezTo>
                  <a:pt x="229" y="79"/>
                  <a:pt x="231" y="90"/>
                  <a:pt x="230" y="104"/>
                </a:cubicBezTo>
                <a:cubicBezTo>
                  <a:pt x="228" y="117"/>
                  <a:pt x="224" y="128"/>
                  <a:pt x="219" y="128"/>
                </a:cubicBezTo>
                <a:cubicBezTo>
                  <a:pt x="218" y="128"/>
                  <a:pt x="217" y="129"/>
                  <a:pt x="217" y="130"/>
                </a:cubicBezTo>
                <a:cubicBezTo>
                  <a:pt x="213" y="149"/>
                  <a:pt x="200" y="165"/>
                  <a:pt x="185" y="174"/>
                </a:cubicBezTo>
                <a:cubicBezTo>
                  <a:pt x="173" y="181"/>
                  <a:pt x="165" y="181"/>
                  <a:pt x="151" y="174"/>
                </a:cubicBezTo>
                <a:cubicBezTo>
                  <a:pt x="135" y="166"/>
                  <a:pt x="122" y="149"/>
                  <a:pt x="118" y="130"/>
                </a:cubicBezTo>
                <a:cubicBezTo>
                  <a:pt x="118" y="129"/>
                  <a:pt x="117" y="128"/>
                  <a:pt x="116" y="128"/>
                </a:cubicBezTo>
                <a:cubicBezTo>
                  <a:pt x="111" y="128"/>
                  <a:pt x="107" y="117"/>
                  <a:pt x="105" y="104"/>
                </a:cubicBezTo>
                <a:cubicBezTo>
                  <a:pt x="104" y="90"/>
                  <a:pt x="106" y="79"/>
                  <a:pt x="111" y="79"/>
                </a:cubicBezTo>
                <a:cubicBezTo>
                  <a:pt x="113" y="79"/>
                  <a:pt x="115" y="82"/>
                  <a:pt x="117" y="86"/>
                </a:cubicBezTo>
                <a:cubicBezTo>
                  <a:pt x="118" y="88"/>
                  <a:pt x="120" y="90"/>
                  <a:pt x="121" y="88"/>
                </a:cubicBezTo>
                <a:cubicBezTo>
                  <a:pt x="122" y="87"/>
                  <a:pt x="122" y="79"/>
                  <a:pt x="122" y="77"/>
                </a:cubicBezTo>
                <a:close/>
                <a:moveTo>
                  <a:pt x="198" y="16"/>
                </a:moveTo>
                <a:cubicBezTo>
                  <a:pt x="215" y="16"/>
                  <a:pt x="225" y="27"/>
                  <a:pt x="230" y="39"/>
                </a:cubicBezTo>
                <a:cubicBezTo>
                  <a:pt x="234" y="49"/>
                  <a:pt x="236" y="62"/>
                  <a:pt x="235" y="74"/>
                </a:cubicBezTo>
                <a:cubicBezTo>
                  <a:pt x="241" y="82"/>
                  <a:pt x="241" y="96"/>
                  <a:pt x="240" y="105"/>
                </a:cubicBezTo>
                <a:cubicBezTo>
                  <a:pt x="239" y="114"/>
                  <a:pt x="236" y="131"/>
                  <a:pt x="226" y="137"/>
                </a:cubicBezTo>
                <a:cubicBezTo>
                  <a:pt x="222" y="155"/>
                  <a:pt x="207" y="173"/>
                  <a:pt x="189" y="183"/>
                </a:cubicBezTo>
                <a:cubicBezTo>
                  <a:pt x="176" y="191"/>
                  <a:pt x="161" y="192"/>
                  <a:pt x="147" y="184"/>
                </a:cubicBezTo>
                <a:cubicBezTo>
                  <a:pt x="129" y="174"/>
                  <a:pt x="114" y="156"/>
                  <a:pt x="109" y="137"/>
                </a:cubicBezTo>
                <a:cubicBezTo>
                  <a:pt x="100" y="131"/>
                  <a:pt x="96" y="114"/>
                  <a:pt x="95" y="105"/>
                </a:cubicBezTo>
                <a:cubicBezTo>
                  <a:pt x="94" y="96"/>
                  <a:pt x="94" y="82"/>
                  <a:pt x="100" y="74"/>
                </a:cubicBezTo>
                <a:cubicBezTo>
                  <a:pt x="99" y="57"/>
                  <a:pt x="102" y="35"/>
                  <a:pt x="115" y="23"/>
                </a:cubicBezTo>
                <a:cubicBezTo>
                  <a:pt x="136" y="4"/>
                  <a:pt x="176" y="0"/>
                  <a:pt x="193" y="14"/>
                </a:cubicBezTo>
                <a:cubicBezTo>
                  <a:pt x="195" y="16"/>
                  <a:pt x="195" y="16"/>
                  <a:pt x="198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35"/>
          <p:cNvGrpSpPr>
            <a:grpSpLocks noChangeAspect="1"/>
          </p:cNvGrpSpPr>
          <p:nvPr/>
        </p:nvGrpSpPr>
        <p:grpSpPr bwMode="auto">
          <a:xfrm>
            <a:off x="5135626" y="3476140"/>
            <a:ext cx="525231" cy="521753"/>
            <a:chOff x="4382" y="1079"/>
            <a:chExt cx="604" cy="600"/>
          </a:xfrm>
          <a:solidFill>
            <a:srgbClr val="E31B23"/>
          </a:solidFill>
        </p:grpSpPr>
        <p:sp>
          <p:nvSpPr>
            <p:cNvPr id="12" name="Freeform 36"/>
            <p:cNvSpPr>
              <a:spLocks/>
            </p:cNvSpPr>
            <p:nvPr/>
          </p:nvSpPr>
          <p:spPr bwMode="auto">
            <a:xfrm>
              <a:off x="4382" y="1473"/>
              <a:ext cx="604" cy="206"/>
            </a:xfrm>
            <a:custGeom>
              <a:avLst/>
              <a:gdLst>
                <a:gd name="T0" fmla="*/ 321 w 365"/>
                <a:gd name="T1" fmla="*/ 31 h 125"/>
                <a:gd name="T2" fmla="*/ 243 w 365"/>
                <a:gd name="T3" fmla="*/ 0 h 125"/>
                <a:gd name="T4" fmla="*/ 206 w 365"/>
                <a:gd name="T5" fmla="*/ 32 h 125"/>
                <a:gd name="T6" fmla="*/ 159 w 365"/>
                <a:gd name="T7" fmla="*/ 32 h 125"/>
                <a:gd name="T8" fmla="*/ 122 w 365"/>
                <a:gd name="T9" fmla="*/ 0 h 125"/>
                <a:gd name="T10" fmla="*/ 44 w 365"/>
                <a:gd name="T11" fmla="*/ 31 h 125"/>
                <a:gd name="T12" fmla="*/ 0 w 365"/>
                <a:gd name="T13" fmla="*/ 74 h 125"/>
                <a:gd name="T14" fmla="*/ 365 w 365"/>
                <a:gd name="T15" fmla="*/ 74 h 125"/>
                <a:gd name="T16" fmla="*/ 321 w 365"/>
                <a:gd name="T17" fmla="*/ 3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25">
                  <a:moveTo>
                    <a:pt x="321" y="31"/>
                  </a:moveTo>
                  <a:cubicBezTo>
                    <a:pt x="294" y="16"/>
                    <a:pt x="266" y="18"/>
                    <a:pt x="243" y="0"/>
                  </a:cubicBezTo>
                  <a:cubicBezTo>
                    <a:pt x="233" y="13"/>
                    <a:pt x="222" y="26"/>
                    <a:pt x="206" y="32"/>
                  </a:cubicBezTo>
                  <a:cubicBezTo>
                    <a:pt x="194" y="36"/>
                    <a:pt x="171" y="36"/>
                    <a:pt x="159" y="32"/>
                  </a:cubicBezTo>
                  <a:cubicBezTo>
                    <a:pt x="144" y="26"/>
                    <a:pt x="132" y="13"/>
                    <a:pt x="122" y="0"/>
                  </a:cubicBezTo>
                  <a:cubicBezTo>
                    <a:pt x="99" y="18"/>
                    <a:pt x="71" y="16"/>
                    <a:pt x="44" y="31"/>
                  </a:cubicBezTo>
                  <a:cubicBezTo>
                    <a:pt x="25" y="41"/>
                    <a:pt x="11" y="56"/>
                    <a:pt x="0" y="74"/>
                  </a:cubicBezTo>
                  <a:cubicBezTo>
                    <a:pt x="13" y="125"/>
                    <a:pt x="352" y="125"/>
                    <a:pt x="365" y="74"/>
                  </a:cubicBezTo>
                  <a:cubicBezTo>
                    <a:pt x="354" y="56"/>
                    <a:pt x="340" y="41"/>
                    <a:pt x="32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4524" y="1079"/>
              <a:ext cx="310" cy="417"/>
            </a:xfrm>
            <a:custGeom>
              <a:avLst/>
              <a:gdLst>
                <a:gd name="T0" fmla="*/ 7 w 187"/>
                <a:gd name="T1" fmla="*/ 71 h 252"/>
                <a:gd name="T2" fmla="*/ 20 w 187"/>
                <a:gd name="T3" fmla="*/ 53 h 252"/>
                <a:gd name="T4" fmla="*/ 17 w 187"/>
                <a:gd name="T5" fmla="*/ 64 h 252"/>
                <a:gd name="T6" fmla="*/ 12 w 187"/>
                <a:gd name="T7" fmla="*/ 106 h 252"/>
                <a:gd name="T8" fmla="*/ 6 w 187"/>
                <a:gd name="T9" fmla="*/ 144 h 252"/>
                <a:gd name="T10" fmla="*/ 23 w 187"/>
                <a:gd name="T11" fmla="*/ 184 h 252"/>
                <a:gd name="T12" fmla="*/ 70 w 187"/>
                <a:gd name="T13" fmla="*/ 242 h 252"/>
                <a:gd name="T14" fmla="*/ 123 w 187"/>
                <a:gd name="T15" fmla="*/ 241 h 252"/>
                <a:gd name="T16" fmla="*/ 168 w 187"/>
                <a:gd name="T17" fmla="*/ 184 h 252"/>
                <a:gd name="T18" fmla="*/ 185 w 187"/>
                <a:gd name="T19" fmla="*/ 144 h 252"/>
                <a:gd name="T20" fmla="*/ 179 w 187"/>
                <a:gd name="T21" fmla="*/ 106 h 252"/>
                <a:gd name="T22" fmla="*/ 177 w 187"/>
                <a:gd name="T23" fmla="*/ 77 h 252"/>
                <a:gd name="T24" fmla="*/ 157 w 187"/>
                <a:gd name="T25" fmla="*/ 15 h 252"/>
                <a:gd name="T26" fmla="*/ 153 w 187"/>
                <a:gd name="T27" fmla="*/ 24 h 252"/>
                <a:gd name="T28" fmla="*/ 129 w 187"/>
                <a:gd name="T29" fmla="*/ 7 h 252"/>
                <a:gd name="T30" fmla="*/ 127 w 187"/>
                <a:gd name="T31" fmla="*/ 15 h 252"/>
                <a:gd name="T32" fmla="*/ 98 w 187"/>
                <a:gd name="T33" fmla="*/ 1 h 252"/>
                <a:gd name="T34" fmla="*/ 98 w 187"/>
                <a:gd name="T35" fmla="*/ 7 h 252"/>
                <a:gd name="T36" fmla="*/ 63 w 187"/>
                <a:gd name="T37" fmla="*/ 1 h 252"/>
                <a:gd name="T38" fmla="*/ 66 w 187"/>
                <a:gd name="T39" fmla="*/ 9 h 252"/>
                <a:gd name="T40" fmla="*/ 27 w 187"/>
                <a:gd name="T41" fmla="*/ 8 h 252"/>
                <a:gd name="T42" fmla="*/ 46 w 187"/>
                <a:gd name="T43" fmla="*/ 18 h 252"/>
                <a:gd name="T44" fmla="*/ 7 w 187"/>
                <a:gd name="T45" fmla="*/ 35 h 252"/>
                <a:gd name="T46" fmla="*/ 23 w 187"/>
                <a:gd name="T47" fmla="*/ 32 h 252"/>
                <a:gd name="T48" fmla="*/ 7 w 187"/>
                <a:gd name="T49" fmla="*/ 71 h 252"/>
                <a:gd name="T50" fmla="*/ 173 w 187"/>
                <a:gd name="T51" fmla="*/ 143 h 252"/>
                <a:gd name="T52" fmla="*/ 160 w 187"/>
                <a:gd name="T53" fmla="*/ 173 h 252"/>
                <a:gd name="T54" fmla="*/ 157 w 187"/>
                <a:gd name="T55" fmla="*/ 175 h 252"/>
                <a:gd name="T56" fmla="*/ 118 w 187"/>
                <a:gd name="T57" fmla="*/ 230 h 252"/>
                <a:gd name="T58" fmla="*/ 75 w 187"/>
                <a:gd name="T59" fmla="*/ 230 h 252"/>
                <a:gd name="T60" fmla="*/ 34 w 187"/>
                <a:gd name="T61" fmla="*/ 175 h 252"/>
                <a:gd name="T62" fmla="*/ 32 w 187"/>
                <a:gd name="T63" fmla="*/ 173 h 252"/>
                <a:gd name="T64" fmla="*/ 19 w 187"/>
                <a:gd name="T65" fmla="*/ 143 h 252"/>
                <a:gd name="T66" fmla="*/ 26 w 187"/>
                <a:gd name="T67" fmla="*/ 112 h 252"/>
                <a:gd name="T68" fmla="*/ 33 w 187"/>
                <a:gd name="T69" fmla="*/ 121 h 252"/>
                <a:gd name="T70" fmla="*/ 39 w 187"/>
                <a:gd name="T71" fmla="*/ 124 h 252"/>
                <a:gd name="T72" fmla="*/ 39 w 187"/>
                <a:gd name="T73" fmla="*/ 110 h 252"/>
                <a:gd name="T74" fmla="*/ 47 w 187"/>
                <a:gd name="T75" fmla="*/ 105 h 252"/>
                <a:gd name="T76" fmla="*/ 140 w 187"/>
                <a:gd name="T77" fmla="*/ 91 h 252"/>
                <a:gd name="T78" fmla="*/ 148 w 187"/>
                <a:gd name="T79" fmla="*/ 92 h 252"/>
                <a:gd name="T80" fmla="*/ 150 w 187"/>
                <a:gd name="T81" fmla="*/ 97 h 252"/>
                <a:gd name="T82" fmla="*/ 153 w 187"/>
                <a:gd name="T83" fmla="*/ 117 h 252"/>
                <a:gd name="T84" fmla="*/ 153 w 187"/>
                <a:gd name="T85" fmla="*/ 120 h 252"/>
                <a:gd name="T86" fmla="*/ 156 w 187"/>
                <a:gd name="T87" fmla="*/ 124 h 252"/>
                <a:gd name="T88" fmla="*/ 159 w 187"/>
                <a:gd name="T89" fmla="*/ 119 h 252"/>
                <a:gd name="T90" fmla="*/ 166 w 187"/>
                <a:gd name="T91" fmla="*/ 112 h 252"/>
                <a:gd name="T92" fmla="*/ 173 w 187"/>
                <a:gd name="T93" fmla="*/ 14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7" h="252">
                  <a:moveTo>
                    <a:pt x="7" y="71"/>
                  </a:moveTo>
                  <a:cubicBezTo>
                    <a:pt x="13" y="61"/>
                    <a:pt x="18" y="55"/>
                    <a:pt x="20" y="53"/>
                  </a:cubicBezTo>
                  <a:cubicBezTo>
                    <a:pt x="19" y="57"/>
                    <a:pt x="18" y="60"/>
                    <a:pt x="17" y="64"/>
                  </a:cubicBezTo>
                  <a:cubicBezTo>
                    <a:pt x="13" y="78"/>
                    <a:pt x="12" y="93"/>
                    <a:pt x="12" y="106"/>
                  </a:cubicBezTo>
                  <a:cubicBezTo>
                    <a:pt x="5" y="116"/>
                    <a:pt x="5" y="134"/>
                    <a:pt x="6" y="144"/>
                  </a:cubicBezTo>
                  <a:cubicBezTo>
                    <a:pt x="7" y="156"/>
                    <a:pt x="12" y="177"/>
                    <a:pt x="23" y="184"/>
                  </a:cubicBezTo>
                  <a:cubicBezTo>
                    <a:pt x="29" y="207"/>
                    <a:pt x="48" y="230"/>
                    <a:pt x="70" y="242"/>
                  </a:cubicBezTo>
                  <a:cubicBezTo>
                    <a:pt x="88" y="252"/>
                    <a:pt x="106" y="251"/>
                    <a:pt x="123" y="241"/>
                  </a:cubicBezTo>
                  <a:cubicBezTo>
                    <a:pt x="144" y="228"/>
                    <a:pt x="163" y="207"/>
                    <a:pt x="168" y="184"/>
                  </a:cubicBezTo>
                  <a:cubicBezTo>
                    <a:pt x="180" y="177"/>
                    <a:pt x="184" y="156"/>
                    <a:pt x="185" y="144"/>
                  </a:cubicBezTo>
                  <a:cubicBezTo>
                    <a:pt x="187" y="134"/>
                    <a:pt x="186" y="116"/>
                    <a:pt x="179" y="106"/>
                  </a:cubicBezTo>
                  <a:cubicBezTo>
                    <a:pt x="180" y="97"/>
                    <a:pt x="179" y="87"/>
                    <a:pt x="177" y="77"/>
                  </a:cubicBezTo>
                  <a:cubicBezTo>
                    <a:pt x="176" y="60"/>
                    <a:pt x="172" y="30"/>
                    <a:pt x="157" y="1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47" y="18"/>
                    <a:pt x="139" y="11"/>
                    <a:pt x="129" y="7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19" y="8"/>
                    <a:pt x="107" y="3"/>
                    <a:pt x="98" y="1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0" y="5"/>
                    <a:pt x="77" y="0"/>
                    <a:pt x="63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53" y="3"/>
                    <a:pt x="43" y="3"/>
                    <a:pt x="27" y="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2" y="17"/>
                    <a:pt x="19" y="18"/>
                    <a:pt x="7" y="35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2" y="37"/>
                    <a:pt x="0" y="51"/>
                    <a:pt x="7" y="71"/>
                  </a:cubicBezTo>
                  <a:close/>
                  <a:moveTo>
                    <a:pt x="173" y="143"/>
                  </a:moveTo>
                  <a:cubicBezTo>
                    <a:pt x="171" y="159"/>
                    <a:pt x="165" y="173"/>
                    <a:pt x="160" y="173"/>
                  </a:cubicBezTo>
                  <a:cubicBezTo>
                    <a:pt x="158" y="173"/>
                    <a:pt x="158" y="174"/>
                    <a:pt x="157" y="175"/>
                  </a:cubicBezTo>
                  <a:cubicBezTo>
                    <a:pt x="152" y="199"/>
                    <a:pt x="136" y="219"/>
                    <a:pt x="118" y="230"/>
                  </a:cubicBezTo>
                  <a:cubicBezTo>
                    <a:pt x="102" y="239"/>
                    <a:pt x="92" y="239"/>
                    <a:pt x="75" y="230"/>
                  </a:cubicBezTo>
                  <a:cubicBezTo>
                    <a:pt x="56" y="221"/>
                    <a:pt x="39" y="199"/>
                    <a:pt x="34" y="175"/>
                  </a:cubicBezTo>
                  <a:cubicBezTo>
                    <a:pt x="34" y="174"/>
                    <a:pt x="33" y="173"/>
                    <a:pt x="32" y="173"/>
                  </a:cubicBezTo>
                  <a:cubicBezTo>
                    <a:pt x="26" y="173"/>
                    <a:pt x="21" y="159"/>
                    <a:pt x="19" y="143"/>
                  </a:cubicBezTo>
                  <a:cubicBezTo>
                    <a:pt x="17" y="126"/>
                    <a:pt x="20" y="112"/>
                    <a:pt x="26" y="112"/>
                  </a:cubicBezTo>
                  <a:cubicBezTo>
                    <a:pt x="28" y="112"/>
                    <a:pt x="31" y="116"/>
                    <a:pt x="33" y="121"/>
                  </a:cubicBezTo>
                  <a:cubicBezTo>
                    <a:pt x="35" y="123"/>
                    <a:pt x="37" y="126"/>
                    <a:pt x="39" y="124"/>
                  </a:cubicBezTo>
                  <a:cubicBezTo>
                    <a:pt x="39" y="122"/>
                    <a:pt x="39" y="112"/>
                    <a:pt x="39" y="110"/>
                  </a:cubicBezTo>
                  <a:cubicBezTo>
                    <a:pt x="39" y="104"/>
                    <a:pt x="42" y="104"/>
                    <a:pt x="47" y="105"/>
                  </a:cubicBezTo>
                  <a:cubicBezTo>
                    <a:pt x="61" y="109"/>
                    <a:pt x="125" y="98"/>
                    <a:pt x="140" y="91"/>
                  </a:cubicBezTo>
                  <a:cubicBezTo>
                    <a:pt x="143" y="90"/>
                    <a:pt x="145" y="89"/>
                    <a:pt x="148" y="92"/>
                  </a:cubicBezTo>
                  <a:cubicBezTo>
                    <a:pt x="149" y="93"/>
                    <a:pt x="150" y="95"/>
                    <a:pt x="150" y="97"/>
                  </a:cubicBezTo>
                  <a:cubicBezTo>
                    <a:pt x="152" y="103"/>
                    <a:pt x="152" y="111"/>
                    <a:pt x="153" y="117"/>
                  </a:cubicBezTo>
                  <a:cubicBezTo>
                    <a:pt x="153" y="118"/>
                    <a:pt x="153" y="119"/>
                    <a:pt x="153" y="120"/>
                  </a:cubicBezTo>
                  <a:cubicBezTo>
                    <a:pt x="153" y="124"/>
                    <a:pt x="155" y="125"/>
                    <a:pt x="156" y="124"/>
                  </a:cubicBezTo>
                  <a:cubicBezTo>
                    <a:pt x="158" y="122"/>
                    <a:pt x="158" y="121"/>
                    <a:pt x="159" y="119"/>
                  </a:cubicBezTo>
                  <a:cubicBezTo>
                    <a:pt x="161" y="115"/>
                    <a:pt x="164" y="112"/>
                    <a:pt x="166" y="112"/>
                  </a:cubicBezTo>
                  <a:cubicBezTo>
                    <a:pt x="172" y="112"/>
                    <a:pt x="175" y="126"/>
                    <a:pt x="173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" name="Group 35"/>
          <p:cNvGrpSpPr>
            <a:grpSpLocks noChangeAspect="1"/>
          </p:cNvGrpSpPr>
          <p:nvPr/>
        </p:nvGrpSpPr>
        <p:grpSpPr bwMode="auto">
          <a:xfrm>
            <a:off x="2201691" y="4307660"/>
            <a:ext cx="525231" cy="521753"/>
            <a:chOff x="4382" y="1079"/>
            <a:chExt cx="604" cy="600"/>
          </a:xfrm>
          <a:solidFill>
            <a:srgbClr val="E31B23"/>
          </a:solidFill>
        </p:grpSpPr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4382" y="1473"/>
              <a:ext cx="604" cy="206"/>
            </a:xfrm>
            <a:custGeom>
              <a:avLst/>
              <a:gdLst>
                <a:gd name="T0" fmla="*/ 321 w 365"/>
                <a:gd name="T1" fmla="*/ 31 h 125"/>
                <a:gd name="T2" fmla="*/ 243 w 365"/>
                <a:gd name="T3" fmla="*/ 0 h 125"/>
                <a:gd name="T4" fmla="*/ 206 w 365"/>
                <a:gd name="T5" fmla="*/ 32 h 125"/>
                <a:gd name="T6" fmla="*/ 159 w 365"/>
                <a:gd name="T7" fmla="*/ 32 h 125"/>
                <a:gd name="T8" fmla="*/ 122 w 365"/>
                <a:gd name="T9" fmla="*/ 0 h 125"/>
                <a:gd name="T10" fmla="*/ 44 w 365"/>
                <a:gd name="T11" fmla="*/ 31 h 125"/>
                <a:gd name="T12" fmla="*/ 0 w 365"/>
                <a:gd name="T13" fmla="*/ 74 h 125"/>
                <a:gd name="T14" fmla="*/ 365 w 365"/>
                <a:gd name="T15" fmla="*/ 74 h 125"/>
                <a:gd name="T16" fmla="*/ 321 w 365"/>
                <a:gd name="T17" fmla="*/ 3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25">
                  <a:moveTo>
                    <a:pt x="321" y="31"/>
                  </a:moveTo>
                  <a:cubicBezTo>
                    <a:pt x="294" y="16"/>
                    <a:pt x="266" y="18"/>
                    <a:pt x="243" y="0"/>
                  </a:cubicBezTo>
                  <a:cubicBezTo>
                    <a:pt x="233" y="13"/>
                    <a:pt x="222" y="26"/>
                    <a:pt x="206" y="32"/>
                  </a:cubicBezTo>
                  <a:cubicBezTo>
                    <a:pt x="194" y="36"/>
                    <a:pt x="171" y="36"/>
                    <a:pt x="159" y="32"/>
                  </a:cubicBezTo>
                  <a:cubicBezTo>
                    <a:pt x="144" y="26"/>
                    <a:pt x="132" y="13"/>
                    <a:pt x="122" y="0"/>
                  </a:cubicBezTo>
                  <a:cubicBezTo>
                    <a:pt x="99" y="18"/>
                    <a:pt x="71" y="16"/>
                    <a:pt x="44" y="31"/>
                  </a:cubicBezTo>
                  <a:cubicBezTo>
                    <a:pt x="25" y="41"/>
                    <a:pt x="11" y="56"/>
                    <a:pt x="0" y="74"/>
                  </a:cubicBezTo>
                  <a:cubicBezTo>
                    <a:pt x="13" y="125"/>
                    <a:pt x="352" y="125"/>
                    <a:pt x="365" y="74"/>
                  </a:cubicBezTo>
                  <a:cubicBezTo>
                    <a:pt x="354" y="56"/>
                    <a:pt x="340" y="41"/>
                    <a:pt x="32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37"/>
            <p:cNvSpPr>
              <a:spLocks noEditPoints="1"/>
            </p:cNvSpPr>
            <p:nvPr/>
          </p:nvSpPr>
          <p:spPr bwMode="auto">
            <a:xfrm>
              <a:off x="4524" y="1079"/>
              <a:ext cx="310" cy="417"/>
            </a:xfrm>
            <a:custGeom>
              <a:avLst/>
              <a:gdLst>
                <a:gd name="T0" fmla="*/ 7 w 187"/>
                <a:gd name="T1" fmla="*/ 71 h 252"/>
                <a:gd name="T2" fmla="*/ 20 w 187"/>
                <a:gd name="T3" fmla="*/ 53 h 252"/>
                <a:gd name="T4" fmla="*/ 17 w 187"/>
                <a:gd name="T5" fmla="*/ 64 h 252"/>
                <a:gd name="T6" fmla="*/ 12 w 187"/>
                <a:gd name="T7" fmla="*/ 106 h 252"/>
                <a:gd name="T8" fmla="*/ 6 w 187"/>
                <a:gd name="T9" fmla="*/ 144 h 252"/>
                <a:gd name="T10" fmla="*/ 23 w 187"/>
                <a:gd name="T11" fmla="*/ 184 h 252"/>
                <a:gd name="T12" fmla="*/ 70 w 187"/>
                <a:gd name="T13" fmla="*/ 242 h 252"/>
                <a:gd name="T14" fmla="*/ 123 w 187"/>
                <a:gd name="T15" fmla="*/ 241 h 252"/>
                <a:gd name="T16" fmla="*/ 168 w 187"/>
                <a:gd name="T17" fmla="*/ 184 h 252"/>
                <a:gd name="T18" fmla="*/ 185 w 187"/>
                <a:gd name="T19" fmla="*/ 144 h 252"/>
                <a:gd name="T20" fmla="*/ 179 w 187"/>
                <a:gd name="T21" fmla="*/ 106 h 252"/>
                <a:gd name="T22" fmla="*/ 177 w 187"/>
                <a:gd name="T23" fmla="*/ 77 h 252"/>
                <a:gd name="T24" fmla="*/ 157 w 187"/>
                <a:gd name="T25" fmla="*/ 15 h 252"/>
                <a:gd name="T26" fmla="*/ 153 w 187"/>
                <a:gd name="T27" fmla="*/ 24 h 252"/>
                <a:gd name="T28" fmla="*/ 129 w 187"/>
                <a:gd name="T29" fmla="*/ 7 h 252"/>
                <a:gd name="T30" fmla="*/ 127 w 187"/>
                <a:gd name="T31" fmla="*/ 15 h 252"/>
                <a:gd name="T32" fmla="*/ 98 w 187"/>
                <a:gd name="T33" fmla="*/ 1 h 252"/>
                <a:gd name="T34" fmla="*/ 98 w 187"/>
                <a:gd name="T35" fmla="*/ 7 h 252"/>
                <a:gd name="T36" fmla="*/ 63 w 187"/>
                <a:gd name="T37" fmla="*/ 1 h 252"/>
                <a:gd name="T38" fmla="*/ 66 w 187"/>
                <a:gd name="T39" fmla="*/ 9 h 252"/>
                <a:gd name="T40" fmla="*/ 27 w 187"/>
                <a:gd name="T41" fmla="*/ 8 h 252"/>
                <a:gd name="T42" fmla="*/ 46 w 187"/>
                <a:gd name="T43" fmla="*/ 18 h 252"/>
                <a:gd name="T44" fmla="*/ 7 w 187"/>
                <a:gd name="T45" fmla="*/ 35 h 252"/>
                <a:gd name="T46" fmla="*/ 23 w 187"/>
                <a:gd name="T47" fmla="*/ 32 h 252"/>
                <a:gd name="T48" fmla="*/ 7 w 187"/>
                <a:gd name="T49" fmla="*/ 71 h 252"/>
                <a:gd name="T50" fmla="*/ 173 w 187"/>
                <a:gd name="T51" fmla="*/ 143 h 252"/>
                <a:gd name="T52" fmla="*/ 160 w 187"/>
                <a:gd name="T53" fmla="*/ 173 h 252"/>
                <a:gd name="T54" fmla="*/ 157 w 187"/>
                <a:gd name="T55" fmla="*/ 175 h 252"/>
                <a:gd name="T56" fmla="*/ 118 w 187"/>
                <a:gd name="T57" fmla="*/ 230 h 252"/>
                <a:gd name="T58" fmla="*/ 75 w 187"/>
                <a:gd name="T59" fmla="*/ 230 h 252"/>
                <a:gd name="T60" fmla="*/ 34 w 187"/>
                <a:gd name="T61" fmla="*/ 175 h 252"/>
                <a:gd name="T62" fmla="*/ 32 w 187"/>
                <a:gd name="T63" fmla="*/ 173 h 252"/>
                <a:gd name="T64" fmla="*/ 19 w 187"/>
                <a:gd name="T65" fmla="*/ 143 h 252"/>
                <a:gd name="T66" fmla="*/ 26 w 187"/>
                <a:gd name="T67" fmla="*/ 112 h 252"/>
                <a:gd name="T68" fmla="*/ 33 w 187"/>
                <a:gd name="T69" fmla="*/ 121 h 252"/>
                <a:gd name="T70" fmla="*/ 39 w 187"/>
                <a:gd name="T71" fmla="*/ 124 h 252"/>
                <a:gd name="T72" fmla="*/ 39 w 187"/>
                <a:gd name="T73" fmla="*/ 110 h 252"/>
                <a:gd name="T74" fmla="*/ 47 w 187"/>
                <a:gd name="T75" fmla="*/ 105 h 252"/>
                <a:gd name="T76" fmla="*/ 140 w 187"/>
                <a:gd name="T77" fmla="*/ 91 h 252"/>
                <a:gd name="T78" fmla="*/ 148 w 187"/>
                <a:gd name="T79" fmla="*/ 92 h 252"/>
                <a:gd name="T80" fmla="*/ 150 w 187"/>
                <a:gd name="T81" fmla="*/ 97 h 252"/>
                <a:gd name="T82" fmla="*/ 153 w 187"/>
                <a:gd name="T83" fmla="*/ 117 h 252"/>
                <a:gd name="T84" fmla="*/ 153 w 187"/>
                <a:gd name="T85" fmla="*/ 120 h 252"/>
                <a:gd name="T86" fmla="*/ 156 w 187"/>
                <a:gd name="T87" fmla="*/ 124 h 252"/>
                <a:gd name="T88" fmla="*/ 159 w 187"/>
                <a:gd name="T89" fmla="*/ 119 h 252"/>
                <a:gd name="T90" fmla="*/ 166 w 187"/>
                <a:gd name="T91" fmla="*/ 112 h 252"/>
                <a:gd name="T92" fmla="*/ 173 w 187"/>
                <a:gd name="T93" fmla="*/ 14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7" h="252">
                  <a:moveTo>
                    <a:pt x="7" y="71"/>
                  </a:moveTo>
                  <a:cubicBezTo>
                    <a:pt x="13" y="61"/>
                    <a:pt x="18" y="55"/>
                    <a:pt x="20" y="53"/>
                  </a:cubicBezTo>
                  <a:cubicBezTo>
                    <a:pt x="19" y="57"/>
                    <a:pt x="18" y="60"/>
                    <a:pt x="17" y="64"/>
                  </a:cubicBezTo>
                  <a:cubicBezTo>
                    <a:pt x="13" y="78"/>
                    <a:pt x="12" y="93"/>
                    <a:pt x="12" y="106"/>
                  </a:cubicBezTo>
                  <a:cubicBezTo>
                    <a:pt x="5" y="116"/>
                    <a:pt x="5" y="134"/>
                    <a:pt x="6" y="144"/>
                  </a:cubicBezTo>
                  <a:cubicBezTo>
                    <a:pt x="7" y="156"/>
                    <a:pt x="12" y="177"/>
                    <a:pt x="23" y="184"/>
                  </a:cubicBezTo>
                  <a:cubicBezTo>
                    <a:pt x="29" y="207"/>
                    <a:pt x="48" y="230"/>
                    <a:pt x="70" y="242"/>
                  </a:cubicBezTo>
                  <a:cubicBezTo>
                    <a:pt x="88" y="252"/>
                    <a:pt x="106" y="251"/>
                    <a:pt x="123" y="241"/>
                  </a:cubicBezTo>
                  <a:cubicBezTo>
                    <a:pt x="144" y="228"/>
                    <a:pt x="163" y="207"/>
                    <a:pt x="168" y="184"/>
                  </a:cubicBezTo>
                  <a:cubicBezTo>
                    <a:pt x="180" y="177"/>
                    <a:pt x="184" y="156"/>
                    <a:pt x="185" y="144"/>
                  </a:cubicBezTo>
                  <a:cubicBezTo>
                    <a:pt x="187" y="134"/>
                    <a:pt x="186" y="116"/>
                    <a:pt x="179" y="106"/>
                  </a:cubicBezTo>
                  <a:cubicBezTo>
                    <a:pt x="180" y="97"/>
                    <a:pt x="179" y="87"/>
                    <a:pt x="177" y="77"/>
                  </a:cubicBezTo>
                  <a:cubicBezTo>
                    <a:pt x="176" y="60"/>
                    <a:pt x="172" y="30"/>
                    <a:pt x="157" y="1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47" y="18"/>
                    <a:pt x="139" y="11"/>
                    <a:pt x="129" y="7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19" y="8"/>
                    <a:pt x="107" y="3"/>
                    <a:pt x="98" y="1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0" y="5"/>
                    <a:pt x="77" y="0"/>
                    <a:pt x="63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53" y="3"/>
                    <a:pt x="43" y="3"/>
                    <a:pt x="27" y="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2" y="17"/>
                    <a:pt x="19" y="18"/>
                    <a:pt x="7" y="35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2" y="37"/>
                    <a:pt x="0" y="51"/>
                    <a:pt x="7" y="71"/>
                  </a:cubicBezTo>
                  <a:close/>
                  <a:moveTo>
                    <a:pt x="173" y="143"/>
                  </a:moveTo>
                  <a:cubicBezTo>
                    <a:pt x="171" y="159"/>
                    <a:pt x="165" y="173"/>
                    <a:pt x="160" y="173"/>
                  </a:cubicBezTo>
                  <a:cubicBezTo>
                    <a:pt x="158" y="173"/>
                    <a:pt x="158" y="174"/>
                    <a:pt x="157" y="175"/>
                  </a:cubicBezTo>
                  <a:cubicBezTo>
                    <a:pt x="152" y="199"/>
                    <a:pt x="136" y="219"/>
                    <a:pt x="118" y="230"/>
                  </a:cubicBezTo>
                  <a:cubicBezTo>
                    <a:pt x="102" y="239"/>
                    <a:pt x="92" y="239"/>
                    <a:pt x="75" y="230"/>
                  </a:cubicBezTo>
                  <a:cubicBezTo>
                    <a:pt x="56" y="221"/>
                    <a:pt x="39" y="199"/>
                    <a:pt x="34" y="175"/>
                  </a:cubicBezTo>
                  <a:cubicBezTo>
                    <a:pt x="34" y="174"/>
                    <a:pt x="33" y="173"/>
                    <a:pt x="32" y="173"/>
                  </a:cubicBezTo>
                  <a:cubicBezTo>
                    <a:pt x="26" y="173"/>
                    <a:pt x="21" y="159"/>
                    <a:pt x="19" y="143"/>
                  </a:cubicBezTo>
                  <a:cubicBezTo>
                    <a:pt x="17" y="126"/>
                    <a:pt x="20" y="112"/>
                    <a:pt x="26" y="112"/>
                  </a:cubicBezTo>
                  <a:cubicBezTo>
                    <a:pt x="28" y="112"/>
                    <a:pt x="31" y="116"/>
                    <a:pt x="33" y="121"/>
                  </a:cubicBezTo>
                  <a:cubicBezTo>
                    <a:pt x="35" y="123"/>
                    <a:pt x="37" y="126"/>
                    <a:pt x="39" y="124"/>
                  </a:cubicBezTo>
                  <a:cubicBezTo>
                    <a:pt x="39" y="122"/>
                    <a:pt x="39" y="112"/>
                    <a:pt x="39" y="110"/>
                  </a:cubicBezTo>
                  <a:cubicBezTo>
                    <a:pt x="39" y="104"/>
                    <a:pt x="42" y="104"/>
                    <a:pt x="47" y="105"/>
                  </a:cubicBezTo>
                  <a:cubicBezTo>
                    <a:pt x="61" y="109"/>
                    <a:pt x="125" y="98"/>
                    <a:pt x="140" y="91"/>
                  </a:cubicBezTo>
                  <a:cubicBezTo>
                    <a:pt x="143" y="90"/>
                    <a:pt x="145" y="89"/>
                    <a:pt x="148" y="92"/>
                  </a:cubicBezTo>
                  <a:cubicBezTo>
                    <a:pt x="149" y="93"/>
                    <a:pt x="150" y="95"/>
                    <a:pt x="150" y="97"/>
                  </a:cubicBezTo>
                  <a:cubicBezTo>
                    <a:pt x="152" y="103"/>
                    <a:pt x="152" y="111"/>
                    <a:pt x="153" y="117"/>
                  </a:cubicBezTo>
                  <a:cubicBezTo>
                    <a:pt x="153" y="118"/>
                    <a:pt x="153" y="119"/>
                    <a:pt x="153" y="120"/>
                  </a:cubicBezTo>
                  <a:cubicBezTo>
                    <a:pt x="153" y="124"/>
                    <a:pt x="155" y="125"/>
                    <a:pt x="156" y="124"/>
                  </a:cubicBezTo>
                  <a:cubicBezTo>
                    <a:pt x="158" y="122"/>
                    <a:pt x="158" y="121"/>
                    <a:pt x="159" y="119"/>
                  </a:cubicBezTo>
                  <a:cubicBezTo>
                    <a:pt x="161" y="115"/>
                    <a:pt x="164" y="112"/>
                    <a:pt x="166" y="112"/>
                  </a:cubicBezTo>
                  <a:cubicBezTo>
                    <a:pt x="172" y="112"/>
                    <a:pt x="175" y="126"/>
                    <a:pt x="173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35"/>
          <p:cNvGrpSpPr>
            <a:grpSpLocks noChangeAspect="1"/>
          </p:cNvGrpSpPr>
          <p:nvPr/>
        </p:nvGrpSpPr>
        <p:grpSpPr bwMode="auto">
          <a:xfrm>
            <a:off x="3647870" y="4307660"/>
            <a:ext cx="525231" cy="521753"/>
            <a:chOff x="4382" y="1079"/>
            <a:chExt cx="604" cy="600"/>
          </a:xfrm>
          <a:solidFill>
            <a:srgbClr val="E31B23"/>
          </a:solidFill>
        </p:grpSpPr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4382" y="1473"/>
              <a:ext cx="604" cy="206"/>
            </a:xfrm>
            <a:custGeom>
              <a:avLst/>
              <a:gdLst>
                <a:gd name="T0" fmla="*/ 321 w 365"/>
                <a:gd name="T1" fmla="*/ 31 h 125"/>
                <a:gd name="T2" fmla="*/ 243 w 365"/>
                <a:gd name="T3" fmla="*/ 0 h 125"/>
                <a:gd name="T4" fmla="*/ 206 w 365"/>
                <a:gd name="T5" fmla="*/ 32 h 125"/>
                <a:gd name="T6" fmla="*/ 159 w 365"/>
                <a:gd name="T7" fmla="*/ 32 h 125"/>
                <a:gd name="T8" fmla="*/ 122 w 365"/>
                <a:gd name="T9" fmla="*/ 0 h 125"/>
                <a:gd name="T10" fmla="*/ 44 w 365"/>
                <a:gd name="T11" fmla="*/ 31 h 125"/>
                <a:gd name="T12" fmla="*/ 0 w 365"/>
                <a:gd name="T13" fmla="*/ 74 h 125"/>
                <a:gd name="T14" fmla="*/ 365 w 365"/>
                <a:gd name="T15" fmla="*/ 74 h 125"/>
                <a:gd name="T16" fmla="*/ 321 w 365"/>
                <a:gd name="T17" fmla="*/ 3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25">
                  <a:moveTo>
                    <a:pt x="321" y="31"/>
                  </a:moveTo>
                  <a:cubicBezTo>
                    <a:pt x="294" y="16"/>
                    <a:pt x="266" y="18"/>
                    <a:pt x="243" y="0"/>
                  </a:cubicBezTo>
                  <a:cubicBezTo>
                    <a:pt x="233" y="13"/>
                    <a:pt x="222" y="26"/>
                    <a:pt x="206" y="32"/>
                  </a:cubicBezTo>
                  <a:cubicBezTo>
                    <a:pt x="194" y="36"/>
                    <a:pt x="171" y="36"/>
                    <a:pt x="159" y="32"/>
                  </a:cubicBezTo>
                  <a:cubicBezTo>
                    <a:pt x="144" y="26"/>
                    <a:pt x="132" y="13"/>
                    <a:pt x="122" y="0"/>
                  </a:cubicBezTo>
                  <a:cubicBezTo>
                    <a:pt x="99" y="18"/>
                    <a:pt x="71" y="16"/>
                    <a:pt x="44" y="31"/>
                  </a:cubicBezTo>
                  <a:cubicBezTo>
                    <a:pt x="25" y="41"/>
                    <a:pt x="11" y="56"/>
                    <a:pt x="0" y="74"/>
                  </a:cubicBezTo>
                  <a:cubicBezTo>
                    <a:pt x="13" y="125"/>
                    <a:pt x="352" y="125"/>
                    <a:pt x="365" y="74"/>
                  </a:cubicBezTo>
                  <a:cubicBezTo>
                    <a:pt x="354" y="56"/>
                    <a:pt x="340" y="41"/>
                    <a:pt x="32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37"/>
            <p:cNvSpPr>
              <a:spLocks noEditPoints="1"/>
            </p:cNvSpPr>
            <p:nvPr/>
          </p:nvSpPr>
          <p:spPr bwMode="auto">
            <a:xfrm>
              <a:off x="4524" y="1079"/>
              <a:ext cx="310" cy="417"/>
            </a:xfrm>
            <a:custGeom>
              <a:avLst/>
              <a:gdLst>
                <a:gd name="T0" fmla="*/ 7 w 187"/>
                <a:gd name="T1" fmla="*/ 71 h 252"/>
                <a:gd name="T2" fmla="*/ 20 w 187"/>
                <a:gd name="T3" fmla="*/ 53 h 252"/>
                <a:gd name="T4" fmla="*/ 17 w 187"/>
                <a:gd name="T5" fmla="*/ 64 h 252"/>
                <a:gd name="T6" fmla="*/ 12 w 187"/>
                <a:gd name="T7" fmla="*/ 106 h 252"/>
                <a:gd name="T8" fmla="*/ 6 w 187"/>
                <a:gd name="T9" fmla="*/ 144 h 252"/>
                <a:gd name="T10" fmla="*/ 23 w 187"/>
                <a:gd name="T11" fmla="*/ 184 h 252"/>
                <a:gd name="T12" fmla="*/ 70 w 187"/>
                <a:gd name="T13" fmla="*/ 242 h 252"/>
                <a:gd name="T14" fmla="*/ 123 w 187"/>
                <a:gd name="T15" fmla="*/ 241 h 252"/>
                <a:gd name="T16" fmla="*/ 168 w 187"/>
                <a:gd name="T17" fmla="*/ 184 h 252"/>
                <a:gd name="T18" fmla="*/ 185 w 187"/>
                <a:gd name="T19" fmla="*/ 144 h 252"/>
                <a:gd name="T20" fmla="*/ 179 w 187"/>
                <a:gd name="T21" fmla="*/ 106 h 252"/>
                <a:gd name="T22" fmla="*/ 177 w 187"/>
                <a:gd name="T23" fmla="*/ 77 h 252"/>
                <a:gd name="T24" fmla="*/ 157 w 187"/>
                <a:gd name="T25" fmla="*/ 15 h 252"/>
                <a:gd name="T26" fmla="*/ 153 w 187"/>
                <a:gd name="T27" fmla="*/ 24 h 252"/>
                <a:gd name="T28" fmla="*/ 129 w 187"/>
                <a:gd name="T29" fmla="*/ 7 h 252"/>
                <a:gd name="T30" fmla="*/ 127 w 187"/>
                <a:gd name="T31" fmla="*/ 15 h 252"/>
                <a:gd name="T32" fmla="*/ 98 w 187"/>
                <a:gd name="T33" fmla="*/ 1 h 252"/>
                <a:gd name="T34" fmla="*/ 98 w 187"/>
                <a:gd name="T35" fmla="*/ 7 h 252"/>
                <a:gd name="T36" fmla="*/ 63 w 187"/>
                <a:gd name="T37" fmla="*/ 1 h 252"/>
                <a:gd name="T38" fmla="*/ 66 w 187"/>
                <a:gd name="T39" fmla="*/ 9 h 252"/>
                <a:gd name="T40" fmla="*/ 27 w 187"/>
                <a:gd name="T41" fmla="*/ 8 h 252"/>
                <a:gd name="T42" fmla="*/ 46 w 187"/>
                <a:gd name="T43" fmla="*/ 18 h 252"/>
                <a:gd name="T44" fmla="*/ 7 w 187"/>
                <a:gd name="T45" fmla="*/ 35 h 252"/>
                <a:gd name="T46" fmla="*/ 23 w 187"/>
                <a:gd name="T47" fmla="*/ 32 h 252"/>
                <a:gd name="T48" fmla="*/ 7 w 187"/>
                <a:gd name="T49" fmla="*/ 71 h 252"/>
                <a:gd name="T50" fmla="*/ 173 w 187"/>
                <a:gd name="T51" fmla="*/ 143 h 252"/>
                <a:gd name="T52" fmla="*/ 160 w 187"/>
                <a:gd name="T53" fmla="*/ 173 h 252"/>
                <a:gd name="T54" fmla="*/ 157 w 187"/>
                <a:gd name="T55" fmla="*/ 175 h 252"/>
                <a:gd name="T56" fmla="*/ 118 w 187"/>
                <a:gd name="T57" fmla="*/ 230 h 252"/>
                <a:gd name="T58" fmla="*/ 75 w 187"/>
                <a:gd name="T59" fmla="*/ 230 h 252"/>
                <a:gd name="T60" fmla="*/ 34 w 187"/>
                <a:gd name="T61" fmla="*/ 175 h 252"/>
                <a:gd name="T62" fmla="*/ 32 w 187"/>
                <a:gd name="T63" fmla="*/ 173 h 252"/>
                <a:gd name="T64" fmla="*/ 19 w 187"/>
                <a:gd name="T65" fmla="*/ 143 h 252"/>
                <a:gd name="T66" fmla="*/ 26 w 187"/>
                <a:gd name="T67" fmla="*/ 112 h 252"/>
                <a:gd name="T68" fmla="*/ 33 w 187"/>
                <a:gd name="T69" fmla="*/ 121 h 252"/>
                <a:gd name="T70" fmla="*/ 39 w 187"/>
                <a:gd name="T71" fmla="*/ 124 h 252"/>
                <a:gd name="T72" fmla="*/ 39 w 187"/>
                <a:gd name="T73" fmla="*/ 110 h 252"/>
                <a:gd name="T74" fmla="*/ 47 w 187"/>
                <a:gd name="T75" fmla="*/ 105 h 252"/>
                <a:gd name="T76" fmla="*/ 140 w 187"/>
                <a:gd name="T77" fmla="*/ 91 h 252"/>
                <a:gd name="T78" fmla="*/ 148 w 187"/>
                <a:gd name="T79" fmla="*/ 92 h 252"/>
                <a:gd name="T80" fmla="*/ 150 w 187"/>
                <a:gd name="T81" fmla="*/ 97 h 252"/>
                <a:gd name="T82" fmla="*/ 153 w 187"/>
                <a:gd name="T83" fmla="*/ 117 h 252"/>
                <a:gd name="T84" fmla="*/ 153 w 187"/>
                <a:gd name="T85" fmla="*/ 120 h 252"/>
                <a:gd name="T86" fmla="*/ 156 w 187"/>
                <a:gd name="T87" fmla="*/ 124 h 252"/>
                <a:gd name="T88" fmla="*/ 159 w 187"/>
                <a:gd name="T89" fmla="*/ 119 h 252"/>
                <a:gd name="T90" fmla="*/ 166 w 187"/>
                <a:gd name="T91" fmla="*/ 112 h 252"/>
                <a:gd name="T92" fmla="*/ 173 w 187"/>
                <a:gd name="T93" fmla="*/ 14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7" h="252">
                  <a:moveTo>
                    <a:pt x="7" y="71"/>
                  </a:moveTo>
                  <a:cubicBezTo>
                    <a:pt x="13" y="61"/>
                    <a:pt x="18" y="55"/>
                    <a:pt x="20" y="53"/>
                  </a:cubicBezTo>
                  <a:cubicBezTo>
                    <a:pt x="19" y="57"/>
                    <a:pt x="18" y="60"/>
                    <a:pt x="17" y="64"/>
                  </a:cubicBezTo>
                  <a:cubicBezTo>
                    <a:pt x="13" y="78"/>
                    <a:pt x="12" y="93"/>
                    <a:pt x="12" y="106"/>
                  </a:cubicBezTo>
                  <a:cubicBezTo>
                    <a:pt x="5" y="116"/>
                    <a:pt x="5" y="134"/>
                    <a:pt x="6" y="144"/>
                  </a:cubicBezTo>
                  <a:cubicBezTo>
                    <a:pt x="7" y="156"/>
                    <a:pt x="12" y="177"/>
                    <a:pt x="23" y="184"/>
                  </a:cubicBezTo>
                  <a:cubicBezTo>
                    <a:pt x="29" y="207"/>
                    <a:pt x="48" y="230"/>
                    <a:pt x="70" y="242"/>
                  </a:cubicBezTo>
                  <a:cubicBezTo>
                    <a:pt x="88" y="252"/>
                    <a:pt x="106" y="251"/>
                    <a:pt x="123" y="241"/>
                  </a:cubicBezTo>
                  <a:cubicBezTo>
                    <a:pt x="144" y="228"/>
                    <a:pt x="163" y="207"/>
                    <a:pt x="168" y="184"/>
                  </a:cubicBezTo>
                  <a:cubicBezTo>
                    <a:pt x="180" y="177"/>
                    <a:pt x="184" y="156"/>
                    <a:pt x="185" y="144"/>
                  </a:cubicBezTo>
                  <a:cubicBezTo>
                    <a:pt x="187" y="134"/>
                    <a:pt x="186" y="116"/>
                    <a:pt x="179" y="106"/>
                  </a:cubicBezTo>
                  <a:cubicBezTo>
                    <a:pt x="180" y="97"/>
                    <a:pt x="179" y="87"/>
                    <a:pt x="177" y="77"/>
                  </a:cubicBezTo>
                  <a:cubicBezTo>
                    <a:pt x="176" y="60"/>
                    <a:pt x="172" y="30"/>
                    <a:pt x="157" y="1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47" y="18"/>
                    <a:pt x="139" y="11"/>
                    <a:pt x="129" y="7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19" y="8"/>
                    <a:pt x="107" y="3"/>
                    <a:pt x="98" y="1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0" y="5"/>
                    <a:pt x="77" y="0"/>
                    <a:pt x="63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53" y="3"/>
                    <a:pt x="43" y="3"/>
                    <a:pt x="27" y="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2" y="17"/>
                    <a:pt x="19" y="18"/>
                    <a:pt x="7" y="35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2" y="37"/>
                    <a:pt x="0" y="51"/>
                    <a:pt x="7" y="71"/>
                  </a:cubicBezTo>
                  <a:close/>
                  <a:moveTo>
                    <a:pt x="173" y="143"/>
                  </a:moveTo>
                  <a:cubicBezTo>
                    <a:pt x="171" y="159"/>
                    <a:pt x="165" y="173"/>
                    <a:pt x="160" y="173"/>
                  </a:cubicBezTo>
                  <a:cubicBezTo>
                    <a:pt x="158" y="173"/>
                    <a:pt x="158" y="174"/>
                    <a:pt x="157" y="175"/>
                  </a:cubicBezTo>
                  <a:cubicBezTo>
                    <a:pt x="152" y="199"/>
                    <a:pt x="136" y="219"/>
                    <a:pt x="118" y="230"/>
                  </a:cubicBezTo>
                  <a:cubicBezTo>
                    <a:pt x="102" y="239"/>
                    <a:pt x="92" y="239"/>
                    <a:pt x="75" y="230"/>
                  </a:cubicBezTo>
                  <a:cubicBezTo>
                    <a:pt x="56" y="221"/>
                    <a:pt x="39" y="199"/>
                    <a:pt x="34" y="175"/>
                  </a:cubicBezTo>
                  <a:cubicBezTo>
                    <a:pt x="34" y="174"/>
                    <a:pt x="33" y="173"/>
                    <a:pt x="32" y="173"/>
                  </a:cubicBezTo>
                  <a:cubicBezTo>
                    <a:pt x="26" y="173"/>
                    <a:pt x="21" y="159"/>
                    <a:pt x="19" y="143"/>
                  </a:cubicBezTo>
                  <a:cubicBezTo>
                    <a:pt x="17" y="126"/>
                    <a:pt x="20" y="112"/>
                    <a:pt x="26" y="112"/>
                  </a:cubicBezTo>
                  <a:cubicBezTo>
                    <a:pt x="28" y="112"/>
                    <a:pt x="31" y="116"/>
                    <a:pt x="33" y="121"/>
                  </a:cubicBezTo>
                  <a:cubicBezTo>
                    <a:pt x="35" y="123"/>
                    <a:pt x="37" y="126"/>
                    <a:pt x="39" y="124"/>
                  </a:cubicBezTo>
                  <a:cubicBezTo>
                    <a:pt x="39" y="122"/>
                    <a:pt x="39" y="112"/>
                    <a:pt x="39" y="110"/>
                  </a:cubicBezTo>
                  <a:cubicBezTo>
                    <a:pt x="39" y="104"/>
                    <a:pt x="42" y="104"/>
                    <a:pt x="47" y="105"/>
                  </a:cubicBezTo>
                  <a:cubicBezTo>
                    <a:pt x="61" y="109"/>
                    <a:pt x="125" y="98"/>
                    <a:pt x="140" y="91"/>
                  </a:cubicBezTo>
                  <a:cubicBezTo>
                    <a:pt x="143" y="90"/>
                    <a:pt x="145" y="89"/>
                    <a:pt x="148" y="92"/>
                  </a:cubicBezTo>
                  <a:cubicBezTo>
                    <a:pt x="149" y="93"/>
                    <a:pt x="150" y="95"/>
                    <a:pt x="150" y="97"/>
                  </a:cubicBezTo>
                  <a:cubicBezTo>
                    <a:pt x="152" y="103"/>
                    <a:pt x="152" y="111"/>
                    <a:pt x="153" y="117"/>
                  </a:cubicBezTo>
                  <a:cubicBezTo>
                    <a:pt x="153" y="118"/>
                    <a:pt x="153" y="119"/>
                    <a:pt x="153" y="120"/>
                  </a:cubicBezTo>
                  <a:cubicBezTo>
                    <a:pt x="153" y="124"/>
                    <a:pt x="155" y="125"/>
                    <a:pt x="156" y="124"/>
                  </a:cubicBezTo>
                  <a:cubicBezTo>
                    <a:pt x="158" y="122"/>
                    <a:pt x="158" y="121"/>
                    <a:pt x="159" y="119"/>
                  </a:cubicBezTo>
                  <a:cubicBezTo>
                    <a:pt x="161" y="115"/>
                    <a:pt x="164" y="112"/>
                    <a:pt x="166" y="112"/>
                  </a:cubicBezTo>
                  <a:cubicBezTo>
                    <a:pt x="172" y="112"/>
                    <a:pt x="175" y="126"/>
                    <a:pt x="173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 bwMode="auto">
          <a:xfrm flipH="1">
            <a:off x="3486995" y="3287949"/>
            <a:ext cx="501345" cy="387139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465611" y="3288079"/>
            <a:ext cx="584301" cy="41140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2726922" y="4042097"/>
            <a:ext cx="334048" cy="429233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320374" y="4051807"/>
            <a:ext cx="327496" cy="419523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595668" y="2483796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Supreme manager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8854" y="3216780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Manager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5600" y="3178505"/>
            <a:ext cx="67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Worker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70614" y="4030661"/>
            <a:ext cx="67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Worker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18942" y="4002855"/>
            <a:ext cx="67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557146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2118268" y="3379472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2131148" y="387680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2124708" y="426961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321232" y="3455211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Developer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89048" y="4369258"/>
            <a:ext cx="14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+ getName()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+ getPosition()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+ getSalary()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05274" y="3895155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44148" y="1473442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3557028" y="197077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550588" y="236358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622079" y="1549181"/>
            <a:ext cx="113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&lt;&lt;interface&gt;&gt;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Employee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14928" y="2463228"/>
            <a:ext cx="14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getName()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getPosition()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getSalary()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970028" y="3379757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4982908" y="387709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976468" y="426989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219480" y="3455496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Manager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0808" y="4369543"/>
            <a:ext cx="14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+ getName()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+ getPosition()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+ getSalary</a:t>
            </a:r>
            <a:r>
              <a:rPr lang="en-US" sz="800" dirty="0" smtClean="0">
                <a:solidFill>
                  <a:schemeClr val="accent1"/>
                </a:solidFill>
              </a:rPr>
              <a:t>()</a:t>
            </a:r>
          </a:p>
          <a:p>
            <a:r>
              <a:rPr lang="en-US" sz="800" dirty="0" smtClean="0">
                <a:solidFill>
                  <a:schemeClr val="accent1"/>
                </a:solidFill>
              </a:rPr>
              <a:t>+ add(Employee)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5" name="Elbow Connector 4"/>
          <p:cNvCxnSpPr>
            <a:stCxn id="34" idx="0"/>
            <a:endCxn id="19" idx="1"/>
          </p:cNvCxnSpPr>
          <p:nvPr/>
        </p:nvCxnSpPr>
        <p:spPr bwMode="auto">
          <a:xfrm rot="5400000" flipH="1" flipV="1">
            <a:off x="2614936" y="2450260"/>
            <a:ext cx="1076488" cy="781936"/>
          </a:xfrm>
          <a:prstGeom prst="bentConnector2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Elbow Connector 6"/>
          <p:cNvCxnSpPr>
            <a:stCxn id="26" idx="0"/>
            <a:endCxn id="19" idx="3"/>
          </p:cNvCxnSpPr>
          <p:nvPr/>
        </p:nvCxnSpPr>
        <p:spPr bwMode="auto">
          <a:xfrm rot="16200000" flipV="1">
            <a:off x="4684618" y="2450402"/>
            <a:ext cx="1076773" cy="781937"/>
          </a:xfrm>
          <a:prstGeom prst="bentConnector2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833454" y="2781871"/>
            <a:ext cx="9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implements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85247" y="2781871"/>
            <a:ext cx="9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82453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1"/>
            <a:ext cx="7772400" cy="2995951"/>
          </a:xfrm>
        </p:spPr>
        <p:txBody>
          <a:bodyPr/>
          <a:lstStyle/>
          <a:p>
            <a:r>
              <a:rPr lang="en-US" dirty="0" smtClean="0"/>
              <a:t>Structural pattern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smtClean="0"/>
              <a:t>to </a:t>
            </a:r>
            <a:r>
              <a:rPr lang="en-US" smtClean="0"/>
              <a:t>assign </a:t>
            </a:r>
            <a:r>
              <a:rPr lang="en-US" dirty="0" smtClean="0"/>
              <a:t>additional </a:t>
            </a:r>
            <a:r>
              <a:rPr lang="en-US" dirty="0" smtClean="0"/>
              <a:t>functionality to an object dynamically</a:t>
            </a:r>
          </a:p>
          <a:p>
            <a:r>
              <a:rPr lang="en-US" dirty="0" smtClean="0"/>
              <a:t>The  already existing structure and functions are not modified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542387" y="3360017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555267" y="385735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548827" y="425015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45351" y="3435756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Developer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167" y="4349803"/>
            <a:ext cx="14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+ getName()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+ getPosition()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+ getSalary()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393" y="3875700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68267" y="1453987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1981147" y="195132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1974707" y="234412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046197" y="1529726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&lt;&lt;interface&gt;&gt;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Employee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9047" y="2443773"/>
            <a:ext cx="14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getName()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getPosition()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getSalary()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3394147" y="3360302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3407027" y="385763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3400587" y="425044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43599" y="3436041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Manager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64927" y="4350088"/>
            <a:ext cx="14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+ getName()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+ getPosition()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+ getSalary</a:t>
            </a:r>
            <a:r>
              <a:rPr lang="en-US" sz="800" dirty="0" smtClean="0">
                <a:solidFill>
                  <a:schemeClr val="accent1"/>
                </a:solidFill>
              </a:rPr>
              <a:t>()</a:t>
            </a:r>
          </a:p>
          <a:p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5" name="Elbow Connector 4"/>
          <p:cNvCxnSpPr>
            <a:stCxn id="34" idx="0"/>
            <a:endCxn id="19" idx="1"/>
          </p:cNvCxnSpPr>
          <p:nvPr/>
        </p:nvCxnSpPr>
        <p:spPr bwMode="auto">
          <a:xfrm rot="5400000" flipH="1" flipV="1">
            <a:off x="1039055" y="2430805"/>
            <a:ext cx="1076488" cy="781936"/>
          </a:xfrm>
          <a:prstGeom prst="bentConnector2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Elbow Connector 6"/>
          <p:cNvCxnSpPr>
            <a:stCxn id="26" idx="0"/>
            <a:endCxn id="19" idx="3"/>
          </p:cNvCxnSpPr>
          <p:nvPr/>
        </p:nvCxnSpPr>
        <p:spPr bwMode="auto">
          <a:xfrm rot="16200000" flipV="1">
            <a:off x="3108737" y="2430947"/>
            <a:ext cx="1076773" cy="781937"/>
          </a:xfrm>
          <a:prstGeom prst="bentConnector2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7573" y="2762416"/>
            <a:ext cx="9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implements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9366" y="2762416"/>
            <a:ext cx="9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implements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193313" y="1453987"/>
            <a:ext cx="1287887" cy="14514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6206193" y="1951323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6199753" y="2344128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180675" y="152972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&lt;&lt;abstract&gt;&gt;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EmployeeDecorator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64093" y="2443772"/>
            <a:ext cx="14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+mn-lt"/>
              </a:rPr>
              <a:t>+ EmployeeDecorator(Employee)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getSalary()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86276" y="1973461"/>
            <a:ext cx="14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employee : Employee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getPosition()</a:t>
            </a:r>
          </a:p>
          <a:p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209895" y="3524433"/>
            <a:ext cx="1287887" cy="145145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6222775" y="4021770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216335" y="4414575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165199" y="3600172"/>
            <a:ext cx="1377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YearSalaryDecorator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0675" y="4514219"/>
            <a:ext cx="14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SalaryBonus(Employee)</a:t>
            </a:r>
            <a:endParaRPr lang="en-US" sz="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getSalary()</a:t>
            </a:r>
          </a:p>
        </p:txBody>
      </p:sp>
      <p:cxnSp>
        <p:nvCxnSpPr>
          <p:cNvPr id="6" name="Straight Arrow Connector 5"/>
          <p:cNvCxnSpPr>
            <a:stCxn id="42" idx="1"/>
          </p:cNvCxnSpPr>
          <p:nvPr/>
        </p:nvCxnSpPr>
        <p:spPr bwMode="auto">
          <a:xfrm flipH="1" flipV="1">
            <a:off x="3262594" y="1775946"/>
            <a:ext cx="2923682" cy="428348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43" idx="0"/>
            <a:endCxn id="25" idx="2"/>
          </p:cNvCxnSpPr>
          <p:nvPr/>
        </p:nvCxnSpPr>
        <p:spPr bwMode="auto">
          <a:xfrm flipH="1" flipV="1">
            <a:off x="6837257" y="2905439"/>
            <a:ext cx="16582" cy="618994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70874" y="1637446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decorates(implements)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46820" y="314491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836526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44029"/>
            <a:ext cx="7772400" cy="2995951"/>
          </a:xfrm>
        </p:spPr>
        <p:txBody>
          <a:bodyPr/>
          <a:lstStyle/>
          <a:p>
            <a:r>
              <a:rPr lang="en-US" dirty="0" smtClean="0"/>
              <a:t>Behavioral pattern</a:t>
            </a:r>
            <a:r>
              <a:rPr lang="en-US" dirty="0"/>
              <a:t>.</a:t>
            </a:r>
          </a:p>
          <a:p>
            <a:r>
              <a:rPr lang="en-US" dirty="0" smtClean="0"/>
              <a:t>An action that is encapsulated as an object.</a:t>
            </a:r>
          </a:p>
          <a:p>
            <a:r>
              <a:rPr lang="en-US" dirty="0" smtClean="0"/>
              <a:t>Used when requests to objects should be issued but the exact action of the request is not known – some user activity on a site, database operations.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0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542387" y="3360017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555267" y="385735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548827" y="425015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08292" y="3435756"/>
            <a:ext cx="11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BuyCommand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167" y="4349803"/>
            <a:ext cx="14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+ </a:t>
            </a:r>
            <a:r>
              <a:rPr lang="en-US" sz="800" dirty="0" smtClean="0">
                <a:solidFill>
                  <a:schemeClr val="accent1"/>
                </a:solidFill>
              </a:rPr>
              <a:t>BuyCommand(User)</a:t>
            </a:r>
          </a:p>
          <a:p>
            <a:r>
              <a:rPr lang="en-US" sz="800" dirty="0" smtClean="0">
                <a:solidFill>
                  <a:schemeClr val="accent1"/>
                </a:solidFill>
              </a:rPr>
              <a:t>+ execute()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9393" y="3875700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 user : User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68267" y="1453987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1981147" y="195132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1974707" y="234412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046198" y="1529726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&lt;&lt;interface&gt;&gt;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Command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9047" y="2443773"/>
            <a:ext cx="1425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+ execute()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3394147" y="3360302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3407027" y="385763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3400587" y="425044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64862" y="3436041"/>
            <a:ext cx="114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SellCommand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64927" y="4350088"/>
            <a:ext cx="14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</a:rPr>
              <a:t>+ SellCommand(User)</a:t>
            </a:r>
          </a:p>
          <a:p>
            <a:r>
              <a:rPr lang="en-US" sz="800" dirty="0" smtClean="0">
                <a:solidFill>
                  <a:schemeClr val="accent1"/>
                </a:solidFill>
              </a:rPr>
              <a:t>+ execute()</a:t>
            </a:r>
          </a:p>
          <a:p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5" name="Elbow Connector 4"/>
          <p:cNvCxnSpPr>
            <a:stCxn id="34" idx="0"/>
            <a:endCxn id="19" idx="1"/>
          </p:cNvCxnSpPr>
          <p:nvPr/>
        </p:nvCxnSpPr>
        <p:spPr bwMode="auto">
          <a:xfrm rot="5400000" flipH="1" flipV="1">
            <a:off x="1039055" y="2430805"/>
            <a:ext cx="1076488" cy="781936"/>
          </a:xfrm>
          <a:prstGeom prst="bentConnector2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Elbow Connector 6"/>
          <p:cNvCxnSpPr>
            <a:stCxn id="26" idx="0"/>
            <a:endCxn id="19" idx="3"/>
          </p:cNvCxnSpPr>
          <p:nvPr/>
        </p:nvCxnSpPr>
        <p:spPr bwMode="auto">
          <a:xfrm rot="16200000" flipV="1">
            <a:off x="3108737" y="2430947"/>
            <a:ext cx="1076773" cy="781937"/>
          </a:xfrm>
          <a:prstGeom prst="bentConnector2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7573" y="2762416"/>
            <a:ext cx="9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implements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9366" y="2762416"/>
            <a:ext cx="96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implements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193313" y="1453987"/>
            <a:ext cx="1287887" cy="14514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6206193" y="1951323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6199753" y="2344128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609479" y="152972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User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64093" y="2443772"/>
            <a:ext cx="14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+ buy() : void</a:t>
            </a:r>
          </a:p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+ sell() : void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6209895" y="3524433"/>
            <a:ext cx="1500896" cy="145145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6222775" y="4028210"/>
            <a:ext cx="1488016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216335" y="4421015"/>
            <a:ext cx="1494456" cy="1828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573161" y="360017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Broker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0675" y="4514219"/>
            <a:ext cx="14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registerCommands()</a:t>
            </a:r>
            <a:endParaRPr lang="en-US" sz="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executeCommands()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51695" y="3866821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 user : User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06935" y="4028210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 commands : List&lt;Command&gt;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7573" y="1361872"/>
            <a:ext cx="4924027" cy="3728937"/>
          </a:xfrm>
          <a:prstGeom prst="rect">
            <a:avLst/>
          </a:prstGeom>
          <a:noFill/>
          <a:ln w="12700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6" name="Straight Arrow Connector 15"/>
          <p:cNvCxnSpPr>
            <a:stCxn id="43" idx="1"/>
          </p:cNvCxnSpPr>
          <p:nvPr/>
        </p:nvCxnSpPr>
        <p:spPr bwMode="auto">
          <a:xfrm flipH="1" flipV="1">
            <a:off x="5181600" y="4243654"/>
            <a:ext cx="1028295" cy="6505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53626" y="394415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220622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1743"/>
          <a:stretch>
            <a:fillRect/>
          </a:stretch>
        </p:blipFill>
        <p:spPr/>
      </p:pic>
      <p:sp>
        <p:nvSpPr>
          <p:cNvPr id="12" name="Rectangle 11"/>
          <p:cNvSpPr>
            <a:spLocks/>
          </p:cNvSpPr>
          <p:nvPr/>
        </p:nvSpPr>
        <p:spPr bwMode="auto">
          <a:xfrm>
            <a:off x="-3119896" y="2569369"/>
            <a:ext cx="2951972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Full-Width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10” wide x 5” high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(this will fill the entire slide, minus bar)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“Change Picture”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9214" y="1089660"/>
            <a:ext cx="2995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7124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359121"/>
            <a:ext cx="7528560" cy="3725201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smtClean="0"/>
              <a:t>Be creative!</a:t>
            </a:r>
          </a:p>
          <a:p>
            <a:pPr marL="0" indent="0">
              <a:buNone/>
            </a:pPr>
            <a:r>
              <a:rPr lang="en-US" sz="1500" dirty="0" smtClean="0"/>
              <a:t>Modify the code from the Java Basics homework and use as much design patterns as possible.</a:t>
            </a:r>
            <a:endParaRPr lang="en-US" sz="1500" dirty="0"/>
          </a:p>
          <a:p>
            <a:pPr marL="0" indent="0">
              <a:buNone/>
            </a:pPr>
            <a:endParaRPr lang="en-US" sz="1200" dirty="0" smtClean="0"/>
          </a:p>
          <a:p>
            <a:pPr lvl="1">
              <a:buFontTx/>
              <a:buChar char="-"/>
            </a:pPr>
            <a:endParaRPr lang="en-US" sz="8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61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200400" y="914400"/>
            <a:ext cx="5433060" cy="1080345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/>
        </p:nvSpPr>
        <p:spPr bwMode="gray">
          <a:xfrm>
            <a:off x="6339840" y="4396741"/>
            <a:ext cx="2804160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Andrey Andreev</a:t>
            </a:r>
          </a:p>
          <a:p>
            <a:r>
              <a:rPr lang="en-US" sz="2000" kern="0" dirty="0" smtClean="0"/>
              <a:t>aandreev@axway.com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Singleton pattern</a:t>
            </a:r>
          </a:p>
          <a:p>
            <a:r>
              <a:rPr lang="en-US" dirty="0" smtClean="0"/>
              <a:t>Factory pattern</a:t>
            </a:r>
          </a:p>
          <a:p>
            <a:r>
              <a:rPr lang="en-US" dirty="0"/>
              <a:t>Builder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Composite pattern</a:t>
            </a:r>
          </a:p>
          <a:p>
            <a:r>
              <a:rPr lang="en-US" dirty="0" smtClean="0"/>
              <a:t>Decorator pattern</a:t>
            </a:r>
          </a:p>
          <a:p>
            <a:r>
              <a:rPr lang="en-US" dirty="0" smtClean="0"/>
              <a:t>Command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7304" y="2569369"/>
            <a:ext cx="2638797" cy="58477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Hit reset layout so all text goes to default color.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A set of rules and best practices to solve a specific design problem</a:t>
            </a:r>
          </a:p>
          <a:p>
            <a:r>
              <a:rPr lang="en-US" dirty="0" smtClean="0"/>
              <a:t>It is not a ready solution that can be transformed into a code like an algorithm for example</a:t>
            </a:r>
          </a:p>
          <a:p>
            <a:r>
              <a:rPr lang="en-US" dirty="0" smtClean="0"/>
              <a:t>Purpose – well structured code, isolating different communication components, easier for maintenance, no duplicate code</a:t>
            </a:r>
          </a:p>
          <a:p>
            <a:r>
              <a:rPr lang="en-US" dirty="0" smtClean="0"/>
              <a:t>4 types – Structural, Behavioral, Creational, J2EE (Java specific, introduced by Oracle)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Pattern types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Creational – allowing a way to instantiate objects by hiding the actual logic</a:t>
            </a:r>
          </a:p>
          <a:p>
            <a:r>
              <a:rPr lang="en-US" dirty="0" smtClean="0"/>
              <a:t>Structural – concern class and object composition – relationship between entities</a:t>
            </a:r>
          </a:p>
          <a:p>
            <a:r>
              <a:rPr lang="en-US" dirty="0" smtClean="0"/>
              <a:t>Behavioral – communication between objects</a:t>
            </a:r>
          </a:p>
          <a:p>
            <a:r>
              <a:rPr lang="en-US" dirty="0" smtClean="0"/>
              <a:t>J2EE – J2EE specific patterns solving specific  enterprise application problems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465802"/>
            <a:ext cx="7785100" cy="1932720"/>
          </a:xfrm>
        </p:spPr>
        <p:txBody>
          <a:bodyPr/>
          <a:lstStyle/>
          <a:p>
            <a:r>
              <a:rPr lang="en-US" dirty="0" smtClean="0"/>
              <a:t>Creational pattern</a:t>
            </a:r>
          </a:p>
          <a:p>
            <a:r>
              <a:rPr lang="en-US" dirty="0" smtClean="0"/>
              <a:t>Creates an object and assures that only one instance of the object is created and used</a:t>
            </a:r>
          </a:p>
          <a:p>
            <a:r>
              <a:rPr lang="en-US" dirty="0" smtClean="0"/>
              <a:t>Used for initializing global configuration or accessing a shared resource – logger, database, some cache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850005" y="3398522"/>
            <a:ext cx="1287887" cy="1461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862885" y="3895859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856445" y="4288664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99064" y="39723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- instance: Singleton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0713" y="3474261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n-lt"/>
              </a:rPr>
              <a:t>Singleton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064" y="4335173"/>
            <a:ext cx="1772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 Singleton()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getInstance() : Singleton</a:t>
            </a:r>
          </a:p>
        </p:txBody>
      </p:sp>
    </p:spTree>
    <p:extLst>
      <p:ext uri="{BB962C8B-B14F-4D97-AF65-F5344CB8AC3E}">
        <p14:creationId xmlns:p14="http://schemas.microsoft.com/office/powerpoint/2010/main" val="2785977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</a:t>
            </a:r>
            <a:r>
              <a:rPr lang="en-US" dirty="0" smtClean="0"/>
              <a:t>pattern</a:t>
            </a:r>
            <a:endParaRPr lang="en-US" dirty="0"/>
          </a:p>
          <a:p>
            <a:r>
              <a:rPr lang="en-US" dirty="0"/>
              <a:t>Considered as one of the best ways to create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Creates objects based on certain criteria but hides creation </a:t>
            </a:r>
            <a:r>
              <a:rPr lang="en-US" dirty="0" smtClean="0"/>
              <a:t>logic</a:t>
            </a:r>
            <a:endParaRPr lang="en-US" dirty="0"/>
          </a:p>
          <a:p>
            <a:r>
              <a:rPr lang="en-US" dirty="0"/>
              <a:t>Use when you expose only certain details about objects but want to leave the actual logic hidden  -  performing database </a:t>
            </a:r>
            <a:r>
              <a:rPr lang="en-US" dirty="0" smtClean="0"/>
              <a:t>operations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7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402148" y="1460253"/>
            <a:ext cx="1287887" cy="1461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1415028" y="1957590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1408588" y="2350395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480073" y="1535992"/>
            <a:ext cx="113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&lt;&lt;interface&gt;&gt;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Country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30" y="2581301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sayHello () : void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6718" y="3475343"/>
            <a:ext cx="1287887" cy="1461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69598" y="3972680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63158" y="4365485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27804" y="3551082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Bulgaria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718" y="4414534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sayHello () : void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337963" y="3475680"/>
            <a:ext cx="1287887" cy="1461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2350843" y="3973017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2344403" y="4365822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31679" y="355141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USA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7022" y="4412331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sayHello () : void</a:t>
            </a:r>
          </a:p>
        </p:txBody>
      </p:sp>
      <p:cxnSp>
        <p:nvCxnSpPr>
          <p:cNvPr id="6" name="Elbow Connector 5"/>
          <p:cNvCxnSpPr>
            <a:stCxn id="14" idx="0"/>
            <a:endCxn id="8" idx="1"/>
          </p:cNvCxnSpPr>
          <p:nvPr/>
        </p:nvCxnSpPr>
        <p:spPr bwMode="auto">
          <a:xfrm rot="5400000" flipH="1" flipV="1">
            <a:off x="609298" y="2682493"/>
            <a:ext cx="1284214" cy="301486"/>
          </a:xfrm>
          <a:prstGeom prst="bentConnector2">
            <a:avLst/>
          </a:prstGeom>
          <a:ln w="127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0"/>
            <a:endCxn id="8" idx="3"/>
          </p:cNvCxnSpPr>
          <p:nvPr/>
        </p:nvCxnSpPr>
        <p:spPr bwMode="auto">
          <a:xfrm rot="16200000" flipV="1">
            <a:off x="2193696" y="2687469"/>
            <a:ext cx="1284551" cy="291872"/>
          </a:xfrm>
          <a:prstGeom prst="bentConnector2">
            <a:avLst/>
          </a:prstGeom>
          <a:solidFill>
            <a:schemeClr val="accent2"/>
          </a:solidFill>
          <a:ln w="1270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45417" y="27967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implements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08075" y="2797261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implements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5620226" y="2350395"/>
            <a:ext cx="1287887" cy="1461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5633106" y="2847732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5626666" y="3240537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646856" y="2426134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CountryFactory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91005" y="3340181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getCountry () : Country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81583" y="1342417"/>
            <a:ext cx="3787302" cy="3735421"/>
          </a:xfrm>
          <a:prstGeom prst="rect">
            <a:avLst/>
          </a:prstGeom>
          <a:noFill/>
          <a:ln w="12700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>
            <a:stCxn id="34" idx="1"/>
          </p:cNvCxnSpPr>
          <p:nvPr/>
        </p:nvCxnSpPr>
        <p:spPr bwMode="auto">
          <a:xfrm flipH="1">
            <a:off x="3955431" y="3081271"/>
            <a:ext cx="1664795" cy="0"/>
          </a:xfrm>
          <a:prstGeom prst="straightConnector1">
            <a:avLst/>
          </a:prstGeom>
          <a:ln w="127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1280" y="2835050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asks</a:t>
            </a:r>
          </a:p>
        </p:txBody>
      </p:sp>
    </p:spTree>
    <p:extLst>
      <p:ext uri="{BB962C8B-B14F-4D97-AF65-F5344CB8AC3E}">
        <p14:creationId xmlns:p14="http://schemas.microsoft.com/office/powerpoint/2010/main" val="210739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</a:t>
            </a:r>
            <a:r>
              <a:rPr lang="en-US" dirty="0" smtClean="0"/>
              <a:t>pattern</a:t>
            </a:r>
            <a:endParaRPr lang="en-US" dirty="0"/>
          </a:p>
          <a:p>
            <a:r>
              <a:rPr lang="en-US" dirty="0" smtClean="0"/>
              <a:t>Used for creating complex immutable objects  - no setters</a:t>
            </a:r>
            <a:endParaRPr lang="en-US" dirty="0"/>
          </a:p>
          <a:p>
            <a:r>
              <a:rPr lang="en-US" dirty="0" smtClean="0"/>
              <a:t>Makes the code more readable</a:t>
            </a:r>
          </a:p>
          <a:p>
            <a:r>
              <a:rPr lang="en-US" dirty="0" smtClean="0"/>
              <a:t>More code but amount of constructors is reduced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5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907986" y="2251580"/>
            <a:ext cx="1287887" cy="146175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1920866" y="2748917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1914426" y="3141722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97695" y="2327319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986" y="3261470"/>
            <a:ext cx="17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User(UserBuilder)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5094932" y="2128219"/>
            <a:ext cx="1287887" cy="165908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5107812" y="2625556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5101372" y="3018361"/>
            <a:ext cx="1281447" cy="644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246598" y="2203958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UserBuilder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65712" y="3118005"/>
            <a:ext cx="14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UserBuilder(firstName)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addLastName(lastName) : UserBuilder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+ build() : User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1546" y="2792234"/>
            <a:ext cx="1772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 firstName : String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 lastName : String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81938" y="2643902"/>
            <a:ext cx="1772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 firstName : String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- lastName : String</a:t>
            </a:r>
          </a:p>
        </p:txBody>
      </p:sp>
      <p:cxnSp>
        <p:nvCxnSpPr>
          <p:cNvPr id="11" name="Straight Arrow Connector 10"/>
          <p:cNvCxnSpPr>
            <a:stCxn id="34" idx="1"/>
          </p:cNvCxnSpPr>
          <p:nvPr/>
        </p:nvCxnSpPr>
        <p:spPr bwMode="auto">
          <a:xfrm flipH="1" flipV="1">
            <a:off x="3195873" y="2957760"/>
            <a:ext cx="1899059" cy="1"/>
          </a:xfrm>
          <a:prstGeom prst="straightConnector1">
            <a:avLst/>
          </a:prstGeom>
          <a:solidFill>
            <a:schemeClr val="accent2"/>
          </a:solidFill>
          <a:ln w="1270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811052" y="269761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+mn-lt"/>
              </a:rPr>
              <a:t>asks</a:t>
            </a:r>
          </a:p>
        </p:txBody>
      </p:sp>
    </p:spTree>
    <p:extLst>
      <p:ext uri="{BB962C8B-B14F-4D97-AF65-F5344CB8AC3E}">
        <p14:creationId xmlns:p14="http://schemas.microsoft.com/office/powerpoint/2010/main" val="2753645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16647</TotalTime>
  <Words>673</Words>
  <Application>Microsoft Office PowerPoint</Application>
  <PresentationFormat>On-screen Show (16:9)</PresentationFormat>
  <Paragraphs>224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Arial</vt:lpstr>
      <vt:lpstr>Arial Narrow</vt:lpstr>
      <vt:lpstr>Calibri</vt:lpstr>
      <vt:lpstr>Times New Roman</vt:lpstr>
      <vt:lpstr>Axway 2015 Corp PowerPoint Template - REGULAR SCREEN</vt:lpstr>
      <vt:lpstr>Design Patterns</vt:lpstr>
      <vt:lpstr>Agenda</vt:lpstr>
      <vt:lpstr>Design patterns</vt:lpstr>
      <vt:lpstr>Design patterns</vt:lpstr>
      <vt:lpstr>Singleton</vt:lpstr>
      <vt:lpstr>Factory pattern</vt:lpstr>
      <vt:lpstr>Factory pattern</vt:lpstr>
      <vt:lpstr>Builder pattern</vt:lpstr>
      <vt:lpstr>Builder pattern</vt:lpstr>
      <vt:lpstr>Composite pattern</vt:lpstr>
      <vt:lpstr>Composite pattern</vt:lpstr>
      <vt:lpstr>Decorator pattern</vt:lpstr>
      <vt:lpstr>Decorator pattern</vt:lpstr>
      <vt:lpstr>Command pattern</vt:lpstr>
      <vt:lpstr>Command pattern</vt:lpstr>
      <vt:lpstr>PowerPoint Presentation</vt:lpstr>
      <vt:lpstr>Homework</vt:lpstr>
      <vt:lpstr>PowerPoint Presentation</vt:lpstr>
    </vt:vector>
  </TitlesOfParts>
  <Manager/>
  <Company>Axway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ML Haynes</dc:creator>
  <cp:keywords>Axway 2015 Corporate PowerPoint Template - WIDE SCREEN</cp:keywords>
  <dc:description/>
  <cp:lastModifiedBy>Andrey Andreev</cp:lastModifiedBy>
  <cp:revision>295</cp:revision>
  <dcterms:created xsi:type="dcterms:W3CDTF">2013-12-26T17:09:29Z</dcterms:created>
  <dcterms:modified xsi:type="dcterms:W3CDTF">2016-11-09T10:14:15Z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22f2fb65-1fec-4608-a574-71a6d204cdaf</vt:lpwstr>
  </property>
  <property fmtid="{D5CDD505-2E9C-101B-9397-08002B2CF9AE}" pid="3" name="Jive_LatestUserAccountName">
    <vt:lpwstr>aandreev@axway.com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Offisync_UpdateToken">
    <vt:lpwstr>1</vt:lpwstr>
  </property>
  <property fmtid="{D5CDD505-2E9C-101B-9397-08002B2CF9AE}" pid="7" name="Offisync_ProviderInitializationData">
    <vt:lpwstr>https://axway.jiveon.com</vt:lpwstr>
  </property>
</Properties>
</file>