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4"/>
  </p:notesMasterIdLst>
  <p:handoutMasterIdLst>
    <p:handoutMasterId r:id="rId35"/>
  </p:handoutMasterIdLst>
  <p:sldIdLst>
    <p:sldId id="417" r:id="rId2"/>
    <p:sldId id="512" r:id="rId3"/>
    <p:sldId id="516" r:id="rId4"/>
    <p:sldId id="463" r:id="rId5"/>
    <p:sldId id="536" r:id="rId6"/>
    <p:sldId id="537" r:id="rId7"/>
    <p:sldId id="522" r:id="rId8"/>
    <p:sldId id="538" r:id="rId9"/>
    <p:sldId id="551" r:id="rId10"/>
    <p:sldId id="553" r:id="rId11"/>
    <p:sldId id="552" r:id="rId12"/>
    <p:sldId id="557" r:id="rId13"/>
    <p:sldId id="558" r:id="rId14"/>
    <p:sldId id="559" r:id="rId15"/>
    <p:sldId id="554" r:id="rId16"/>
    <p:sldId id="561" r:id="rId17"/>
    <p:sldId id="562" r:id="rId18"/>
    <p:sldId id="560" r:id="rId19"/>
    <p:sldId id="555" r:id="rId20"/>
    <p:sldId id="563" r:id="rId21"/>
    <p:sldId id="564" r:id="rId22"/>
    <p:sldId id="566" r:id="rId23"/>
    <p:sldId id="567" r:id="rId24"/>
    <p:sldId id="571" r:id="rId25"/>
    <p:sldId id="556" r:id="rId26"/>
    <p:sldId id="572" r:id="rId27"/>
    <p:sldId id="573" r:id="rId28"/>
    <p:sldId id="574" r:id="rId29"/>
    <p:sldId id="575" r:id="rId30"/>
    <p:sldId id="548" r:id="rId31"/>
    <p:sldId id="549" r:id="rId32"/>
    <p:sldId id="550" r:id="rId33"/>
  </p:sldIdLst>
  <p:sldSz cx="9144000" cy="5143500" type="screen16x9"/>
  <p:notesSz cx="7010400" cy="9296400"/>
  <p:custDataLst>
    <p:tags r:id="rId36"/>
  </p:custDataLst>
  <p:defaultTextStyle>
    <a:defPPr>
      <a:defRPr lang="en-US"/>
    </a:defPPr>
    <a:lvl1pPr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p:defaultTextStyle>
  <p:extLst>
    <p:ext uri="{521415D9-36F7-43E2-AB2F-B90AF26B5E84}">
      <p14:sectionLst xmlns:p14="http://schemas.microsoft.com/office/powerpoint/2010/main">
        <p14:section name="Untitled Section" id="{2B782964-4D63-452B-806F-01EC54D6F5B2}">
          <p14:sldIdLst>
            <p14:sldId id="417"/>
            <p14:sldId id="512"/>
            <p14:sldId id="516"/>
            <p14:sldId id="463"/>
            <p14:sldId id="536"/>
            <p14:sldId id="537"/>
            <p14:sldId id="522"/>
            <p14:sldId id="538"/>
            <p14:sldId id="551"/>
            <p14:sldId id="553"/>
            <p14:sldId id="552"/>
            <p14:sldId id="557"/>
            <p14:sldId id="558"/>
            <p14:sldId id="559"/>
            <p14:sldId id="554"/>
            <p14:sldId id="561"/>
            <p14:sldId id="562"/>
            <p14:sldId id="560"/>
            <p14:sldId id="555"/>
            <p14:sldId id="563"/>
            <p14:sldId id="564"/>
            <p14:sldId id="566"/>
            <p14:sldId id="567"/>
            <p14:sldId id="571"/>
            <p14:sldId id="556"/>
            <p14:sldId id="572"/>
            <p14:sldId id="573"/>
            <p14:sldId id="574"/>
            <p14:sldId id="575"/>
            <p14:sldId id="548"/>
            <p14:sldId id="549"/>
            <p14:sldId id="550"/>
          </p14:sldIdLst>
        </p14:section>
      </p14:sectionLst>
    </p:ext>
    <p:ext uri="{EFAFB233-063F-42B5-8137-9DF3F51BA10A}">
      <p15:sldGuideLst xmlns:p15="http://schemas.microsoft.com/office/powerpoint/2012/main">
        <p15:guide id="1" orient="horz" pos="1597">
          <p15:clr>
            <a:srgbClr val="A4A3A4"/>
          </p15:clr>
        </p15:guide>
        <p15:guide id="2" pos="289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mish Brewer" initials="HB" lastIdx="1" clrIdx="0"/>
  <p:cmAuthor id="1" name="Kathy Kim" initials="KK" lastIdx="0" clrIdx="1"/>
  <p:cmAuthor id="2" name="Colleen Lupien" initials="C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596"/>
    <a:srgbClr val="6C6C70"/>
    <a:srgbClr val="48484B"/>
    <a:srgbClr val="595959"/>
    <a:srgbClr val="7F7F7F"/>
    <a:srgbClr val="919195"/>
    <a:srgbClr val="1E5DA7"/>
    <a:srgbClr val="009DDC"/>
    <a:srgbClr val="808080"/>
    <a:srgbClr val="1A6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6833" autoAdjust="0"/>
  </p:normalViewPr>
  <p:slideViewPr>
    <p:cSldViewPr snapToGrid="0" showGuides="1">
      <p:cViewPr varScale="1">
        <p:scale>
          <a:sx n="155" d="100"/>
          <a:sy n="155" d="100"/>
        </p:scale>
        <p:origin x="222" y="138"/>
      </p:cViewPr>
      <p:guideLst>
        <p:guide orient="horz" pos="1597"/>
        <p:guide pos="2893"/>
      </p:guideLst>
    </p:cSldViewPr>
  </p:slideViewPr>
  <p:outlineViewPr>
    <p:cViewPr>
      <p:scale>
        <a:sx n="33" d="100"/>
        <a:sy n="33" d="100"/>
      </p:scale>
      <p:origin x="0" y="24256"/>
    </p:cViewPr>
  </p:outlineViewPr>
  <p:notesTextViewPr>
    <p:cViewPr>
      <p:scale>
        <a:sx n="100" d="100"/>
        <a:sy n="100" d="100"/>
      </p:scale>
      <p:origin x="0" y="0"/>
    </p:cViewPr>
  </p:notesTextViewPr>
  <p:sorterViewPr>
    <p:cViewPr>
      <p:scale>
        <a:sx n="89" d="100"/>
        <a:sy n="89" d="100"/>
      </p:scale>
      <p:origin x="0" y="3112"/>
    </p:cViewPr>
  </p:sorterViewPr>
  <p:notesViewPr>
    <p:cSldViewPr snapToGrid="0" showGuides="1">
      <p:cViewPr varScale="1">
        <p:scale>
          <a:sx n="84" d="100"/>
          <a:sy n="84" d="100"/>
        </p:scale>
        <p:origin x="-376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819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B34D82E7-9B21-5843-AC7F-2ACBA5F1446A}" type="slidenum">
              <a:rPr lang="en-US"/>
              <a:pPr>
                <a:defRPr/>
              </a:pPr>
              <a:t>‹#›</a:t>
            </a:fld>
            <a:endParaRPr lang="en-US" dirty="0"/>
          </a:p>
        </p:txBody>
      </p:sp>
    </p:spTree>
    <p:extLst>
      <p:ext uri="{BB962C8B-B14F-4D97-AF65-F5344CB8AC3E}">
        <p14:creationId xmlns:p14="http://schemas.microsoft.com/office/powerpoint/2010/main" val="2835769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3" name="Rectangle 1027"/>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3789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0245" name="Rectangle 1029"/>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1030"/>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7" name="Rectangle 1031"/>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0E8FF136-95B6-064A-AAF7-6C8FCD1F69DD}" type="slidenum">
              <a:rPr lang="en-US"/>
              <a:pPr>
                <a:defRPr/>
              </a:pPr>
              <a:t>‹#›</a:t>
            </a:fld>
            <a:endParaRPr lang="en-US" dirty="0"/>
          </a:p>
        </p:txBody>
      </p:sp>
    </p:spTree>
    <p:extLst>
      <p:ext uri="{BB962C8B-B14F-4D97-AF65-F5344CB8AC3E}">
        <p14:creationId xmlns:p14="http://schemas.microsoft.com/office/powerpoint/2010/main" val="964442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2163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9698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68599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1236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8295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86987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38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56622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3672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3993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9125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42831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1226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3609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36102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8216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64991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09948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13585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95262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32</a:t>
            </a:fld>
            <a:endParaRPr lang="en-US" dirty="0"/>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8666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7</a:t>
            </a:fld>
            <a:endParaRPr lang="en-US" dirty="0"/>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6721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376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4536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634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6340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0582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31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57347" name="Rectangle 3"/>
          <p:cNvSpPr>
            <a:spLocks noGrp="1" noChangeArrowheads="1"/>
          </p:cNvSpPr>
          <p:nvPr>
            <p:ph type="ctrTitle" hasCustomPrompt="1"/>
          </p:nvPr>
        </p:nvSpPr>
        <p:spPr>
          <a:xfrm>
            <a:off x="3200400" y="457200"/>
            <a:ext cx="5486400" cy="1533525"/>
          </a:xfrm>
          <a:prstGeom prst="rect">
            <a:avLst/>
          </a:prstGeom>
        </p:spPr>
        <p:txBody>
          <a:bodyPr anchor="t" anchorCtr="0"/>
          <a:lstStyle>
            <a:lvl1pPr algn="l">
              <a:lnSpc>
                <a:spcPct val="90000"/>
              </a:lnSpc>
              <a:defRPr sz="3600">
                <a:ln cap="rnd">
                  <a:noFill/>
                  <a:prstDash val="solid"/>
                </a:ln>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57348" name="Rectangle 4"/>
          <p:cNvSpPr>
            <a:spLocks noGrp="1" noChangeArrowheads="1"/>
          </p:cNvSpPr>
          <p:nvPr>
            <p:ph type="subTitle" idx="1" hasCustomPrompt="1"/>
          </p:nvPr>
        </p:nvSpPr>
        <p:spPr>
          <a:xfrm>
            <a:off x="5486400" y="2286000"/>
            <a:ext cx="3200400" cy="1200150"/>
          </a:xfrm>
        </p:spPr>
        <p:txBody>
          <a:bodyPr/>
          <a:lstStyle>
            <a:lvl1pPr marL="0" indent="0" algn="l">
              <a:lnSpc>
                <a:spcPct val="90000"/>
              </a:lnSpc>
              <a:buFontTx/>
              <a:buNone/>
              <a:defRPr sz="1600" b="1">
                <a:solidFill>
                  <a:srgbClr val="FFFFFF"/>
                </a:solidFill>
              </a:defRPr>
            </a:lvl1pPr>
          </a:lstStyle>
          <a:p>
            <a:r>
              <a:rPr lang="en-US" dirty="0" smtClean="0"/>
              <a:t>Click to edit Master </a:t>
            </a:r>
            <a:br>
              <a:rPr lang="en-US" dirty="0" smtClean="0"/>
            </a:br>
            <a:r>
              <a:rPr lang="en-US" dirty="0" smtClean="0"/>
              <a:t>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pic>
        <p:nvPicPr>
          <p:cNvPr id="2" name="Picture 1" descr="Axway_PPT_Assets_16-9_Full-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86300"/>
            <a:ext cx="9144000" cy="457200"/>
          </a:xfrm>
          <a:prstGeom prst="rect">
            <a:avLst/>
          </a:prstGeom>
        </p:spPr>
      </p:pic>
      <p:sp>
        <p:nvSpPr>
          <p:cNvPr id="8" name="Slide Number Placeholder 10"/>
          <p:cNvSpPr>
            <a:spLocks noGrp="1" noChangeArrowheads="1"/>
          </p:cNvSpPr>
          <p:nvPr>
            <p:ph type="sldNum" sz="quarter" idx="4"/>
          </p:nvPr>
        </p:nvSpPr>
        <p:spPr>
          <a:xfrm>
            <a:off x="8479274" y="4762685"/>
            <a:ext cx="548229" cy="293906"/>
          </a:xfrm>
          <a:prstGeom prst="rect">
            <a:avLst/>
          </a:prstGeom>
        </p:spPr>
        <p:txBody>
          <a:bodyPr vert="horz"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
        <p:nvSpPr>
          <p:cNvPr id="9" name="Picture Placeholder 8"/>
          <p:cNvSpPr>
            <a:spLocks noGrp="1"/>
          </p:cNvSpPr>
          <p:nvPr>
            <p:ph type="pic" sz="quarter" idx="10"/>
          </p:nvPr>
        </p:nvSpPr>
        <p:spPr>
          <a:xfrm>
            <a:off x="0" y="-47383"/>
            <a:ext cx="9144000" cy="4736592"/>
          </a:xfrm>
        </p:spPr>
        <p:txBody>
          <a:bodyPr/>
          <a:lstStyle/>
          <a:p>
            <a:r>
              <a:rPr lang="en-US" dirty="0"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hart Placeholder 4"/>
          <p:cNvSpPr>
            <a:spLocks noGrp="1"/>
          </p:cNvSpPr>
          <p:nvPr>
            <p:ph type="chart" sz="quarter" idx="11"/>
          </p:nvPr>
        </p:nvSpPr>
        <p:spPr>
          <a:xfrm>
            <a:off x="457200" y="1463040"/>
            <a:ext cx="7772400" cy="3419475"/>
          </a:xfrm>
        </p:spPr>
        <p:txBody>
          <a:bodyPr/>
          <a:lstStyle/>
          <a:p>
            <a:r>
              <a:rPr lang="en-US" dirty="0" smtClean="0"/>
              <a:t>Click icon to add chart</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213171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2" name="Title 1"/>
          <p:cNvSpPr>
            <a:spLocks noGrp="1"/>
          </p:cNvSpPr>
          <p:nvPr>
            <p:ph type="title"/>
          </p:nvPr>
        </p:nvSpPr>
        <p:spPr bwMode="gray">
          <a:xfrm>
            <a:off x="3200400" y="457200"/>
            <a:ext cx="5239027" cy="378291"/>
          </a:xfrm>
          <a:prstGeom prst="rect">
            <a:avLst/>
          </a:prstGeom>
        </p:spPr>
        <p:txBody>
          <a:bodyPr anchor="b" anchorCtr="0">
            <a:normAutofit/>
          </a:bodyPr>
          <a:lstStyle>
            <a:lvl1pPr algn="l">
              <a:lnSpc>
                <a:spcPct val="90000"/>
              </a:lnSpc>
              <a:defRPr sz="1600" b="1" cap="none">
                <a:ln cap="rnd">
                  <a:noFill/>
                  <a:prstDash val="solid"/>
                </a:ln>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200400" y="914400"/>
            <a:ext cx="5239026" cy="1080345"/>
          </a:xfrm>
        </p:spPr>
        <p:txBody>
          <a:bodyPr lIns="0" anchor="t" anchorCtr="0"/>
          <a:lstStyle>
            <a:lvl1pPr marL="0" indent="0" algn="l">
              <a:lnSpc>
                <a:spcPct val="90000"/>
              </a:lnSpc>
              <a:spcBef>
                <a:spcPts val="0"/>
              </a:spcBef>
              <a:buNone/>
              <a:defRPr lang="en-US" sz="3600" b="0" baseline="0" dirty="0" smtClean="0">
                <a:solidFill>
                  <a:schemeClr val="accent1"/>
                </a:solidFill>
                <a:latin typeface="Arial"/>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96640056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pic>
        <p:nvPicPr>
          <p:cNvPr id="9" name="Picture 8" descr="polyhedron_08211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9553" y="1463040"/>
            <a:ext cx="4111254" cy="3328848"/>
          </a:xfrm>
          <a:prstGeom prst="rect">
            <a:avLst/>
          </a:prstGeom>
        </p:spPr>
      </p:pic>
      <p:sp>
        <p:nvSpPr>
          <p:cNvPr id="7" name="Rectangle 4"/>
          <p:cNvSpPr>
            <a:spLocks noGrp="1" noChangeArrowheads="1"/>
          </p:cNvSpPr>
          <p:nvPr>
            <p:ph idx="1"/>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1547653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255" y="1463040"/>
            <a:ext cx="3248153" cy="3248153"/>
          </a:xfrm>
          <a:prstGeom prst="roundRect">
            <a:avLst>
              <a:gd name="adj" fmla="val 0"/>
            </a:avLst>
          </a:prstGeom>
          <a:solidFill>
            <a:srgbClr val="FFFFFF">
              <a:shade val="85000"/>
            </a:srgbClr>
          </a:solidFill>
          <a:ln w="38100">
            <a:noFill/>
          </a:ln>
          <a:effectLst/>
        </p:spPr>
      </p:pic>
      <p:sp>
        <p:nvSpPr>
          <p:cNvPr id="9"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12" name="Rectangle 4"/>
          <p:cNvSpPr>
            <a:spLocks noGrp="1" noChangeArrowheads="1"/>
          </p:cNvSpPr>
          <p:nvPr>
            <p:ph idx="10"/>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10"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36769154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7" name="Rectangle 4"/>
          <p:cNvSpPr>
            <a:spLocks noGrp="1" noChangeArrowheads="1"/>
          </p:cNvSpPr>
          <p:nvPr>
            <p:ph idx="10"/>
          </p:nvPr>
        </p:nvSpPr>
        <p:spPr bwMode="auto">
          <a:xfrm>
            <a:off x="457200" y="1465802"/>
            <a:ext cx="77851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874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title"/>
          </p:nvPr>
        </p:nvSpPr>
        <p:spPr bwMode="auto">
          <a:xfrm>
            <a:off x="457200" y="3873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98651"/>
            <a:ext cx="8229600" cy="282297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p:nvPr>
        </p:nvSpPr>
        <p:spPr>
          <a:xfrm>
            <a:off x="457201" y="1270000"/>
            <a:ext cx="7772400" cy="456010"/>
          </a:xfrm>
        </p:spPr>
        <p:txBody>
          <a:bodyPr lIns="0" anchor="ctr" anchorCtr="0"/>
          <a:lstStyle>
            <a:lvl1pPr marL="0" indent="0" algn="l">
              <a:lnSpc>
                <a:spcPct val="90000"/>
              </a:lnSpc>
              <a:buNone/>
              <a:defRPr lang="en-US" sz="2000" b="1" kern="1200" dirty="0" smtClean="0">
                <a:solidFill>
                  <a:schemeClr val="accent1"/>
                </a:solidFill>
                <a:latin typeface="Arial" pitchFamily="-105" charset="0"/>
                <a:ea typeface="ＭＳ Ｐゴシック" pitchFamily="-105" charset="-128"/>
                <a:cs typeface="ＭＳ Ｐゴシック" pitchFamily="-105" charset="-128"/>
              </a:defRPr>
            </a:lvl1pPr>
          </a:lstStyle>
          <a:p>
            <a:pPr lvl="0"/>
            <a:r>
              <a:rPr lang="en-US" dirty="0" smtClean="0"/>
              <a:t>Click to edit Master text styles</a:t>
            </a:r>
          </a:p>
        </p:txBody>
      </p:sp>
      <p:sp>
        <p:nvSpPr>
          <p:cNvPr id="10" name="Text Placeholder 8"/>
          <p:cNvSpPr>
            <a:spLocks noGrp="1"/>
          </p:cNvSpPr>
          <p:nvPr>
            <p:ph type="body" sz="quarter" idx="10"/>
          </p:nvPr>
        </p:nvSpPr>
        <p:spPr>
          <a:xfrm>
            <a:off x="457200" y="8001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11" name="Rectangle 3"/>
          <p:cNvSpPr>
            <a:spLocks noGrp="1" noChangeArrowheads="1"/>
          </p:cNvSpPr>
          <p:nvPr>
            <p:ph type="title"/>
          </p:nvPr>
        </p:nvSpPr>
        <p:spPr bwMode="auto">
          <a:xfrm>
            <a:off x="457200" y="4000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3040"/>
            <a:ext cx="3776472" cy="3394472"/>
          </a:xfrm>
        </p:spPr>
        <p:txBody>
          <a:bodyPr/>
          <a:lstStyle>
            <a:lvl1pPr marL="228600" indent="-228600">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70400" y="1463040"/>
            <a:ext cx="3776472" cy="3394472"/>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63040"/>
            <a:ext cx="3776472" cy="479822"/>
          </a:xfrm>
        </p:spPr>
        <p:txBody>
          <a:bodyPr anchor="b"/>
          <a:lstStyle>
            <a:lvl1pPr marL="0" indent="0">
              <a:lnSpc>
                <a:spcPct val="90000"/>
              </a:lnSpc>
              <a:buNone/>
              <a:defRPr sz="20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589"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54525" y="1463040"/>
            <a:ext cx="3776472" cy="479822"/>
          </a:xfrm>
        </p:spPr>
        <p:txBody>
          <a:bodyPr anchor="b"/>
          <a:lstStyle>
            <a:lvl1pPr marL="0" indent="0">
              <a:lnSpc>
                <a:spcPct val="90000"/>
              </a:lnSpc>
              <a:buNone/>
              <a:defRPr sz="2000" b="0">
                <a:solidFill>
                  <a:srgbClr val="94949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62914"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8" name="Slide Number Placeholder 10"/>
          <p:cNvSpPr>
            <a:spLocks noGrp="1" noChangeArrowheads="1"/>
          </p:cNvSpPr>
          <p:nvPr>
            <p:ph type="sldNum" sz="quarter" idx="10"/>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xway_PPT_Assets_16-9_Interior.jp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687476" y="0"/>
            <a:ext cx="456524" cy="5143500"/>
          </a:xfrm>
          <a:prstGeom prst="rect">
            <a:avLst/>
          </a:prstGeom>
        </p:spPr>
      </p:pic>
      <p:sp>
        <p:nvSpPr>
          <p:cNvPr id="27651" name="Rectangle 4"/>
          <p:cNvSpPr>
            <a:spLocks noGrp="1" noChangeArrowheads="1"/>
          </p:cNvSpPr>
          <p:nvPr>
            <p:ph type="body" idx="1"/>
          </p:nvPr>
        </p:nvSpPr>
        <p:spPr bwMode="auto">
          <a:xfrm>
            <a:off x="457200" y="1465802"/>
            <a:ext cx="77724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Rectangle 3"/>
          <p:cNvSpPr>
            <a:spLocks noGrp="1" noChangeArrowheads="1"/>
          </p:cNvSpPr>
          <p:nvPr>
            <p:ph type="title"/>
          </p:nvPr>
        </p:nvSpPr>
        <p:spPr bwMode="auto">
          <a:xfrm>
            <a:off x="457200" y="203200"/>
            <a:ext cx="7785101" cy="97180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cxnSp>
        <p:nvCxnSpPr>
          <p:cNvPr id="11" name="Straight Connector 10"/>
          <p:cNvCxnSpPr/>
          <p:nvPr/>
        </p:nvCxnSpPr>
        <p:spPr>
          <a:xfrm>
            <a:off x="457200" y="1257300"/>
            <a:ext cx="7772400" cy="9525"/>
          </a:xfrm>
          <a:prstGeom prst="line">
            <a:avLst/>
          </a:prstGeom>
          <a:ln w="19050" cap="rnd" cmpd="sng">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49" r:id="rId1"/>
    <p:sldLayoutId id="2147484267" r:id="rId2"/>
    <p:sldLayoutId id="2147484271" r:id="rId3"/>
    <p:sldLayoutId id="2147484274" r:id="rId4"/>
    <p:sldLayoutId id="2147484242" r:id="rId5"/>
    <p:sldLayoutId id="2147484250" r:id="rId6"/>
    <p:sldLayoutId id="2147484252" r:id="rId7"/>
    <p:sldLayoutId id="2147484243" r:id="rId8"/>
    <p:sldLayoutId id="2147484244" r:id="rId9"/>
    <p:sldLayoutId id="2147484245" r:id="rId10"/>
    <p:sldLayoutId id="2147484246" r:id="rId11"/>
    <p:sldLayoutId id="2147484275" r:id="rId12"/>
    <p:sldLayoutId id="2147484276" r:id="rId13"/>
    <p:sldLayoutId id="2147484277" r:id="rId14"/>
    <p:sldLayoutId id="2147484278" r:id="rId15"/>
    <p:sldLayoutId id="2147484279" r:id="rId16"/>
    <p:sldLayoutId id="2147484280" r:id="rId17"/>
  </p:sldLayoutIdLst>
  <p:hf hdr="0" ftr="0" dt="0"/>
  <p:txStyles>
    <p:titleStyle>
      <a:lvl1pPr algn="l" rtl="0" eaLnBrk="1" fontAlgn="base" hangingPunct="1">
        <a:lnSpc>
          <a:spcPct val="90000"/>
        </a:lnSpc>
        <a:spcBef>
          <a:spcPct val="0"/>
        </a:spcBef>
        <a:spcAft>
          <a:spcPct val="0"/>
        </a:spcAft>
        <a:defRPr lang="en-US" sz="2800" kern="0" spc="0" baseline="0" dirty="0">
          <a:ln cap="rnd">
            <a:solidFill>
              <a:schemeClr val="accent1"/>
            </a:solidFill>
            <a:prstDash val="solid"/>
          </a:ln>
          <a:solidFill>
            <a:schemeClr val="accent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ourceforge.net/projects/win32svn/"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tortoisesvn.ne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tortoisegit.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itbucket.org/" TargetMode="External"/><Relationship Id="rId7" Type="http://schemas.openxmlformats.org/officeDocument/2006/relationships/hyperlink" Target="https://www.youtube.com/watch?v=N8mYThDVvKM"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gitlab.com/" TargetMode="External"/><Relationship Id="rId5" Type="http://schemas.openxmlformats.org/officeDocument/2006/relationships/hyperlink" Target="https://github.com/" TargetMode="External"/><Relationship Id="rId4" Type="http://schemas.openxmlformats.org/officeDocument/2006/relationships/hyperlink" Target="https://bitbucket.org/axwayacademy201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ant.apache.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ant.apache.org/manual/tutorial-HelloWorldWithAnt.htm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ant.apache.org/manual/tasksoverview.html"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ant.apache.org/manual/Tasks/property.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hyperlink" Target="https://ant.apache.org/manual/running.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aven.apache.org/guides/getting-started/maven-in-five-minutes.html"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maven.apache.org/guides/mini/guide-using-ant.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opensource.com/business/15/7/six-continuous-integration-tools" TargetMode="External"/><Relationship Id="rId4" Type="http://schemas.openxmlformats.org/officeDocument/2006/relationships/hyperlink" Target="https://www.atlassian.com/software/bambo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algn="ctr"/>
            <a:r>
              <a:rPr lang="en-US" dirty="0" smtClean="0"/>
              <a:t>Java in Practice</a:t>
            </a:r>
            <a:endParaRPr lang="en-US" dirty="0"/>
          </a:p>
        </p:txBody>
      </p:sp>
      <p:sp>
        <p:nvSpPr>
          <p:cNvPr id="14" name="Subtitle 13"/>
          <p:cNvSpPr>
            <a:spLocks noGrp="1"/>
          </p:cNvSpPr>
          <p:nvPr>
            <p:ph type="subTitle" idx="1"/>
          </p:nvPr>
        </p:nvSpPr>
        <p:spPr>
          <a:xfrm>
            <a:off x="3700849" y="1223961"/>
            <a:ext cx="4460789" cy="913757"/>
          </a:xfrm>
        </p:spPr>
        <p:txBody>
          <a:bodyPr/>
          <a:lstStyle/>
          <a:p>
            <a:r>
              <a:rPr lang="en-US" sz="2000" dirty="0"/>
              <a:t>Building an application and working with source control systems</a:t>
            </a:r>
          </a:p>
        </p:txBody>
      </p:sp>
      <p:sp>
        <p:nvSpPr>
          <p:cNvPr id="4" name="Subtitle 13"/>
          <p:cNvSpPr txBox="1">
            <a:spLocks/>
          </p:cNvSpPr>
          <p:nvPr/>
        </p:nvSpPr>
        <p:spPr bwMode="auto">
          <a:xfrm>
            <a:off x="6980365" y="4459368"/>
            <a:ext cx="2096889" cy="619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90000"/>
              </a:lnSpc>
              <a:spcBef>
                <a:spcPts val="600"/>
              </a:spcBef>
              <a:spcAft>
                <a:spcPct val="0"/>
              </a:spcAft>
              <a:buClr>
                <a:schemeClr val="accent1"/>
              </a:buClr>
              <a:buFontTx/>
              <a:buNone/>
              <a:defRPr sz="1600" b="1">
                <a:solidFill>
                  <a:srgbClr val="FFFFFF"/>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Axway Academy</a:t>
            </a:r>
          </a:p>
          <a:p>
            <a:r>
              <a:rPr lang="en-US" kern="0" dirty="0"/>
              <a:t>October 20,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a:t>Source </a:t>
            </a:r>
            <a:r>
              <a:rPr lang="en-US" sz="2400" dirty="0" smtClean="0"/>
              <a:t>Version Control </a:t>
            </a:r>
            <a:r>
              <a:rPr lang="en-US" sz="2400" dirty="0"/>
              <a:t>– Benefits</a:t>
            </a:r>
            <a:endParaRPr lang="en-US" sz="2600" dirty="0"/>
          </a:p>
        </p:txBody>
      </p:sp>
      <p:sp>
        <p:nvSpPr>
          <p:cNvPr id="499719" name="Rectangle 7"/>
          <p:cNvSpPr>
            <a:spLocks noGrp="1" noChangeArrowheads="1"/>
          </p:cNvSpPr>
          <p:nvPr>
            <p:ph idx="10"/>
          </p:nvPr>
        </p:nvSpPr>
        <p:spPr/>
        <p:txBody>
          <a:bodyPr/>
          <a:lstStyle/>
          <a:p>
            <a:r>
              <a:rPr lang="en-US" dirty="0"/>
              <a:t>Collaborate across </a:t>
            </a:r>
            <a:r>
              <a:rPr lang="en-US" dirty="0" smtClean="0"/>
              <a:t>projects</a:t>
            </a:r>
          </a:p>
          <a:p>
            <a:r>
              <a:rPr lang="en-US" dirty="0" smtClean="0"/>
              <a:t>Share &amp; Control access</a:t>
            </a:r>
          </a:p>
          <a:p>
            <a:r>
              <a:rPr lang="en-US" dirty="0"/>
              <a:t>H</a:t>
            </a:r>
            <a:r>
              <a:rPr lang="en-US" dirty="0" smtClean="0"/>
              <a:t>istorical </a:t>
            </a:r>
            <a:r>
              <a:rPr lang="en-US" dirty="0"/>
              <a:t>and version information on source-controlled </a:t>
            </a:r>
            <a:r>
              <a:rPr lang="en-US" dirty="0" smtClean="0"/>
              <a:t>items</a:t>
            </a:r>
          </a:p>
          <a:p>
            <a:r>
              <a:rPr lang="en-US" dirty="0" smtClean="0"/>
              <a:t>Track changes easily </a:t>
            </a:r>
          </a:p>
          <a:p>
            <a:r>
              <a:rPr lang="en-US" dirty="0" smtClean="0"/>
              <a:t>Maintain multiple versions of a product</a:t>
            </a:r>
          </a:p>
          <a:p>
            <a:r>
              <a:rPr lang="en-US" dirty="0" smtClean="0"/>
              <a:t>Archiving</a:t>
            </a:r>
          </a:p>
        </p:txBody>
      </p:sp>
      <p:sp>
        <p:nvSpPr>
          <p:cNvPr id="2" name="Slide Number Placeholder 1"/>
          <p:cNvSpPr>
            <a:spLocks noGrp="1"/>
          </p:cNvSpPr>
          <p:nvPr>
            <p:ph type="sldNum" sz="quarter" idx="4"/>
          </p:nvPr>
        </p:nvSpPr>
        <p:spPr/>
        <p:txBody>
          <a:bodyPr/>
          <a:lstStyle/>
          <a:p>
            <a:fld id="{A86557AE-D911-0F4C-AC53-EAE0FE81A38E}" type="slidenum">
              <a:rPr lang="en-US" smtClean="0"/>
              <a:pPr/>
              <a:t>10</a:t>
            </a:fld>
            <a:endParaRPr lang="en-US" dirty="0"/>
          </a:p>
        </p:txBody>
      </p:sp>
    </p:spTree>
    <p:extLst>
      <p:ext uri="{BB962C8B-B14F-4D97-AF65-F5344CB8AC3E}">
        <p14:creationId xmlns:p14="http://schemas.microsoft.com/office/powerpoint/2010/main" val="3416694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pPr>
              <a:spcAft>
                <a:spcPts val="600"/>
              </a:spcAft>
            </a:pPr>
            <a:r>
              <a:rPr lang="en-US" sz="2400" dirty="0" smtClean="0"/>
              <a:t>Source Version Control Tools:</a:t>
            </a:r>
            <a:br>
              <a:rPr lang="en-US" sz="2400" dirty="0" smtClean="0"/>
            </a:br>
            <a:r>
              <a:rPr lang="en-US" sz="2400" dirty="0"/>
              <a:t>CVS, SVN, GIT, </a:t>
            </a:r>
            <a:r>
              <a:rPr lang="en-US" sz="2400" dirty="0">
                <a:solidFill>
                  <a:schemeClr val="accent2">
                    <a:lumMod val="20000"/>
                    <a:lumOff val="80000"/>
                  </a:schemeClr>
                </a:solidFill>
              </a:rPr>
              <a:t>Mercurial</a:t>
            </a:r>
            <a:r>
              <a:rPr lang="bg-BG" sz="2400" dirty="0">
                <a:solidFill>
                  <a:schemeClr val="accent2">
                    <a:lumMod val="20000"/>
                    <a:lumOff val="80000"/>
                  </a:schemeClr>
                </a:solidFill>
              </a:rPr>
              <a:t>*</a:t>
            </a:r>
            <a:endParaRPr lang="en-US" sz="2400" dirty="0"/>
          </a:p>
        </p:txBody>
      </p:sp>
      <p:sp>
        <p:nvSpPr>
          <p:cNvPr id="499719" name="Rectangle 7"/>
          <p:cNvSpPr>
            <a:spLocks noGrp="1" noChangeArrowheads="1"/>
          </p:cNvSpPr>
          <p:nvPr>
            <p:ph idx="10"/>
          </p:nvPr>
        </p:nvSpPr>
        <p:spPr/>
        <p:txBody>
          <a:bodyPr/>
          <a:lstStyle/>
          <a:p>
            <a:pPr marL="0" indent="0">
              <a:buNone/>
            </a:pPr>
            <a:r>
              <a:rPr lang="en-US" dirty="0" smtClean="0"/>
              <a:t>Concurrent </a:t>
            </a:r>
            <a:r>
              <a:rPr lang="en-US" dirty="0"/>
              <a:t>Versions System (CVS)</a:t>
            </a:r>
          </a:p>
          <a:p>
            <a:pPr marL="457200" lvl="1" indent="0">
              <a:buNone/>
            </a:pPr>
            <a:r>
              <a:rPr lang="en-US" sz="1200" b="1" dirty="0"/>
              <a:t>Pros:</a:t>
            </a:r>
          </a:p>
          <a:p>
            <a:pPr lvl="2"/>
            <a:r>
              <a:rPr lang="en-US" sz="1200" dirty="0"/>
              <a:t>Has been in use for many years and is considered mature </a:t>
            </a:r>
            <a:r>
              <a:rPr lang="en-US" sz="1200" dirty="0" smtClean="0"/>
              <a:t>technology</a:t>
            </a:r>
          </a:p>
          <a:p>
            <a:pPr marL="1371600" lvl="3" indent="0">
              <a:buNone/>
            </a:pPr>
            <a:r>
              <a:rPr lang="en-US" sz="1200" dirty="0" smtClean="0"/>
              <a:t>(</a:t>
            </a:r>
            <a:r>
              <a:rPr lang="en-US" sz="1200" dirty="0"/>
              <a:t>has been around since the </a:t>
            </a:r>
            <a:r>
              <a:rPr lang="en-US" sz="1200" dirty="0" smtClean="0"/>
              <a:t>80s)</a:t>
            </a:r>
            <a:endParaRPr lang="en-US" sz="1200" dirty="0"/>
          </a:p>
          <a:p>
            <a:pPr marL="457200" lvl="1" indent="0">
              <a:buNone/>
            </a:pPr>
            <a:r>
              <a:rPr lang="en-US" sz="1200" b="1" dirty="0"/>
              <a:t>Cons:</a:t>
            </a:r>
          </a:p>
          <a:p>
            <a:pPr lvl="2"/>
            <a:r>
              <a:rPr lang="en-US" sz="1200" dirty="0"/>
              <a:t>Moving or renaming files does not include a version update</a:t>
            </a:r>
          </a:p>
          <a:p>
            <a:pPr lvl="2"/>
            <a:r>
              <a:rPr lang="en-US" sz="1200" dirty="0"/>
              <a:t>Security risks from symbolic links to files</a:t>
            </a:r>
          </a:p>
          <a:p>
            <a:pPr lvl="2"/>
            <a:r>
              <a:rPr lang="en-US" sz="1200" dirty="0"/>
              <a:t>No atomic operation support, leading to source corruption</a:t>
            </a:r>
          </a:p>
          <a:p>
            <a:pPr lvl="2"/>
            <a:r>
              <a:rPr lang="en-US" sz="1200" dirty="0"/>
              <a:t>Branch operations are expensive as it is not designed for long-term </a:t>
            </a:r>
            <a:r>
              <a:rPr lang="en-US" sz="1200" dirty="0" smtClean="0"/>
              <a:t>branching</a:t>
            </a:r>
            <a:endParaRPr lang="en-US" sz="12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11</a:t>
            </a:fld>
            <a:endParaRPr lang="en-US" dirty="0"/>
          </a:p>
        </p:txBody>
      </p:sp>
    </p:spTree>
    <p:extLst>
      <p:ext uri="{BB962C8B-B14F-4D97-AF65-F5344CB8AC3E}">
        <p14:creationId xmlns:p14="http://schemas.microsoft.com/office/powerpoint/2010/main" val="3056670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pPr>
              <a:spcAft>
                <a:spcPts val="600"/>
              </a:spcAft>
            </a:pPr>
            <a:r>
              <a:rPr lang="en-US" sz="2400" dirty="0"/>
              <a:t>Source Version Control Tools:</a:t>
            </a:r>
            <a:br>
              <a:rPr lang="en-US" sz="2400" dirty="0"/>
            </a:br>
            <a:r>
              <a:rPr lang="en-US" sz="2400" dirty="0"/>
              <a:t>CVS, SVN, GIT, </a:t>
            </a:r>
            <a:r>
              <a:rPr lang="en-US" sz="2400" dirty="0">
                <a:solidFill>
                  <a:schemeClr val="accent2">
                    <a:lumMod val="20000"/>
                    <a:lumOff val="80000"/>
                  </a:schemeClr>
                </a:solidFill>
              </a:rPr>
              <a:t>Mercurial</a:t>
            </a:r>
            <a:r>
              <a:rPr lang="bg-BG" sz="2400" dirty="0">
                <a:solidFill>
                  <a:schemeClr val="accent2">
                    <a:lumMod val="20000"/>
                    <a:lumOff val="80000"/>
                  </a:schemeClr>
                </a:solidFill>
              </a:rPr>
              <a:t>*</a:t>
            </a:r>
            <a:endParaRPr lang="en-US" sz="2400" dirty="0"/>
          </a:p>
        </p:txBody>
      </p:sp>
      <p:sp>
        <p:nvSpPr>
          <p:cNvPr id="499719" name="Rectangle 7"/>
          <p:cNvSpPr>
            <a:spLocks noGrp="1" noChangeArrowheads="1"/>
          </p:cNvSpPr>
          <p:nvPr>
            <p:ph idx="10"/>
          </p:nvPr>
        </p:nvSpPr>
        <p:spPr/>
        <p:txBody>
          <a:bodyPr/>
          <a:lstStyle/>
          <a:p>
            <a:pPr marL="0" indent="0">
              <a:buNone/>
            </a:pPr>
            <a:r>
              <a:rPr lang="en-US" dirty="0" smtClean="0"/>
              <a:t>Apache Subversion (SVN)</a:t>
            </a:r>
          </a:p>
          <a:p>
            <a:pPr marL="0" indent="0">
              <a:buNone/>
            </a:pPr>
            <a:r>
              <a:rPr lang="en-US" sz="1400" dirty="0" smtClean="0"/>
              <a:t>Created </a:t>
            </a:r>
            <a:r>
              <a:rPr lang="en-US" sz="1400" dirty="0"/>
              <a:t>as an alternative to CVS that would fix some bugs in the CVS system while maintaining high compatibility with it.</a:t>
            </a:r>
          </a:p>
          <a:p>
            <a:pPr marL="457200" lvl="1" indent="0">
              <a:buNone/>
            </a:pPr>
            <a:r>
              <a:rPr lang="en-US" sz="1200" b="1" dirty="0" smtClean="0"/>
              <a:t>Pros:</a:t>
            </a:r>
          </a:p>
          <a:p>
            <a:pPr lvl="2"/>
            <a:r>
              <a:rPr lang="en-US" sz="1200" dirty="0"/>
              <a:t>Newer system based on CVS</a:t>
            </a:r>
          </a:p>
          <a:p>
            <a:pPr lvl="2"/>
            <a:r>
              <a:rPr lang="en-US" sz="1200" dirty="0"/>
              <a:t>Includes atomic operations</a:t>
            </a:r>
          </a:p>
          <a:p>
            <a:pPr lvl="2"/>
            <a:r>
              <a:rPr lang="en-US" sz="1200" dirty="0"/>
              <a:t>Cheaper branch operations</a:t>
            </a:r>
          </a:p>
          <a:p>
            <a:pPr lvl="2"/>
            <a:r>
              <a:rPr lang="en-US" sz="1200" dirty="0"/>
              <a:t>Wide variety of plug-ins for IDEs</a:t>
            </a:r>
          </a:p>
          <a:p>
            <a:pPr lvl="2"/>
            <a:r>
              <a:rPr lang="en-US" sz="1200" dirty="0"/>
              <a:t>Does not use peer-to-peer model</a:t>
            </a:r>
          </a:p>
          <a:p>
            <a:pPr marL="457200" lvl="1" indent="0">
              <a:buNone/>
            </a:pPr>
            <a:r>
              <a:rPr lang="en-US" sz="1200" b="1" dirty="0" smtClean="0"/>
              <a:t>Cons:</a:t>
            </a:r>
          </a:p>
          <a:p>
            <a:pPr lvl="2"/>
            <a:r>
              <a:rPr lang="en-US" sz="1400" dirty="0"/>
              <a:t>Still contains bugs relating to renaming files and directories</a:t>
            </a:r>
          </a:p>
          <a:p>
            <a:pPr lvl="2"/>
            <a:r>
              <a:rPr lang="en-US" sz="1400" dirty="0"/>
              <a:t>Insufficient repository management commands</a:t>
            </a:r>
          </a:p>
          <a:p>
            <a:pPr lvl="2"/>
            <a:r>
              <a:rPr lang="en-US" sz="1400" dirty="0"/>
              <a:t>Slower comparative </a:t>
            </a:r>
            <a:r>
              <a:rPr lang="en-US" sz="1400" dirty="0" smtClean="0"/>
              <a:t>speed</a:t>
            </a:r>
            <a:endParaRPr lang="en-US" sz="14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12</a:t>
            </a:fld>
            <a:endParaRPr lang="en-US" dirty="0"/>
          </a:p>
        </p:txBody>
      </p:sp>
    </p:spTree>
    <p:extLst>
      <p:ext uri="{BB962C8B-B14F-4D97-AF65-F5344CB8AC3E}">
        <p14:creationId xmlns:p14="http://schemas.microsoft.com/office/powerpoint/2010/main" val="7621268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pPr>
              <a:spcAft>
                <a:spcPts val="600"/>
              </a:spcAft>
            </a:pPr>
            <a:r>
              <a:rPr lang="en-US" sz="2400" dirty="0"/>
              <a:t>Source Version Control Tools:</a:t>
            </a:r>
            <a:br>
              <a:rPr lang="en-US" sz="2400" dirty="0"/>
            </a:br>
            <a:r>
              <a:rPr lang="en-US" sz="2400" dirty="0"/>
              <a:t>CVS, SVN, GIT, </a:t>
            </a:r>
            <a:r>
              <a:rPr lang="en-US" sz="2400" dirty="0">
                <a:solidFill>
                  <a:schemeClr val="accent2">
                    <a:lumMod val="20000"/>
                    <a:lumOff val="80000"/>
                  </a:schemeClr>
                </a:solidFill>
              </a:rPr>
              <a:t>Mercurial</a:t>
            </a:r>
            <a:r>
              <a:rPr lang="bg-BG" sz="2400" dirty="0">
                <a:solidFill>
                  <a:schemeClr val="accent2">
                    <a:lumMod val="20000"/>
                    <a:lumOff val="80000"/>
                  </a:schemeClr>
                </a:solidFill>
              </a:rPr>
              <a:t>*</a:t>
            </a:r>
            <a:endParaRPr lang="en-US" sz="2400" dirty="0"/>
          </a:p>
        </p:txBody>
      </p:sp>
      <p:sp>
        <p:nvSpPr>
          <p:cNvPr id="499719" name="Rectangle 7"/>
          <p:cNvSpPr>
            <a:spLocks noGrp="1" noChangeArrowheads="1"/>
          </p:cNvSpPr>
          <p:nvPr>
            <p:ph idx="10"/>
          </p:nvPr>
        </p:nvSpPr>
        <p:spPr/>
        <p:txBody>
          <a:bodyPr/>
          <a:lstStyle/>
          <a:p>
            <a:pPr marL="0" indent="0">
              <a:buNone/>
            </a:pPr>
            <a:r>
              <a:rPr lang="en-US" dirty="0" smtClean="0"/>
              <a:t>GIT</a:t>
            </a:r>
          </a:p>
          <a:p>
            <a:pPr marL="0" indent="0">
              <a:buNone/>
            </a:pPr>
            <a:r>
              <a:rPr lang="en-US" sz="1400" dirty="0"/>
              <a:t>First developed by Linus Torvalds of Linux fame, </a:t>
            </a:r>
            <a:r>
              <a:rPr lang="en-US" sz="1400" dirty="0" smtClean="0"/>
              <a:t>GIT takes </a:t>
            </a:r>
            <a:r>
              <a:rPr lang="en-US" sz="1400" dirty="0"/>
              <a:t>a radical approach that differs greatly from CVS and SVN</a:t>
            </a:r>
            <a:r>
              <a:rPr lang="en-US" sz="1400" dirty="0" smtClean="0"/>
              <a:t>.</a:t>
            </a:r>
            <a:endParaRPr lang="en-US" sz="1400" dirty="0"/>
          </a:p>
          <a:p>
            <a:pPr marL="457200" lvl="1" indent="0">
              <a:buNone/>
            </a:pPr>
            <a:r>
              <a:rPr lang="en-US" sz="1200" b="1" dirty="0" smtClean="0"/>
              <a:t>Pros:</a:t>
            </a:r>
          </a:p>
          <a:p>
            <a:pPr lvl="2"/>
            <a:r>
              <a:rPr lang="en-US" sz="1200" dirty="0"/>
              <a:t>Great for those who hate CVS/SVN</a:t>
            </a:r>
          </a:p>
          <a:p>
            <a:pPr lvl="2"/>
            <a:r>
              <a:rPr lang="en-US" sz="1200" dirty="0"/>
              <a:t>Dramatic increase in operation speed</a:t>
            </a:r>
          </a:p>
          <a:p>
            <a:pPr lvl="2"/>
            <a:r>
              <a:rPr lang="en-US" sz="1200" dirty="0"/>
              <a:t>Cheap branch operations</a:t>
            </a:r>
          </a:p>
          <a:p>
            <a:pPr lvl="2"/>
            <a:r>
              <a:rPr lang="en-US" sz="1200" dirty="0"/>
              <a:t>Full history tree available offline</a:t>
            </a:r>
          </a:p>
          <a:p>
            <a:pPr lvl="2"/>
            <a:r>
              <a:rPr lang="en-US" sz="1200" dirty="0"/>
              <a:t>Distributed, peer-to-peer </a:t>
            </a:r>
            <a:r>
              <a:rPr lang="en-US" sz="1200" dirty="0" smtClean="0"/>
              <a:t>model</a:t>
            </a:r>
            <a:endParaRPr lang="en-US" sz="1200" dirty="0"/>
          </a:p>
          <a:p>
            <a:pPr marL="457200" lvl="1" indent="0">
              <a:buNone/>
            </a:pPr>
            <a:r>
              <a:rPr lang="en-US" sz="1200" b="1" dirty="0" smtClean="0"/>
              <a:t>Cons:</a:t>
            </a:r>
          </a:p>
          <a:p>
            <a:pPr lvl="2"/>
            <a:r>
              <a:rPr lang="en-US" sz="1200" dirty="0"/>
              <a:t>Learning curve for those used to SVN</a:t>
            </a:r>
          </a:p>
          <a:p>
            <a:pPr lvl="2"/>
            <a:r>
              <a:rPr lang="en-US" sz="1200" dirty="0"/>
              <a:t>Not optimal for single developers</a:t>
            </a:r>
          </a:p>
          <a:p>
            <a:pPr lvl="2"/>
            <a:r>
              <a:rPr lang="en-US" sz="1200" dirty="0"/>
              <a:t>Limited Windows support compared to </a:t>
            </a:r>
            <a:r>
              <a:rPr lang="en-US" sz="1200" dirty="0" smtClean="0"/>
              <a:t>Linux</a:t>
            </a:r>
            <a:endParaRPr lang="en-US" sz="12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13</a:t>
            </a:fld>
            <a:endParaRPr lang="en-US" dirty="0"/>
          </a:p>
        </p:txBody>
      </p:sp>
    </p:spTree>
    <p:extLst>
      <p:ext uri="{BB962C8B-B14F-4D97-AF65-F5344CB8AC3E}">
        <p14:creationId xmlns:p14="http://schemas.microsoft.com/office/powerpoint/2010/main" val="1857337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pPr>
              <a:spcAft>
                <a:spcPts val="600"/>
              </a:spcAft>
            </a:pPr>
            <a:r>
              <a:rPr lang="en-US" sz="2400" dirty="0"/>
              <a:t>Source Version Control </a:t>
            </a:r>
            <a:r>
              <a:rPr lang="en-US" sz="2400" dirty="0" smtClean="0"/>
              <a:t>Tools:</a:t>
            </a:r>
            <a:br>
              <a:rPr lang="en-US" sz="2400" dirty="0" smtClean="0"/>
            </a:br>
            <a:r>
              <a:rPr lang="en-US" sz="2400" dirty="0" smtClean="0"/>
              <a:t>CVS, SVN</a:t>
            </a:r>
            <a:r>
              <a:rPr lang="en-US" sz="2400" dirty="0"/>
              <a:t>, </a:t>
            </a:r>
            <a:r>
              <a:rPr lang="en-US" sz="2400" dirty="0" smtClean="0"/>
              <a:t>GIT, </a:t>
            </a:r>
            <a:r>
              <a:rPr lang="en-US" sz="2400" dirty="0" smtClean="0">
                <a:solidFill>
                  <a:schemeClr val="accent2">
                    <a:lumMod val="20000"/>
                    <a:lumOff val="80000"/>
                  </a:schemeClr>
                </a:solidFill>
              </a:rPr>
              <a:t>Mercurial</a:t>
            </a:r>
            <a:r>
              <a:rPr lang="bg-BG" sz="2400" dirty="0" smtClean="0">
                <a:solidFill>
                  <a:schemeClr val="accent2">
                    <a:lumMod val="20000"/>
                    <a:lumOff val="80000"/>
                  </a:schemeClr>
                </a:solidFill>
              </a:rPr>
              <a:t>*</a:t>
            </a:r>
            <a:endParaRPr lang="en-US" sz="2400" dirty="0">
              <a:solidFill>
                <a:schemeClr val="accent2">
                  <a:lumMod val="20000"/>
                  <a:lumOff val="80000"/>
                </a:schemeClr>
              </a:solidFill>
            </a:endParaRPr>
          </a:p>
        </p:txBody>
      </p:sp>
      <p:sp>
        <p:nvSpPr>
          <p:cNvPr id="499719" name="Rectangle 7"/>
          <p:cNvSpPr>
            <a:spLocks noGrp="1" noChangeArrowheads="1"/>
          </p:cNvSpPr>
          <p:nvPr>
            <p:ph idx="10"/>
          </p:nvPr>
        </p:nvSpPr>
        <p:spPr/>
        <p:txBody>
          <a:bodyPr/>
          <a:lstStyle/>
          <a:p>
            <a:pPr marL="0" indent="0">
              <a:buNone/>
            </a:pPr>
            <a:r>
              <a:rPr lang="en-US" dirty="0" smtClean="0"/>
              <a:t>Mercurial</a:t>
            </a:r>
          </a:p>
          <a:p>
            <a:pPr marL="0" indent="0">
              <a:buNone/>
            </a:pPr>
            <a:r>
              <a:rPr lang="en-US" sz="1400" dirty="0"/>
              <a:t>O</a:t>
            </a:r>
            <a:r>
              <a:rPr lang="en-US" sz="1400" dirty="0" smtClean="0"/>
              <a:t>riginally </a:t>
            </a:r>
            <a:r>
              <a:rPr lang="en-US" sz="1400" dirty="0"/>
              <a:t>made to compete with </a:t>
            </a:r>
            <a:r>
              <a:rPr lang="en-US" sz="1400" dirty="0" err="1"/>
              <a:t>Git</a:t>
            </a:r>
            <a:r>
              <a:rPr lang="en-US" sz="1400" dirty="0"/>
              <a:t> for Linux kernel development, and as </a:t>
            </a:r>
            <a:r>
              <a:rPr lang="en-US" sz="1400" dirty="0" err="1"/>
              <a:t>Git</a:t>
            </a:r>
            <a:r>
              <a:rPr lang="en-US" sz="1400" dirty="0"/>
              <a:t> was selected, Mercurial has seen less success in that area</a:t>
            </a:r>
            <a:r>
              <a:rPr lang="en-US" sz="1400" dirty="0" smtClean="0"/>
              <a:t>.</a:t>
            </a:r>
            <a:endParaRPr lang="en-US" sz="1400" dirty="0"/>
          </a:p>
          <a:p>
            <a:pPr marL="457200" lvl="1" indent="0">
              <a:buNone/>
            </a:pPr>
            <a:r>
              <a:rPr lang="en-US" sz="1200" b="1" dirty="0" smtClean="0"/>
              <a:t>Pros:</a:t>
            </a:r>
          </a:p>
          <a:p>
            <a:pPr lvl="2"/>
            <a:r>
              <a:rPr lang="en-US" sz="1200" dirty="0"/>
              <a:t>Easier to learn than </a:t>
            </a:r>
            <a:r>
              <a:rPr lang="en-US" sz="1200" dirty="0" err="1"/>
              <a:t>Git</a:t>
            </a:r>
            <a:endParaRPr lang="en-US" sz="1200" dirty="0"/>
          </a:p>
          <a:p>
            <a:pPr lvl="2"/>
            <a:r>
              <a:rPr lang="en-US" sz="1200" dirty="0"/>
              <a:t>Better documentation</a:t>
            </a:r>
          </a:p>
          <a:p>
            <a:pPr lvl="2"/>
            <a:r>
              <a:rPr lang="en-US" sz="1200" dirty="0"/>
              <a:t>Distributed model</a:t>
            </a:r>
          </a:p>
          <a:p>
            <a:pPr marL="457200" lvl="1" indent="0">
              <a:buNone/>
            </a:pPr>
            <a:r>
              <a:rPr lang="en-US" sz="1200" b="1" dirty="0" smtClean="0"/>
              <a:t>Cons:</a:t>
            </a:r>
          </a:p>
          <a:p>
            <a:pPr lvl="2"/>
            <a:r>
              <a:rPr lang="en-US" sz="1200" dirty="0"/>
              <a:t>No merging of two parents</a:t>
            </a:r>
          </a:p>
          <a:p>
            <a:pPr lvl="2"/>
            <a:r>
              <a:rPr lang="en-US" sz="1200" dirty="0"/>
              <a:t>Extension-based rather than </a:t>
            </a:r>
            <a:r>
              <a:rPr lang="en-US" sz="1200" dirty="0" err="1"/>
              <a:t>scriptability</a:t>
            </a:r>
            <a:endParaRPr lang="en-US" sz="1200" dirty="0"/>
          </a:p>
          <a:p>
            <a:pPr lvl="2"/>
            <a:r>
              <a:rPr lang="en-US" sz="1200" dirty="0"/>
              <a:t>Less out of the box power</a:t>
            </a:r>
          </a:p>
        </p:txBody>
      </p:sp>
      <p:sp>
        <p:nvSpPr>
          <p:cNvPr id="2" name="Slide Number Placeholder 1"/>
          <p:cNvSpPr>
            <a:spLocks noGrp="1"/>
          </p:cNvSpPr>
          <p:nvPr>
            <p:ph type="sldNum" sz="quarter" idx="4"/>
          </p:nvPr>
        </p:nvSpPr>
        <p:spPr/>
        <p:txBody>
          <a:bodyPr/>
          <a:lstStyle/>
          <a:p>
            <a:fld id="{A86557AE-D911-0F4C-AC53-EAE0FE81A38E}" type="slidenum">
              <a:rPr lang="en-US" smtClean="0"/>
              <a:pPr/>
              <a:t>14</a:t>
            </a:fld>
            <a:endParaRPr lang="en-US" dirty="0"/>
          </a:p>
        </p:txBody>
      </p:sp>
    </p:spTree>
    <p:extLst>
      <p:ext uri="{BB962C8B-B14F-4D97-AF65-F5344CB8AC3E}">
        <p14:creationId xmlns:p14="http://schemas.microsoft.com/office/powerpoint/2010/main" val="18022394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SVN</a:t>
            </a:r>
            <a:endParaRPr lang="en-US" sz="2600" dirty="0"/>
          </a:p>
        </p:txBody>
      </p:sp>
      <p:sp>
        <p:nvSpPr>
          <p:cNvPr id="499719" name="Rectangle 7"/>
          <p:cNvSpPr>
            <a:spLocks noGrp="1" noChangeArrowheads="1"/>
          </p:cNvSpPr>
          <p:nvPr>
            <p:ph idx="10"/>
          </p:nvPr>
        </p:nvSpPr>
        <p:spPr/>
        <p:txBody>
          <a:bodyPr/>
          <a:lstStyle/>
          <a:p>
            <a:r>
              <a:rPr lang="en-US" sz="1200" dirty="0" smtClean="0"/>
              <a:t>Ability for CLI </a:t>
            </a:r>
            <a:r>
              <a:rPr lang="en-US" sz="1200" dirty="0"/>
              <a:t>usage: </a:t>
            </a:r>
            <a:r>
              <a:rPr lang="en-US" sz="1200" dirty="0">
                <a:hlinkClick r:id="rId3"/>
              </a:rPr>
              <a:t>https://sourceforge.net/projects/win32svn</a:t>
            </a:r>
            <a:r>
              <a:rPr lang="en-US" sz="1200" dirty="0" smtClean="0">
                <a:hlinkClick r:id="rId3"/>
              </a:rPr>
              <a:t>/</a:t>
            </a:r>
            <a:endParaRPr lang="en-US" sz="1200" dirty="0" smtClean="0"/>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checkout/co </a:t>
            </a:r>
            <a:r>
              <a:rPr lang="en-US" sz="1200" dirty="0" smtClean="0">
                <a:latin typeface="Courier New" panose="02070309020205020404" pitchFamily="49" charset="0"/>
                <a:cs typeface="Courier New" panose="02070309020205020404" pitchFamily="49" charset="0"/>
              </a:rPr>
              <a:t>(Example: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checkout URL[@REV]... [PATH])</a:t>
            </a: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add </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add PATH)</a:t>
            </a: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propset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(Example: </a:t>
            </a:r>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propset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svn:executable</a:t>
            </a:r>
            <a:r>
              <a:rPr lang="en-US" sz="1200" dirty="0">
                <a:latin typeface="Courier New" panose="02070309020205020404" pitchFamily="49" charset="0"/>
                <a:cs typeface="Courier New" panose="02070309020205020404" pitchFamily="49" charset="0"/>
              </a:rPr>
              <a:t> on *.</a:t>
            </a:r>
            <a:r>
              <a:rPr lang="en-US" sz="1200" dirty="0" err="1">
                <a:latin typeface="Courier New" panose="02070309020205020404" pitchFamily="49" charset="0"/>
                <a:cs typeface="Courier New" panose="02070309020205020404" pitchFamily="49" charset="0"/>
              </a:rPr>
              <a:t>cgi</a:t>
            </a:r>
            <a:r>
              <a:rPr lang="en-US" sz="1200" dirty="0">
                <a:latin typeface="Courier New" panose="02070309020205020404" pitchFamily="49" charset="0"/>
                <a:cs typeface="Courier New" panose="02070309020205020404" pitchFamily="49" charset="0"/>
              </a:rPr>
              <a:t>)</a:t>
            </a: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delete (Example: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delete PATH)</a:t>
            </a:r>
            <a:endParaRPr lang="en-US" sz="12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status </a:t>
            </a:r>
            <a:r>
              <a:rPr lang="en-US" sz="1200" dirty="0">
                <a:latin typeface="Courier New" panose="02070309020205020404" pitchFamily="49" charset="0"/>
                <a:cs typeface="Courier New" panose="02070309020205020404" pitchFamily="49" charset="0"/>
              </a:rPr>
              <a:t>(Example: </a:t>
            </a:r>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status </a:t>
            </a:r>
            <a:r>
              <a:rPr lang="en-US" sz="1200" dirty="0">
                <a:latin typeface="Courier New" panose="02070309020205020404" pitchFamily="49" charset="0"/>
                <a:cs typeface="Courier New" panose="02070309020205020404" pitchFamily="49" charset="0"/>
              </a:rPr>
              <a:t>[PATH...]</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update/up </a:t>
            </a:r>
            <a:r>
              <a:rPr lang="en-US" sz="1200" dirty="0">
                <a:latin typeface="Courier New" panose="02070309020205020404" pitchFamily="49" charset="0"/>
                <a:cs typeface="Courier New" panose="02070309020205020404" pitchFamily="49" charset="0"/>
              </a:rPr>
              <a:t>(Example: </a:t>
            </a:r>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update [PATH...])</a:t>
            </a: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commit/ci </a:t>
            </a:r>
            <a:r>
              <a:rPr lang="en-US" sz="1200" dirty="0">
                <a:latin typeface="Courier New" panose="02070309020205020404" pitchFamily="49" charset="0"/>
                <a:cs typeface="Courier New" panose="02070309020205020404" pitchFamily="49" charset="0"/>
              </a:rPr>
              <a:t>(Example: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ci)</a:t>
            </a:r>
            <a:endParaRPr lang="en-US" sz="12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diff </a:t>
            </a:r>
            <a:r>
              <a:rPr lang="en-US" sz="1200" dirty="0">
                <a:latin typeface="Courier New" panose="02070309020205020404" pitchFamily="49" charset="0"/>
                <a:cs typeface="Courier New" panose="02070309020205020404" pitchFamily="49" charset="0"/>
              </a:rPr>
              <a:t>(Example: diff OLD-URL[@OLDREV] NEW-URL[@NEWREV])</a:t>
            </a:r>
          </a:p>
          <a:p>
            <a:pPr lvl="1"/>
            <a:r>
              <a:rPr lang="en-US" sz="1200" dirty="0" err="1">
                <a:latin typeface="Courier New" panose="02070309020205020404" pitchFamily="49" charset="0"/>
                <a:cs typeface="Courier New" panose="02070309020205020404" pitchFamily="49" charset="0"/>
              </a:rPr>
              <a:t>svn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move </a:t>
            </a:r>
            <a:r>
              <a:rPr lang="en-US" sz="1200" dirty="0">
                <a:latin typeface="Courier New" panose="02070309020205020404" pitchFamily="49" charset="0"/>
                <a:cs typeface="Courier New" panose="02070309020205020404" pitchFamily="49" charset="0"/>
              </a:rPr>
              <a:t>(Example: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move SRC DST)</a:t>
            </a:r>
          </a:p>
          <a:p>
            <a:pPr lvl="1"/>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blame (Example: </a:t>
            </a:r>
            <a:r>
              <a:rPr lang="en-US" sz="1200" dirty="0" err="1" smtClean="0">
                <a:latin typeface="Courier New" panose="02070309020205020404" pitchFamily="49" charset="0"/>
                <a:cs typeface="Courier New" panose="02070309020205020404" pitchFamily="49" charset="0"/>
              </a:rPr>
              <a:t>svn</a:t>
            </a:r>
            <a:r>
              <a:rPr lang="en-US" sz="1200" dirty="0" smtClean="0">
                <a:latin typeface="Courier New" panose="02070309020205020404" pitchFamily="49" charset="0"/>
                <a:cs typeface="Courier New" panose="02070309020205020404" pitchFamily="49" charset="0"/>
              </a:rPr>
              <a:t> blame FILEPATH)</a:t>
            </a:r>
          </a:p>
          <a:p>
            <a:r>
              <a:rPr lang="en-US" sz="1200" dirty="0" smtClean="0"/>
              <a:t>GUI Tools: </a:t>
            </a:r>
            <a:r>
              <a:rPr lang="en-US" sz="1200" dirty="0" err="1" smtClean="0"/>
              <a:t>TortoiseSVN</a:t>
            </a:r>
            <a:r>
              <a:rPr lang="en-US" sz="1200" dirty="0" smtClean="0"/>
              <a:t> </a:t>
            </a:r>
            <a:r>
              <a:rPr lang="en-US" sz="1200" dirty="0" smtClean="0">
                <a:hlinkClick r:id="rId4"/>
              </a:rPr>
              <a:t>https://tortoisesvn.net/</a:t>
            </a:r>
            <a:endParaRPr lang="en-US" sz="1200" dirty="0" smtClean="0"/>
          </a:p>
          <a:p>
            <a:pPr marL="0" indent="0">
              <a:buNone/>
            </a:pPr>
            <a:endParaRPr lang="en-US" sz="1200" dirty="0" smtClean="0"/>
          </a:p>
          <a:p>
            <a:endParaRPr lang="en-US" dirty="0" smtClean="0"/>
          </a:p>
          <a:p>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15</a:t>
            </a:fld>
            <a:endParaRPr lang="en-US" dirty="0"/>
          </a:p>
        </p:txBody>
      </p:sp>
    </p:spTree>
    <p:extLst>
      <p:ext uri="{BB962C8B-B14F-4D97-AF65-F5344CB8AC3E}">
        <p14:creationId xmlns:p14="http://schemas.microsoft.com/office/powerpoint/2010/main" val="10038429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GIT</a:t>
            </a:r>
            <a:endParaRPr lang="en-US" sz="2600" dirty="0"/>
          </a:p>
        </p:txBody>
      </p:sp>
      <p:sp>
        <p:nvSpPr>
          <p:cNvPr id="499719" name="Rectangle 7"/>
          <p:cNvSpPr>
            <a:spLocks noGrp="1" noChangeArrowheads="1"/>
          </p:cNvSpPr>
          <p:nvPr>
            <p:ph idx="10"/>
          </p:nvPr>
        </p:nvSpPr>
        <p:spPr/>
        <p:txBody>
          <a:bodyPr/>
          <a:lstStyle/>
          <a:p>
            <a:r>
              <a:rPr lang="en-US" sz="1200" dirty="0" smtClean="0"/>
              <a:t>CLI GIT</a:t>
            </a:r>
            <a:r>
              <a:rPr lang="en-US" sz="1200" dirty="0"/>
              <a:t>: </a:t>
            </a:r>
            <a:r>
              <a:rPr lang="en-US" sz="1200" dirty="0">
                <a:hlinkClick r:id="rId3"/>
              </a:rPr>
              <a:t>https://</a:t>
            </a:r>
            <a:r>
              <a:rPr lang="en-US" sz="1200" dirty="0" smtClean="0">
                <a:hlinkClick r:id="rId3"/>
              </a:rPr>
              <a:t>git-scm.com/downloads</a:t>
            </a:r>
            <a:r>
              <a:rPr lang="en-US" sz="1200" dirty="0" smtClean="0"/>
              <a:t> 			</a:t>
            </a:r>
            <a:r>
              <a:rPr lang="en-US" sz="1200" dirty="0" smtClean="0">
                <a:latin typeface="+mj-lt"/>
                <a:cs typeface="Courier New" panose="02070309020205020404" pitchFamily="49" charset="0"/>
              </a:rPr>
              <a:t>GUI </a:t>
            </a:r>
            <a:r>
              <a:rPr lang="en-US" sz="1200" dirty="0">
                <a:latin typeface="+mj-lt"/>
                <a:cs typeface="Courier New" panose="02070309020205020404" pitchFamily="49" charset="0"/>
              </a:rPr>
              <a:t>GIT: </a:t>
            </a:r>
            <a:r>
              <a:rPr lang="en-US" sz="1200" dirty="0">
                <a:latin typeface="+mj-lt"/>
                <a:cs typeface="Courier New" panose="02070309020205020404" pitchFamily="49" charset="0"/>
                <a:hlinkClick r:id="rId4"/>
              </a:rPr>
              <a:t>https://tortoisegit.org</a:t>
            </a:r>
            <a:r>
              <a:rPr lang="en-US" sz="1200" dirty="0" smtClean="0">
                <a:latin typeface="+mj-lt"/>
                <a:cs typeface="Courier New" panose="02070309020205020404" pitchFamily="49" charset="0"/>
                <a:hlinkClick r:id="rId4"/>
              </a:rPr>
              <a:t>/</a:t>
            </a:r>
            <a:endParaRPr lang="en-US" sz="1200" dirty="0" smtClean="0">
              <a:latin typeface="+mj-lt"/>
              <a:cs typeface="Courier New" panose="02070309020205020404" pitchFamily="49" charset="0"/>
            </a:endParaRP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config</a:t>
            </a:r>
            <a:r>
              <a:rPr lang="en-US" sz="1200" dirty="0">
                <a:latin typeface="Courier New" panose="02070309020205020404" pitchFamily="49" charset="0"/>
                <a:cs typeface="Courier New" panose="02070309020205020404" pitchFamily="49" charset="0"/>
              </a:rPr>
              <a:t> --global user.name "Sam </a:t>
            </a:r>
            <a:r>
              <a:rPr lang="en-US" sz="1200" dirty="0" smtClean="0">
                <a:latin typeface="Courier New" panose="02070309020205020404" pitchFamily="49" charset="0"/>
                <a:cs typeface="Courier New" panose="02070309020205020404" pitchFamily="49" charset="0"/>
              </a:rPr>
              <a:t>Smith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user.email</a:t>
            </a:r>
            <a:r>
              <a:rPr lang="en-US" sz="1200" dirty="0">
                <a:latin typeface="Courier New" panose="02070309020205020404" pitchFamily="49" charset="0"/>
                <a:cs typeface="Courier New" panose="02070309020205020404" pitchFamily="49" charset="0"/>
              </a:rPr>
              <a:t> sam@example.com</a:t>
            </a:r>
            <a:endParaRPr lang="en-US" sz="1200" dirty="0" smtClean="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init</a:t>
            </a:r>
            <a:endParaRPr lang="en-US" sz="1200" dirty="0" smtClean="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clone </a:t>
            </a:r>
            <a:r>
              <a:rPr lang="en-US" sz="1200" dirty="0" err="1">
                <a:latin typeface="Courier New" panose="02070309020205020404" pitchFamily="49" charset="0"/>
                <a:cs typeface="Courier New" panose="02070309020205020404" pitchFamily="49" charset="0"/>
              </a:rPr>
              <a:t>username@host</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path/to/repository</a:t>
            </a: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add &lt;filename</a:t>
            </a:r>
            <a:r>
              <a:rPr lang="en-US" sz="1200" dirty="0" smtClean="0">
                <a:latin typeface="Courier New" panose="02070309020205020404" pitchFamily="49" charset="0"/>
                <a:cs typeface="Courier New" panose="02070309020205020404" pitchFamily="49" charset="0"/>
              </a:rPr>
              <a:t>&gt;|*</a:t>
            </a: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commit -m "Commit </a:t>
            </a:r>
            <a:r>
              <a:rPr lang="en-US" sz="1200" dirty="0" smtClean="0">
                <a:latin typeface="Courier New" panose="02070309020205020404" pitchFamily="49" charset="0"/>
                <a:cs typeface="Courier New" panose="02070309020205020404" pitchFamily="49" charset="0"/>
              </a:rPr>
              <a:t>message“</a:t>
            </a: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push origin </a:t>
            </a:r>
            <a:r>
              <a:rPr lang="en-US" sz="1200" dirty="0" smtClean="0">
                <a:latin typeface="Courier New" panose="02070309020205020404" pitchFamily="49" charset="0"/>
                <a:cs typeface="Courier New" panose="02070309020205020404" pitchFamily="49" charset="0"/>
              </a:rPr>
              <a:t>master</a:t>
            </a: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pull</a:t>
            </a:r>
            <a:endParaRPr lang="en-US" sz="1200" dirty="0" smtClean="0">
              <a:latin typeface="Courier New" panose="02070309020205020404" pitchFamily="49" charset="0"/>
              <a:cs typeface="Courier New" panose="02070309020205020404" pitchFamily="49" charset="0"/>
            </a:endParaRP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status</a:t>
            </a:r>
          </a:p>
          <a:p>
            <a:pPr lvl="1"/>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checkout &lt;</a:t>
            </a:r>
            <a:r>
              <a:rPr lang="en-US" sz="1200" dirty="0" err="1">
                <a:latin typeface="Courier New" panose="02070309020205020404" pitchFamily="49" charset="0"/>
                <a:cs typeface="Courier New" panose="02070309020205020404" pitchFamily="49" charset="0"/>
              </a:rPr>
              <a:t>branchname</a:t>
            </a:r>
            <a:r>
              <a:rPr lang="en-US" sz="1200" dirty="0" smtClean="0">
                <a:latin typeface="Courier New" panose="02070309020205020404" pitchFamily="49" charset="0"/>
                <a:cs typeface="Courier New" panose="02070309020205020404" pitchFamily="49" charset="0"/>
              </a:rPr>
              <a:t>&gt;</a:t>
            </a: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branch </a:t>
            </a: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branch -d </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branchname</a:t>
            </a:r>
            <a:r>
              <a:rPr lang="en-US" sz="1200" dirty="0" smtClean="0">
                <a:latin typeface="Courier New" panose="02070309020205020404" pitchFamily="49" charset="0"/>
                <a:cs typeface="Courier New" panose="02070309020205020404" pitchFamily="49" charset="0"/>
              </a:rPr>
              <a:t>&gt; (Deletes specified branch)</a:t>
            </a: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merge </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branchname</a:t>
            </a:r>
            <a:r>
              <a:rPr lang="en-US" sz="1200" dirty="0" smtClean="0">
                <a:latin typeface="Courier New" panose="02070309020205020404" pitchFamily="49" charset="0"/>
                <a:cs typeface="Courier New" panose="02070309020205020404" pitchFamily="49" charset="0"/>
              </a:rPr>
              <a:t>&gt;</a:t>
            </a:r>
          </a:p>
          <a:p>
            <a:pPr lvl="1"/>
            <a:r>
              <a:rPr lang="en-US" sz="1200" dirty="0" err="1" smtClean="0">
                <a:latin typeface="Courier New" panose="02070309020205020404" pitchFamily="49" charset="0"/>
                <a:cs typeface="Courier New" panose="02070309020205020404" pitchFamily="49" charset="0"/>
              </a:rPr>
              <a:t>git</a:t>
            </a:r>
            <a:r>
              <a:rPr lang="en-US" sz="1200" dirty="0" smtClean="0">
                <a:latin typeface="Courier New" panose="02070309020205020404" pitchFamily="49" charset="0"/>
                <a:cs typeface="Courier New" panose="02070309020205020404" pitchFamily="49" charset="0"/>
              </a:rPr>
              <a:t> stash</a:t>
            </a:r>
          </a:p>
          <a:p>
            <a:pPr lvl="1"/>
            <a:endParaRPr lang="en-US" sz="1200" dirty="0" smtClean="0">
              <a:latin typeface="Courier New" panose="02070309020205020404" pitchFamily="49" charset="0"/>
              <a:cs typeface="Courier New" panose="02070309020205020404" pitchFamily="49" charset="0"/>
            </a:endParaRPr>
          </a:p>
          <a:p>
            <a:endParaRPr lang="en-US" sz="12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16</a:t>
            </a:fld>
            <a:endParaRPr lang="en-US" dirty="0"/>
          </a:p>
        </p:txBody>
      </p:sp>
    </p:spTree>
    <p:extLst>
      <p:ext uri="{BB962C8B-B14F-4D97-AF65-F5344CB8AC3E}">
        <p14:creationId xmlns:p14="http://schemas.microsoft.com/office/powerpoint/2010/main" val="40125884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GIT – Public services</a:t>
            </a:r>
            <a:endParaRPr lang="en-US" sz="2600" dirty="0"/>
          </a:p>
        </p:txBody>
      </p:sp>
      <p:sp>
        <p:nvSpPr>
          <p:cNvPr id="499719" name="Rectangle 7"/>
          <p:cNvSpPr>
            <a:spLocks noGrp="1" noChangeArrowheads="1"/>
          </p:cNvSpPr>
          <p:nvPr>
            <p:ph idx="10"/>
          </p:nvPr>
        </p:nvSpPr>
        <p:spPr/>
        <p:txBody>
          <a:bodyPr/>
          <a:lstStyle/>
          <a:p>
            <a:r>
              <a:rPr lang="en-US" sz="1200" dirty="0">
                <a:hlinkClick r:id="rId3"/>
              </a:rPr>
              <a:t>https://bitbucket.org</a:t>
            </a:r>
            <a:r>
              <a:rPr lang="en-US" sz="1200" dirty="0" smtClean="0">
                <a:hlinkClick r:id="rId3"/>
              </a:rPr>
              <a:t>/</a:t>
            </a:r>
            <a:r>
              <a:rPr lang="en-US" sz="1200" dirty="0"/>
              <a:t> </a:t>
            </a:r>
            <a:endParaRPr lang="en-US" sz="1200" dirty="0" smtClean="0"/>
          </a:p>
          <a:p>
            <a:pPr marL="457200" lvl="1" indent="0">
              <a:buNone/>
            </a:pPr>
            <a:r>
              <a:rPr lang="en-US" sz="1100" dirty="0" smtClean="0"/>
              <a:t>We will exchange projects here: </a:t>
            </a:r>
            <a:r>
              <a:rPr lang="en-US" sz="1100" dirty="0">
                <a:hlinkClick r:id="rId4"/>
              </a:rPr>
              <a:t>https://</a:t>
            </a:r>
            <a:r>
              <a:rPr lang="en-US" sz="1100" dirty="0" smtClean="0">
                <a:hlinkClick r:id="rId4"/>
              </a:rPr>
              <a:t>bitbucket.org/axwayacademy2016</a:t>
            </a:r>
            <a:endParaRPr lang="en-US" sz="1100" dirty="0" smtClean="0"/>
          </a:p>
          <a:p>
            <a:pPr marL="457200" lvl="1" indent="0">
              <a:buNone/>
            </a:pPr>
            <a:r>
              <a:rPr lang="bg-BG" sz="1100" dirty="0" smtClean="0"/>
              <a:t>*</a:t>
            </a:r>
            <a:r>
              <a:rPr lang="bg-BG" sz="1100" i="1" dirty="0" smtClean="0"/>
              <a:t> </a:t>
            </a:r>
            <a:r>
              <a:rPr lang="en-US" sz="1100" i="1" dirty="0" smtClean="0"/>
              <a:t>Register and share your account name with the lector</a:t>
            </a:r>
            <a:r>
              <a:rPr lang="en-US" sz="1100" dirty="0" smtClean="0"/>
              <a:t>.</a:t>
            </a:r>
          </a:p>
          <a:p>
            <a:pPr marL="457200" lvl="1" indent="0">
              <a:buNone/>
            </a:pPr>
            <a:endParaRPr lang="en-US" sz="800" dirty="0" smtClean="0"/>
          </a:p>
          <a:p>
            <a:r>
              <a:rPr lang="en-US" sz="1200" dirty="0" smtClean="0">
                <a:hlinkClick r:id="rId5"/>
              </a:rPr>
              <a:t>https</a:t>
            </a:r>
            <a:r>
              <a:rPr lang="en-US" sz="1200" dirty="0">
                <a:hlinkClick r:id="rId5"/>
              </a:rPr>
              <a:t>://github.com</a:t>
            </a:r>
            <a:r>
              <a:rPr lang="en-US" sz="1200" dirty="0" smtClean="0">
                <a:hlinkClick r:id="rId5"/>
              </a:rPr>
              <a:t>/</a:t>
            </a:r>
            <a:endParaRPr lang="en-US" sz="1200" dirty="0" smtClean="0"/>
          </a:p>
          <a:p>
            <a:endParaRPr lang="en-US" sz="1200" dirty="0"/>
          </a:p>
          <a:p>
            <a:r>
              <a:rPr lang="en-US" sz="1200" dirty="0" smtClean="0">
                <a:hlinkClick r:id="rId6"/>
              </a:rPr>
              <a:t>https</a:t>
            </a:r>
            <a:r>
              <a:rPr lang="en-US" sz="1200" dirty="0">
                <a:hlinkClick r:id="rId6"/>
              </a:rPr>
              <a:t>://gitlab.com</a:t>
            </a:r>
            <a:r>
              <a:rPr lang="en-US" sz="1200" dirty="0" smtClean="0">
                <a:hlinkClick r:id="rId6"/>
              </a:rPr>
              <a:t>/</a:t>
            </a:r>
            <a:endParaRPr lang="en-US" sz="1200" dirty="0" smtClean="0"/>
          </a:p>
          <a:p>
            <a:endParaRPr lang="en-US" sz="1200" dirty="0" smtClean="0"/>
          </a:p>
          <a:p>
            <a:r>
              <a:rPr lang="en-US" sz="1200" dirty="0" smtClean="0"/>
              <a:t>How GIT merge looks like</a:t>
            </a:r>
            <a:r>
              <a:rPr lang="en-US" sz="1200" dirty="0"/>
              <a:t>: </a:t>
            </a:r>
            <a:r>
              <a:rPr lang="en-US" sz="1200" dirty="0">
                <a:hlinkClick r:id="rId7"/>
              </a:rPr>
              <a:t>https://</a:t>
            </a:r>
            <a:r>
              <a:rPr lang="en-US" sz="1200" dirty="0" smtClean="0">
                <a:hlinkClick r:id="rId7"/>
              </a:rPr>
              <a:t>www.youtube.com/watch?v=N8mYThDVvKM</a:t>
            </a:r>
            <a:endParaRPr lang="en-US" sz="1200" dirty="0" smtClean="0"/>
          </a:p>
          <a:p>
            <a:endParaRPr lang="en-US" sz="12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17</a:t>
            </a:fld>
            <a:endParaRPr lang="en-US" dirty="0"/>
          </a:p>
        </p:txBody>
      </p:sp>
    </p:spTree>
    <p:extLst>
      <p:ext uri="{BB962C8B-B14F-4D97-AF65-F5344CB8AC3E}">
        <p14:creationId xmlns:p14="http://schemas.microsoft.com/office/powerpoint/2010/main" val="151169018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pPr>
              <a:spcAft>
                <a:spcPts val="600"/>
              </a:spcAft>
            </a:pPr>
            <a:r>
              <a:rPr lang="en-US" sz="2400" dirty="0"/>
              <a:t>Build automation / Build tools - benefits</a:t>
            </a:r>
          </a:p>
        </p:txBody>
      </p:sp>
      <p:sp>
        <p:nvSpPr>
          <p:cNvPr id="499719" name="Rectangle 7"/>
          <p:cNvSpPr>
            <a:spLocks noGrp="1" noChangeArrowheads="1"/>
          </p:cNvSpPr>
          <p:nvPr>
            <p:ph idx="10"/>
          </p:nvPr>
        </p:nvSpPr>
        <p:spPr/>
        <p:txBody>
          <a:bodyPr/>
          <a:lstStyle/>
          <a:p>
            <a:pPr marL="0" indent="0">
              <a:buNone/>
            </a:pPr>
            <a:r>
              <a:rPr lang="en-US" dirty="0" smtClean="0"/>
              <a:t>What are the benefits: </a:t>
            </a:r>
          </a:p>
          <a:p>
            <a:pPr marL="0" indent="0">
              <a:buNone/>
            </a:pPr>
            <a:r>
              <a:rPr lang="en-US" sz="800" dirty="0" smtClean="0"/>
              <a:t>Google it and you will see:</a:t>
            </a:r>
          </a:p>
          <a:p>
            <a:pPr lvl="1"/>
            <a:r>
              <a:rPr lang="en-US" dirty="0" smtClean="0"/>
              <a:t>Improved </a:t>
            </a:r>
            <a:r>
              <a:rPr lang="en-US" dirty="0"/>
              <a:t>Software Quality.</a:t>
            </a:r>
          </a:p>
          <a:p>
            <a:pPr lvl="1"/>
            <a:r>
              <a:rPr lang="en-US" dirty="0"/>
              <a:t>Reduce Compile and Linking Time.</a:t>
            </a:r>
          </a:p>
          <a:p>
            <a:pPr lvl="1"/>
            <a:r>
              <a:rPr lang="en-US" dirty="0"/>
              <a:t>Eliminate Redundant Tasks.</a:t>
            </a:r>
          </a:p>
          <a:p>
            <a:pPr lvl="1"/>
            <a:r>
              <a:rPr lang="en-US" dirty="0"/>
              <a:t>Minimize Broken Builds.</a:t>
            </a:r>
          </a:p>
          <a:p>
            <a:pPr lvl="1"/>
            <a:r>
              <a:rPr lang="en-US" dirty="0"/>
              <a:t>Reduce Key Personnel Dependencies.</a:t>
            </a:r>
          </a:p>
          <a:p>
            <a:pPr lvl="1"/>
            <a:r>
              <a:rPr lang="en-US" dirty="0"/>
              <a:t>Improved </a:t>
            </a:r>
            <a:r>
              <a:rPr lang="en-US" dirty="0" err="1" smtClean="0"/>
              <a:t>Trackability</a:t>
            </a:r>
            <a:r>
              <a:rPr lang="en-US" dirty="0" smtClean="0"/>
              <a:t> </a:t>
            </a:r>
            <a:r>
              <a:rPr lang="en-US" dirty="0"/>
              <a:t>through Logging.</a:t>
            </a:r>
          </a:p>
          <a:p>
            <a:pPr marL="0" indent="0">
              <a:buNone/>
            </a:pPr>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18</a:t>
            </a:fld>
            <a:endParaRPr lang="en-US" dirty="0"/>
          </a:p>
        </p:txBody>
      </p:sp>
    </p:spTree>
    <p:extLst>
      <p:ext uri="{BB962C8B-B14F-4D97-AF65-F5344CB8AC3E}">
        <p14:creationId xmlns:p14="http://schemas.microsoft.com/office/powerpoint/2010/main" val="23840811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ANT</a:t>
            </a:r>
            <a:endParaRPr lang="en-US" sz="2600" dirty="0"/>
          </a:p>
        </p:txBody>
      </p:sp>
      <p:sp>
        <p:nvSpPr>
          <p:cNvPr id="499719" name="Rectangle 7"/>
          <p:cNvSpPr>
            <a:spLocks noGrp="1" noChangeArrowheads="1"/>
          </p:cNvSpPr>
          <p:nvPr>
            <p:ph idx="10"/>
          </p:nvPr>
        </p:nvSpPr>
        <p:spPr/>
        <p:txBody>
          <a:bodyPr/>
          <a:lstStyle/>
          <a:p>
            <a:pPr marL="0" indent="0">
              <a:buNone/>
            </a:pPr>
            <a:r>
              <a:rPr lang="en-US" dirty="0" smtClean="0"/>
              <a:t>Apache </a:t>
            </a:r>
            <a:r>
              <a:rPr lang="en-US" dirty="0"/>
              <a:t>Ant is a Java library and command-line tool whose mission is to drive processes described in build files as targets and extension points dependent upon each other. The main known usage of Ant is the build of Java applications</a:t>
            </a:r>
            <a:r>
              <a:rPr lang="en-US" dirty="0" smtClean="0"/>
              <a:t>.</a:t>
            </a:r>
          </a:p>
          <a:p>
            <a:pPr marL="0" indent="0">
              <a:buNone/>
            </a:pPr>
            <a:endParaRPr lang="en-US" dirty="0" smtClean="0"/>
          </a:p>
          <a:p>
            <a:pPr marL="0" indent="0">
              <a:buNone/>
            </a:pPr>
            <a:r>
              <a:rPr lang="en-US" dirty="0">
                <a:hlinkClick r:id="rId3"/>
              </a:rPr>
              <a:t>http://ant.apache.org/</a:t>
            </a:r>
            <a:endParaRPr lang="en-US" dirty="0" smtClean="0"/>
          </a:p>
          <a:p>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19</a:t>
            </a:fld>
            <a:endParaRPr lang="en-US" dirty="0"/>
          </a:p>
        </p:txBody>
      </p:sp>
    </p:spTree>
    <p:extLst>
      <p:ext uri="{BB962C8B-B14F-4D97-AF65-F5344CB8AC3E}">
        <p14:creationId xmlns:p14="http://schemas.microsoft.com/office/powerpoint/2010/main" val="21290504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Axway</a:t>
            </a:r>
            <a:endParaRPr lang="en-US" dirty="0"/>
          </a:p>
        </p:txBody>
      </p:sp>
      <p:sp>
        <p:nvSpPr>
          <p:cNvPr id="7" name="Content Placeholder 6"/>
          <p:cNvSpPr>
            <a:spLocks noGrp="1"/>
          </p:cNvSpPr>
          <p:nvPr>
            <p:ph idx="1"/>
          </p:nvPr>
        </p:nvSpPr>
        <p:spPr>
          <a:xfrm>
            <a:off x="2060812" y="1306784"/>
            <a:ext cx="6176725" cy="1914088"/>
          </a:xfrm>
        </p:spPr>
        <p:txBody>
          <a:bodyPr/>
          <a:lstStyle/>
          <a:p>
            <a:r>
              <a:rPr lang="en-US" dirty="0" smtClean="0"/>
              <a:t>Leader in Managing the Flow of Data </a:t>
            </a:r>
          </a:p>
          <a:p>
            <a:r>
              <a:rPr lang="en-US" dirty="0" smtClean="0"/>
              <a:t>More than 11 000 customers in more than 100 countries </a:t>
            </a:r>
          </a:p>
          <a:p>
            <a:r>
              <a:rPr lang="en-US" dirty="0" smtClean="0"/>
              <a:t>One of the biggest R&amp;D divisions is in Sofia </a:t>
            </a:r>
          </a:p>
        </p:txBody>
      </p:sp>
      <p:sp>
        <p:nvSpPr>
          <p:cNvPr id="2" name="Slide Number Placeholder 1"/>
          <p:cNvSpPr>
            <a:spLocks noGrp="1"/>
          </p:cNvSpPr>
          <p:nvPr>
            <p:ph type="sldNum" sz="quarter" idx="4"/>
          </p:nvPr>
        </p:nvSpPr>
        <p:spPr/>
        <p:txBody>
          <a:bodyPr/>
          <a:lstStyle/>
          <a:p>
            <a:fld id="{A86557AE-D911-0F4C-AC53-EAE0FE81A38E}" type="slidenum">
              <a:rPr lang="en-US" smtClean="0"/>
              <a:pPr/>
              <a:t>2</a:t>
            </a:fld>
            <a:endParaRPr lang="en-US" dirty="0"/>
          </a:p>
        </p:txBody>
      </p:sp>
      <p:sp>
        <p:nvSpPr>
          <p:cNvPr id="8" name="TextBox 7"/>
          <p:cNvSpPr txBox="1"/>
          <p:nvPr/>
        </p:nvSpPr>
        <p:spPr>
          <a:xfrm>
            <a:off x="9337304" y="2569369"/>
            <a:ext cx="2638797" cy="584776"/>
          </a:xfrm>
          <a:prstGeom prst="rect">
            <a:avLst/>
          </a:prstGeom>
          <a:solidFill>
            <a:schemeClr val="accent3"/>
          </a:solidFill>
        </p:spPr>
        <p:txBody>
          <a:bodyPr wrap="square" rtlCol="0">
            <a:spAutoFit/>
          </a:bodyPr>
          <a:lstStyle/>
          <a:p>
            <a:r>
              <a:rPr lang="en-US" sz="1600" dirty="0" smtClean="0">
                <a:solidFill>
                  <a:schemeClr val="bg1"/>
                </a:solidFill>
              </a:rPr>
              <a:t>Hit reset layout so all text goes to default color.</a:t>
            </a:r>
            <a:endParaRPr lang="en-US" sz="1600" dirty="0" smtClean="0">
              <a:solidFill>
                <a:schemeClr val="bg1"/>
              </a:solidFill>
              <a:latin typeface="+mn-lt"/>
            </a:endParaRPr>
          </a:p>
        </p:txBody>
      </p:sp>
      <p:pic>
        <p:nvPicPr>
          <p:cNvPr id="3" name="Picture 2"/>
          <p:cNvPicPr>
            <a:picLocks noChangeAspect="1"/>
          </p:cNvPicPr>
          <p:nvPr/>
        </p:nvPicPr>
        <p:blipFill>
          <a:blip r:embed="rId2"/>
          <a:stretch>
            <a:fillRect/>
          </a:stretch>
        </p:blipFill>
        <p:spPr>
          <a:xfrm>
            <a:off x="1726441" y="3154145"/>
            <a:ext cx="6712045" cy="1928291"/>
          </a:xfrm>
          <a:prstGeom prst="rect">
            <a:avLst/>
          </a:prstGeom>
        </p:spPr>
      </p:pic>
    </p:spTree>
    <p:extLst>
      <p:ext uri="{BB962C8B-B14F-4D97-AF65-F5344CB8AC3E}">
        <p14:creationId xmlns:p14="http://schemas.microsoft.com/office/powerpoint/2010/main" val="996318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ANT</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Hello World </a:t>
            </a:r>
            <a:r>
              <a:rPr lang="en-US" sz="1200" dirty="0"/>
              <a:t>Example: </a:t>
            </a:r>
            <a:r>
              <a:rPr lang="en-US" sz="1200" dirty="0">
                <a:hlinkClick r:id="rId3"/>
              </a:rPr>
              <a:t>https://</a:t>
            </a:r>
            <a:r>
              <a:rPr lang="en-US" sz="1200" dirty="0" smtClean="0">
                <a:hlinkClick r:id="rId3"/>
              </a:rPr>
              <a:t>ant.apache.org/manual/tutorial-HelloWorldWithAnt.html</a:t>
            </a:r>
            <a:endParaRPr lang="en-US" sz="1200" dirty="0" smtClean="0"/>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&lt;</a:t>
            </a:r>
            <a:r>
              <a:rPr lang="en-US" sz="1000" dirty="0">
                <a:solidFill>
                  <a:schemeClr val="tx1"/>
                </a:solidFill>
                <a:latin typeface="Courier New" panose="02070309020205020404" pitchFamily="49" charset="0"/>
                <a:cs typeface="Courier New" panose="02070309020205020404" pitchFamily="49" charset="0"/>
              </a:rPr>
              <a:t>project&gt;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    </a:t>
            </a:r>
            <a:r>
              <a:rPr lang="en-US" sz="1000" dirty="0">
                <a:solidFill>
                  <a:schemeClr val="tx1"/>
                </a:solidFill>
                <a:latin typeface="Courier New" panose="02070309020205020404" pitchFamily="49" charset="0"/>
                <a:cs typeface="Courier New" panose="02070309020205020404" pitchFamily="49" charset="0"/>
              </a:rPr>
              <a:t>&lt;target name="clean"&gt;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&lt;delete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="build"/&gt;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&lt;/target&gt;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    </a:t>
            </a:r>
            <a:r>
              <a:rPr lang="en-US" sz="1000" dirty="0">
                <a:solidFill>
                  <a:schemeClr val="tx1"/>
                </a:solidFill>
                <a:latin typeface="Courier New" panose="02070309020205020404" pitchFamily="49" charset="0"/>
                <a:cs typeface="Courier New" panose="02070309020205020404" pitchFamily="49" charset="0"/>
              </a:rPr>
              <a:t>&lt;target name="compile"&gt;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mkdir</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="build/classes"/&gt;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javac</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srcdir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src</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destdir</a:t>
            </a:r>
            <a:r>
              <a:rPr lang="en-US" sz="1000" dirty="0">
                <a:solidFill>
                  <a:schemeClr val="tx1"/>
                </a:solidFill>
                <a:latin typeface="Courier New" panose="02070309020205020404" pitchFamily="49" charset="0"/>
                <a:cs typeface="Courier New" panose="02070309020205020404" pitchFamily="49" charset="0"/>
              </a:rPr>
              <a:t>="build/classes"/&gt;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&lt;/target&gt;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    </a:t>
            </a:r>
            <a:r>
              <a:rPr lang="en-US" sz="1000" dirty="0">
                <a:solidFill>
                  <a:schemeClr val="tx1"/>
                </a:solidFill>
                <a:latin typeface="Courier New" panose="02070309020205020404" pitchFamily="49" charset="0"/>
                <a:cs typeface="Courier New" panose="02070309020205020404" pitchFamily="49" charset="0"/>
              </a:rPr>
              <a:t>&lt;target name="jar"&gt;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mkdir</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="build/jar"/&gt;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&lt;jar </a:t>
            </a:r>
            <a:r>
              <a:rPr lang="en-US" sz="1000" dirty="0" err="1">
                <a:solidFill>
                  <a:schemeClr val="tx1"/>
                </a:solidFill>
                <a:latin typeface="Courier New" panose="02070309020205020404" pitchFamily="49" charset="0"/>
                <a:cs typeface="Courier New" panose="02070309020205020404" pitchFamily="49" charset="0"/>
              </a:rPr>
              <a:t>destfile</a:t>
            </a:r>
            <a:r>
              <a:rPr lang="en-US" sz="1000" dirty="0">
                <a:solidFill>
                  <a:schemeClr val="tx1"/>
                </a:solidFill>
                <a:latin typeface="Courier New" panose="02070309020205020404" pitchFamily="49" charset="0"/>
                <a:cs typeface="Courier New" panose="02070309020205020404" pitchFamily="49" charset="0"/>
              </a:rPr>
              <a:t>="build/jar/HelloWorld.jar" </a:t>
            </a:r>
            <a:r>
              <a:rPr lang="en-US" sz="1000" dirty="0" err="1">
                <a:solidFill>
                  <a:schemeClr val="tx1"/>
                </a:solidFill>
                <a:latin typeface="Courier New" panose="02070309020205020404" pitchFamily="49" charset="0"/>
                <a:cs typeface="Courier New" panose="02070309020205020404" pitchFamily="49" charset="0"/>
              </a:rPr>
              <a:t>basedir</a:t>
            </a:r>
            <a:r>
              <a:rPr lang="en-US" sz="1000" dirty="0">
                <a:solidFill>
                  <a:schemeClr val="tx1"/>
                </a:solidFill>
                <a:latin typeface="Courier New" panose="02070309020205020404" pitchFamily="49" charset="0"/>
                <a:cs typeface="Courier New" panose="02070309020205020404" pitchFamily="49" charset="0"/>
              </a:rPr>
              <a:t>="build/classes"&gt;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&lt;manifest&gt;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&lt;attribute name="Main-Class" value="</a:t>
            </a:r>
            <a:r>
              <a:rPr lang="en-US" sz="1000" dirty="0" err="1">
                <a:solidFill>
                  <a:schemeClr val="tx1"/>
                </a:solidFill>
                <a:latin typeface="Courier New" panose="02070309020205020404" pitchFamily="49" charset="0"/>
                <a:cs typeface="Courier New" panose="02070309020205020404" pitchFamily="49" charset="0"/>
              </a:rPr>
              <a:t>oata.HelloWorld</a:t>
            </a:r>
            <a:r>
              <a:rPr lang="en-US" sz="1000" dirty="0">
                <a:solidFill>
                  <a:schemeClr val="tx1"/>
                </a:solidFill>
                <a:latin typeface="Courier New" panose="02070309020205020404" pitchFamily="49" charset="0"/>
                <a:cs typeface="Courier New" panose="02070309020205020404" pitchFamily="49" charset="0"/>
              </a:rPr>
              <a:t>"/&gt;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&lt;/manifest&gt;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&lt;/jar&gt;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&lt;/target&gt;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    </a:t>
            </a:r>
            <a:r>
              <a:rPr lang="en-US" sz="1000" dirty="0">
                <a:solidFill>
                  <a:schemeClr val="tx1"/>
                </a:solidFill>
                <a:latin typeface="Courier New" panose="02070309020205020404" pitchFamily="49" charset="0"/>
                <a:cs typeface="Courier New" panose="02070309020205020404" pitchFamily="49" charset="0"/>
              </a:rPr>
              <a:t>&lt;target name="run"&gt;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&lt;java jar="build/jar/HelloWorld.jar" fork="true"/&gt;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&lt;/target&gt;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&lt;/</a:t>
            </a:r>
            <a:r>
              <a:rPr lang="en-US" sz="1000" dirty="0">
                <a:solidFill>
                  <a:schemeClr val="tx1"/>
                </a:solidFill>
                <a:latin typeface="Courier New" panose="02070309020205020404" pitchFamily="49" charset="0"/>
                <a:cs typeface="Courier New" panose="02070309020205020404" pitchFamily="49" charset="0"/>
              </a:rPr>
              <a:t>project&gt;</a:t>
            </a:r>
            <a:endParaRPr lang="en-US" sz="1000" dirty="0" smtClean="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20</a:t>
            </a:fld>
            <a:endParaRPr lang="en-US" dirty="0"/>
          </a:p>
        </p:txBody>
      </p:sp>
    </p:spTree>
    <p:extLst>
      <p:ext uri="{BB962C8B-B14F-4D97-AF65-F5344CB8AC3E}">
        <p14:creationId xmlns:p14="http://schemas.microsoft.com/office/powerpoint/2010/main" val="17883901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ANT</a:t>
            </a:r>
            <a:endParaRPr lang="en-US" sz="2600" dirty="0"/>
          </a:p>
        </p:txBody>
      </p:sp>
      <p:sp>
        <p:nvSpPr>
          <p:cNvPr id="499719" name="Rectangle 7"/>
          <p:cNvSpPr>
            <a:spLocks noGrp="1" noChangeArrowheads="1"/>
          </p:cNvSpPr>
          <p:nvPr>
            <p:ph idx="10"/>
          </p:nvPr>
        </p:nvSpPr>
        <p:spPr/>
        <p:txBody>
          <a:bodyPr/>
          <a:lstStyle/>
          <a:p>
            <a:pPr marL="0" indent="0">
              <a:spcBef>
                <a:spcPts val="300"/>
              </a:spcBef>
              <a:buNone/>
            </a:pPr>
            <a:r>
              <a:rPr lang="en-US" sz="1200" dirty="0" err="1" smtClean="0"/>
              <a:t>Fileset</a:t>
            </a:r>
            <a:r>
              <a:rPr lang="en-US" sz="1200" dirty="0" smtClean="0"/>
              <a:t> element</a:t>
            </a:r>
            <a:endParaRPr lang="en-US" sz="1200" dirty="0" smtClean="0">
              <a:solidFill>
                <a:schemeClr val="tx1"/>
              </a:solidFill>
              <a:latin typeface="Courier New" panose="02070309020205020404" pitchFamily="49" charset="0"/>
              <a:cs typeface="Courier New" panose="02070309020205020404" pitchFamily="49" charset="0"/>
            </a:endParaRPr>
          </a:p>
          <a:p>
            <a:pPr marL="0" indent="0">
              <a:spcBef>
                <a:spcPts val="300"/>
              </a:spcBef>
              <a:buNone/>
            </a:pPr>
            <a:r>
              <a:rPr lang="en-US" sz="1000" dirty="0" smtClean="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fileset</a:t>
            </a:r>
            <a:r>
              <a:rPr lang="en-US" sz="1000" dirty="0">
                <a:solidFill>
                  <a:schemeClr val="tx1"/>
                </a:solidFill>
                <a:latin typeface="Courier New" panose="02070309020205020404" pitchFamily="49" charset="0"/>
                <a:cs typeface="Courier New" panose="02070309020205020404" pitchFamily="49" charset="0"/>
              </a:rPr>
              <a:t> id="</a:t>
            </a:r>
            <a:r>
              <a:rPr lang="en-US" sz="1000" dirty="0" err="1">
                <a:solidFill>
                  <a:schemeClr val="tx1"/>
                </a:solidFill>
                <a:latin typeface="Courier New" panose="02070309020205020404" pitchFamily="49" charset="0"/>
                <a:cs typeface="Courier New" panose="02070309020205020404" pitchFamily="49" charset="0"/>
              </a:rPr>
              <a:t>mysql.schema.files</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database.dir</a:t>
            </a:r>
            <a:r>
              <a:rPr lang="en-US" sz="1000" dirty="0">
                <a:solidFill>
                  <a:schemeClr val="tx1"/>
                </a:solidFill>
                <a:latin typeface="Courier New" panose="02070309020205020404" pitchFamily="49" charset="0"/>
                <a:cs typeface="Courier New" panose="02070309020205020404" pitchFamily="49" charset="0"/>
              </a:rPr>
              <a:t>}"&gt;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&lt;include name="${</a:t>
            </a:r>
            <a:r>
              <a:rPr lang="en-US" sz="1000" dirty="0" err="1">
                <a:solidFill>
                  <a:schemeClr val="tx1"/>
                </a:solidFill>
                <a:latin typeface="Courier New" panose="02070309020205020404" pitchFamily="49" charset="0"/>
                <a:cs typeface="Courier New" panose="02070309020205020404" pitchFamily="49" charset="0"/>
              </a:rPr>
              <a:t>mysql.schema.file</a:t>
            </a:r>
            <a:r>
              <a:rPr lang="en-US" sz="1000" dirty="0">
                <a:solidFill>
                  <a:schemeClr val="tx1"/>
                </a:solidFill>
                <a:latin typeface="Courier New" panose="02070309020205020404" pitchFamily="49" charset="0"/>
                <a:cs typeface="Courier New" panose="02070309020205020404" pitchFamily="49" charset="0"/>
              </a:rPr>
              <a:t>}" /&gt;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fileset</a:t>
            </a:r>
            <a:r>
              <a:rPr lang="en-US" sz="1000" dirty="0" smtClean="0">
                <a:solidFill>
                  <a:schemeClr val="tx1"/>
                </a:solidFill>
                <a:latin typeface="Courier New" panose="02070309020205020404" pitchFamily="49" charset="0"/>
                <a:cs typeface="Courier New" panose="02070309020205020404" pitchFamily="49" charset="0"/>
              </a:rPr>
              <a:t>&gt;</a:t>
            </a:r>
          </a:p>
          <a:p>
            <a:pPr marL="0" indent="0">
              <a:spcBef>
                <a:spcPts val="300"/>
              </a:spcBef>
              <a:buNone/>
            </a:pPr>
            <a:endParaRPr lang="en-US" sz="1000" dirty="0">
              <a:solidFill>
                <a:schemeClr val="tx1"/>
              </a:solidFill>
              <a:latin typeface="Courier New" panose="02070309020205020404" pitchFamily="49" charset="0"/>
              <a:cs typeface="Courier New" panose="02070309020205020404" pitchFamily="49" charset="0"/>
            </a:endParaRPr>
          </a:p>
          <a:p>
            <a:pPr marL="0" indent="0">
              <a:spcBef>
                <a:spcPts val="300"/>
              </a:spcBef>
              <a:buNone/>
            </a:pPr>
            <a:r>
              <a:rPr lang="en-US" sz="1200" dirty="0" smtClean="0"/>
              <a:t>Path element</a:t>
            </a:r>
            <a:endParaRPr lang="en-US" sz="1200" dirty="0"/>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smtClean="0">
                <a:solidFill>
                  <a:schemeClr val="tx1"/>
                </a:solidFill>
                <a:latin typeface="Courier New" panose="02070309020205020404" pitchFamily="49" charset="0"/>
                <a:cs typeface="Courier New" panose="02070309020205020404" pitchFamily="49" charset="0"/>
              </a:rPr>
              <a:t>   &lt;</a:t>
            </a:r>
            <a:r>
              <a:rPr lang="en-US" sz="1000" dirty="0">
                <a:solidFill>
                  <a:schemeClr val="tx1"/>
                </a:solidFill>
                <a:latin typeface="Courier New" panose="02070309020205020404" pitchFamily="49" charset="0"/>
                <a:cs typeface="Courier New" panose="02070309020205020404" pitchFamily="49" charset="0"/>
              </a:rPr>
              <a:t>path id="hibernate.lib.path.id"&gt;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fileset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default.dir</a:t>
            </a:r>
            <a:r>
              <a:rPr lang="en-US" sz="1000" dirty="0">
                <a:solidFill>
                  <a:schemeClr val="tx1"/>
                </a:solidFill>
                <a:latin typeface="Courier New" panose="02070309020205020404" pitchFamily="49" charset="0"/>
                <a:cs typeface="Courier New" panose="02070309020205020404" pitchFamily="49" charset="0"/>
              </a:rPr>
              <a:t>}"&gt;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&lt;include name="*.jar" /&gt;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fileset</a:t>
            </a:r>
            <a:r>
              <a:rPr lang="en-US" sz="1000" dirty="0">
                <a:solidFill>
                  <a:schemeClr val="tx1"/>
                </a:solidFill>
                <a:latin typeface="Courier New" panose="02070309020205020404" pitchFamily="49" charset="0"/>
                <a:cs typeface="Courier New" panose="02070309020205020404" pitchFamily="49" charset="0"/>
              </a:rPr>
              <a:t>&gt;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smtClean="0">
                <a:solidFill>
                  <a:schemeClr val="tx1"/>
                </a:solidFill>
                <a:latin typeface="Courier New" panose="02070309020205020404" pitchFamily="49" charset="0"/>
                <a:cs typeface="Courier New" panose="02070309020205020404" pitchFamily="49" charset="0"/>
              </a:rPr>
              <a:t>    &lt;</a:t>
            </a:r>
            <a:r>
              <a:rPr lang="en-US" sz="1000" dirty="0" err="1" smtClean="0">
                <a:solidFill>
                  <a:schemeClr val="tx1"/>
                </a:solidFill>
                <a:latin typeface="Courier New" panose="02070309020205020404" pitchFamily="49" charset="0"/>
                <a:cs typeface="Courier New" panose="02070309020205020404" pitchFamily="49" charset="0"/>
              </a:rPr>
              <a:t>fileset</a:t>
            </a:r>
            <a:r>
              <a:rPr lang="en-US" sz="1000" dirty="0" smtClean="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ext.dir</a:t>
            </a:r>
            <a:r>
              <a:rPr lang="en-US" sz="1000" dirty="0">
                <a:solidFill>
                  <a:schemeClr val="tx1"/>
                </a:solidFill>
                <a:latin typeface="Courier New" panose="02070309020205020404" pitchFamily="49" charset="0"/>
                <a:cs typeface="Courier New" panose="02070309020205020404" pitchFamily="49" charset="0"/>
              </a:rPr>
              <a:t>}"&gt;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smtClean="0">
                <a:solidFill>
                  <a:schemeClr val="tx1"/>
                </a:solidFill>
                <a:latin typeface="Courier New" panose="02070309020205020404" pitchFamily="49" charset="0"/>
                <a:cs typeface="Courier New" panose="02070309020205020404" pitchFamily="49" charset="0"/>
              </a:rPr>
              <a:t>        &lt;</a:t>
            </a:r>
            <a:r>
              <a:rPr lang="en-US" sz="1000" dirty="0">
                <a:solidFill>
                  <a:schemeClr val="tx1"/>
                </a:solidFill>
                <a:latin typeface="Courier New" panose="02070309020205020404" pitchFamily="49" charset="0"/>
                <a:cs typeface="Courier New" panose="02070309020205020404" pitchFamily="49" charset="0"/>
              </a:rPr>
              <a:t>include name="*.jar" /&gt;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smtClean="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fileset</a:t>
            </a:r>
            <a:r>
              <a:rPr lang="en-US" sz="1000" dirty="0">
                <a:solidFill>
                  <a:schemeClr val="tx1"/>
                </a:solidFill>
                <a:latin typeface="Courier New" panose="02070309020205020404" pitchFamily="49" charset="0"/>
                <a:cs typeface="Courier New" panose="02070309020205020404" pitchFamily="49" charset="0"/>
              </a:rPr>
              <a:t>&gt;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    &lt;/path</a:t>
            </a:r>
            <a:r>
              <a:rPr lang="en-US" sz="1000" dirty="0" smtClean="0">
                <a:solidFill>
                  <a:schemeClr val="tx1"/>
                </a:solidFill>
                <a:latin typeface="Courier New" panose="02070309020205020404" pitchFamily="49" charset="0"/>
                <a:cs typeface="Courier New" panose="02070309020205020404" pitchFamily="49" charset="0"/>
              </a:rPr>
              <a:t>&gt;</a:t>
            </a:r>
            <a:endParaRPr lang="en-US" sz="1000" dirty="0" smtClean="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21</a:t>
            </a:fld>
            <a:endParaRPr lang="en-US" dirty="0"/>
          </a:p>
        </p:txBody>
      </p:sp>
    </p:spTree>
    <p:extLst>
      <p:ext uri="{BB962C8B-B14F-4D97-AF65-F5344CB8AC3E}">
        <p14:creationId xmlns:p14="http://schemas.microsoft.com/office/powerpoint/2010/main" val="5408778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ANT</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Tasks</a:t>
            </a:r>
            <a:r>
              <a:rPr lang="bg-BG" sz="1200" dirty="0" smtClean="0"/>
              <a:t>: </a:t>
            </a:r>
            <a:r>
              <a:rPr lang="en-US" sz="1200" dirty="0">
                <a:hlinkClick r:id="rId3"/>
              </a:rPr>
              <a:t>https://</a:t>
            </a:r>
            <a:r>
              <a:rPr lang="en-US" sz="1200" dirty="0" smtClean="0">
                <a:hlinkClick r:id="rId3"/>
              </a:rPr>
              <a:t>ant.apache.org/manual/tasksoverview.html</a:t>
            </a:r>
            <a:endParaRPr lang="bg-BG" sz="1200" dirty="0" smtClean="0"/>
          </a:p>
          <a:p>
            <a:pPr marL="514350" lvl="1" indent="0">
              <a:spcBef>
                <a:spcPts val="200"/>
              </a:spcBef>
              <a:buNone/>
            </a:pPr>
            <a:r>
              <a:rPr lang="en-US" sz="1000" dirty="0" err="1" smtClean="0">
                <a:solidFill>
                  <a:schemeClr val="tx1"/>
                </a:solidFill>
                <a:latin typeface="Courier New" panose="02070309020205020404" pitchFamily="49" charset="0"/>
                <a:cs typeface="Courier New" panose="02070309020205020404" pitchFamily="49" charset="0"/>
              </a:rPr>
              <a:t>javac</a:t>
            </a: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jar, tar, zip</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java, exec, ant, </a:t>
            </a:r>
            <a:r>
              <a:rPr lang="en-US" sz="1000" dirty="0" err="1" smtClean="0">
                <a:solidFill>
                  <a:schemeClr val="tx1"/>
                </a:solidFill>
                <a:latin typeface="Courier New" panose="02070309020205020404" pitchFamily="49" charset="0"/>
                <a:cs typeface="Courier New" panose="02070309020205020404" pitchFamily="49" charset="0"/>
              </a:rPr>
              <a:t>antcall</a:t>
            </a:r>
            <a:r>
              <a:rPr lang="en-US" sz="1000" dirty="0" smtClean="0">
                <a:solidFill>
                  <a:schemeClr val="tx1"/>
                </a:solidFill>
                <a:latin typeface="Courier New" panose="02070309020205020404" pitchFamily="49" charset="0"/>
                <a:cs typeface="Courier New" panose="02070309020205020404" pitchFamily="49" charset="0"/>
              </a:rPr>
              <a:t>, </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delete, copy, move, </a:t>
            </a:r>
            <a:r>
              <a:rPr lang="en-US" sz="1000" dirty="0" err="1" smtClean="0">
                <a:solidFill>
                  <a:schemeClr val="tx1"/>
                </a:solidFill>
                <a:latin typeface="Courier New" panose="02070309020205020404" pitchFamily="49" charset="0"/>
                <a:cs typeface="Courier New" panose="02070309020205020404" pitchFamily="49" charset="0"/>
              </a:rPr>
              <a:t>attrib</a:t>
            </a:r>
            <a:r>
              <a:rPr lang="en-US" sz="1000" dirty="0" smtClean="0">
                <a:solidFill>
                  <a:schemeClr val="tx1"/>
                </a:solidFill>
                <a:latin typeface="Courier New" panose="02070309020205020404" pitchFamily="49" charset="0"/>
                <a:cs typeface="Courier New" panose="02070309020205020404" pitchFamily="49" charset="0"/>
              </a:rPr>
              <a:t>, touch</a:t>
            </a: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0" indent="0">
              <a:spcBef>
                <a:spcPts val="200"/>
              </a:spcBef>
              <a:buNone/>
            </a:pPr>
            <a:r>
              <a:rPr lang="en-US" sz="1200" dirty="0" smtClean="0"/>
              <a:t>Target element</a:t>
            </a:r>
            <a:endParaRPr lang="en-US" sz="1200" dirty="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&lt;target name="jar" depends="compile" description="--&gt; make a jar file for this project"&gt;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antcall</a:t>
            </a:r>
            <a:r>
              <a:rPr lang="en-US" sz="1000" dirty="0">
                <a:solidFill>
                  <a:schemeClr val="tx1"/>
                </a:solidFill>
                <a:latin typeface="Courier New" panose="02070309020205020404" pitchFamily="49" charset="0"/>
                <a:cs typeface="Courier New" panose="02070309020205020404" pitchFamily="49" charset="0"/>
              </a:rPr>
              <a:t> target="jar-with-</a:t>
            </a:r>
            <a:r>
              <a:rPr lang="en-US" sz="1000" dirty="0" err="1">
                <a:solidFill>
                  <a:schemeClr val="tx1"/>
                </a:solidFill>
                <a:latin typeface="Courier New" panose="02070309020205020404" pitchFamily="49" charset="0"/>
                <a:cs typeface="Courier New" panose="02070309020205020404" pitchFamily="49" charset="0"/>
              </a:rPr>
              <a:t>metainf</a:t>
            </a:r>
            <a:r>
              <a:rPr lang="en-US" sz="1000" dirty="0">
                <a:solidFill>
                  <a:schemeClr val="tx1"/>
                </a:solidFill>
                <a:latin typeface="Courier New" panose="02070309020205020404" pitchFamily="49" charset="0"/>
                <a:cs typeface="Courier New" panose="02070309020205020404" pitchFamily="49" charset="0"/>
              </a:rPr>
              <a:t>" /&gt;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&lt;</a:t>
            </a:r>
            <a:r>
              <a:rPr lang="en-US" sz="1000" dirty="0" err="1">
                <a:solidFill>
                  <a:schemeClr val="tx1"/>
                </a:solidFill>
                <a:latin typeface="Courier New" panose="02070309020205020404" pitchFamily="49" charset="0"/>
                <a:cs typeface="Courier New" panose="02070309020205020404" pitchFamily="49" charset="0"/>
              </a:rPr>
              <a:t>antcall</a:t>
            </a:r>
            <a:r>
              <a:rPr lang="en-US" sz="1000" dirty="0">
                <a:solidFill>
                  <a:schemeClr val="tx1"/>
                </a:solidFill>
                <a:latin typeface="Courier New" panose="02070309020205020404" pitchFamily="49" charset="0"/>
                <a:cs typeface="Courier New" panose="02070309020205020404" pitchFamily="49" charset="0"/>
              </a:rPr>
              <a:t> target="jar-without-</a:t>
            </a:r>
            <a:r>
              <a:rPr lang="en-US" sz="1000" dirty="0" err="1">
                <a:solidFill>
                  <a:schemeClr val="tx1"/>
                </a:solidFill>
                <a:latin typeface="Courier New" panose="02070309020205020404" pitchFamily="49" charset="0"/>
                <a:cs typeface="Courier New" panose="02070309020205020404" pitchFamily="49" charset="0"/>
              </a:rPr>
              <a:t>metainf</a:t>
            </a:r>
            <a:r>
              <a:rPr lang="en-US" sz="1000" dirty="0">
                <a:solidFill>
                  <a:schemeClr val="tx1"/>
                </a:solidFill>
                <a:latin typeface="Courier New" panose="02070309020205020404" pitchFamily="49" charset="0"/>
                <a:cs typeface="Courier New" panose="02070309020205020404" pitchFamily="49" charset="0"/>
              </a:rPr>
              <a:t>" /&gt;</a:t>
            </a:r>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&lt;/</a:t>
            </a:r>
            <a:r>
              <a:rPr lang="en-US" sz="1000" dirty="0">
                <a:solidFill>
                  <a:schemeClr val="tx1"/>
                </a:solidFill>
                <a:latin typeface="Courier New" panose="02070309020205020404" pitchFamily="49" charset="0"/>
                <a:cs typeface="Courier New" panose="02070309020205020404" pitchFamily="49" charset="0"/>
              </a:rPr>
              <a:t>target</a:t>
            </a:r>
            <a:r>
              <a:rPr lang="en-US" sz="1000" dirty="0" smtClean="0">
                <a:solidFill>
                  <a:schemeClr val="tx1"/>
                </a:solidFill>
                <a:latin typeface="Courier New" panose="02070309020205020404" pitchFamily="49" charset="0"/>
                <a:cs typeface="Courier New" panose="02070309020205020404" pitchFamily="49" charset="0"/>
              </a:rPr>
              <a:t>&gt;</a:t>
            </a: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0" indent="0">
              <a:spcBef>
                <a:spcPts val="200"/>
              </a:spcBef>
              <a:buNone/>
            </a:pPr>
            <a:r>
              <a:rPr lang="en-US" sz="1200" dirty="0" err="1" smtClean="0"/>
              <a:t>Taskdef</a:t>
            </a:r>
            <a:r>
              <a:rPr lang="en-US" sz="1200" dirty="0" smtClean="0"/>
              <a:t> element</a:t>
            </a:r>
            <a:endParaRPr lang="en-US" sz="1200" dirty="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&lt;</a:t>
            </a:r>
            <a:r>
              <a:rPr lang="en-US" sz="1000" dirty="0" err="1">
                <a:solidFill>
                  <a:schemeClr val="tx1"/>
                </a:solidFill>
                <a:latin typeface="Courier New" panose="02070309020205020404" pitchFamily="49" charset="0"/>
                <a:cs typeface="Courier New" panose="02070309020205020404" pitchFamily="49" charset="0"/>
              </a:rPr>
              <a:t>taskdef</a:t>
            </a:r>
            <a:r>
              <a:rPr lang="en-US" sz="1000" dirty="0">
                <a:solidFill>
                  <a:schemeClr val="tx1"/>
                </a:solidFill>
                <a:latin typeface="Courier New" panose="02070309020205020404" pitchFamily="49" charset="0"/>
                <a:cs typeface="Courier New" panose="02070309020205020404" pitchFamily="49" charset="0"/>
              </a:rPr>
              <a:t> name="</a:t>
            </a:r>
            <a:r>
              <a:rPr lang="en-US" sz="1000" dirty="0" err="1">
                <a:solidFill>
                  <a:schemeClr val="tx1"/>
                </a:solidFill>
                <a:latin typeface="Courier New" panose="02070309020205020404" pitchFamily="49" charset="0"/>
                <a:cs typeface="Courier New" panose="02070309020205020404" pitchFamily="49" charset="0"/>
              </a:rPr>
              <a:t>hibernatetool</a:t>
            </a:r>
            <a:r>
              <a:rPr lang="en-US" sz="1000" dirty="0">
                <a:solidFill>
                  <a:schemeClr val="tx1"/>
                </a:solidFill>
                <a:latin typeface="Courier New" panose="02070309020205020404" pitchFamily="49" charset="0"/>
                <a:cs typeface="Courier New" panose="02070309020205020404" pitchFamily="49" charset="0"/>
              </a:rPr>
              <a: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classname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org.hibernate.tool.ant.HibernateToolTask</a:t>
            </a:r>
            <a:r>
              <a:rPr lang="en-US" sz="1000" dirty="0">
                <a:solidFill>
                  <a:schemeClr val="tx1"/>
                </a:solidFill>
                <a:latin typeface="Courier New" panose="02070309020205020404" pitchFamily="49" charset="0"/>
                <a:cs typeface="Courier New" panose="02070309020205020404" pitchFamily="49" charset="0"/>
              </a:rPr>
              <a: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classpathref</a:t>
            </a:r>
            <a:r>
              <a:rPr lang="en-US" sz="1000" dirty="0">
                <a:solidFill>
                  <a:schemeClr val="tx1"/>
                </a:solidFill>
                <a:latin typeface="Courier New" panose="02070309020205020404" pitchFamily="49" charset="0"/>
                <a:cs typeface="Courier New" panose="02070309020205020404" pitchFamily="49" charset="0"/>
              </a:rPr>
              <a:t>="schema.path.id" </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reverseloader</a:t>
            </a:r>
            <a:r>
              <a:rPr lang="en-US" sz="1000" dirty="0">
                <a:solidFill>
                  <a:schemeClr val="tx1"/>
                </a:solidFill>
                <a:latin typeface="Courier New" panose="02070309020205020404" pitchFamily="49" charset="0"/>
                <a:cs typeface="Courier New" panose="02070309020205020404" pitchFamily="49" charset="0"/>
              </a:rPr>
              <a:t>="true"/&gt;</a:t>
            </a: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4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22</a:t>
            </a:fld>
            <a:endParaRPr lang="en-US" dirty="0"/>
          </a:p>
        </p:txBody>
      </p:sp>
    </p:spTree>
    <p:extLst>
      <p:ext uri="{BB962C8B-B14F-4D97-AF65-F5344CB8AC3E}">
        <p14:creationId xmlns:p14="http://schemas.microsoft.com/office/powerpoint/2010/main" val="9237062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ANT</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a:t>Properties</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&lt;property name="</a:t>
            </a:r>
            <a:r>
              <a:rPr lang="en-US" sz="1000" dirty="0" err="1">
                <a:solidFill>
                  <a:schemeClr val="tx1"/>
                </a:solidFill>
                <a:latin typeface="Courier New" panose="02070309020205020404" pitchFamily="49" charset="0"/>
                <a:cs typeface="Courier New" panose="02070309020205020404" pitchFamily="49" charset="0"/>
              </a:rPr>
              <a:t>src.dir</a:t>
            </a:r>
            <a:r>
              <a:rPr lang="en-US" sz="1000" dirty="0">
                <a:solidFill>
                  <a:schemeClr val="tx1"/>
                </a:solidFill>
                <a:latin typeface="Courier New" panose="02070309020205020404" pitchFamily="49" charset="0"/>
                <a:cs typeface="Courier New" panose="02070309020205020404" pitchFamily="49" charset="0"/>
              </a:rPr>
              <a:t>"        value="${</a:t>
            </a:r>
            <a:r>
              <a:rPr lang="en-US" sz="1000" dirty="0" err="1">
                <a:solidFill>
                  <a:schemeClr val="tx1"/>
                </a:solidFill>
                <a:latin typeface="Courier New" panose="02070309020205020404" pitchFamily="49" charset="0"/>
                <a:cs typeface="Courier New" panose="02070309020205020404" pitchFamily="49" charset="0"/>
              </a:rPr>
              <a:t>basedir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src</a:t>
            </a:r>
            <a:r>
              <a:rPr lang="en-US" sz="1000" dirty="0">
                <a:solidFill>
                  <a:schemeClr val="tx1"/>
                </a:solidFill>
                <a:latin typeface="Courier New" panose="02070309020205020404" pitchFamily="49" charset="0"/>
                <a:cs typeface="Courier New" panose="02070309020205020404" pitchFamily="49" charset="0"/>
              </a:rPr>
              <a:t>/main/java" /&gt;</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rPr>
              <a:t>&lt;property name="</a:t>
            </a:r>
            <a:r>
              <a:rPr lang="en-US" sz="1000" dirty="0" err="1">
                <a:solidFill>
                  <a:schemeClr val="tx1"/>
                </a:solidFill>
                <a:latin typeface="Courier New" panose="02070309020205020404" pitchFamily="49" charset="0"/>
                <a:cs typeface="Courier New" panose="02070309020205020404" pitchFamily="49" charset="0"/>
              </a:rPr>
              <a:t>config.dir</a:t>
            </a:r>
            <a:r>
              <a:rPr lang="en-US" sz="1000" dirty="0">
                <a:solidFill>
                  <a:schemeClr val="tx1"/>
                </a:solidFill>
                <a:latin typeface="Courier New" panose="02070309020205020404" pitchFamily="49" charset="0"/>
                <a:cs typeface="Courier New" panose="02070309020205020404" pitchFamily="49" charset="0"/>
              </a:rPr>
              <a:t>"     value="${</a:t>
            </a:r>
            <a:r>
              <a:rPr lang="en-US" sz="1000" dirty="0" err="1">
                <a:solidFill>
                  <a:schemeClr val="tx1"/>
                </a:solidFill>
                <a:latin typeface="Courier New" panose="02070309020205020404" pitchFamily="49" charset="0"/>
                <a:cs typeface="Courier New" panose="02070309020205020404" pitchFamily="49" charset="0"/>
              </a:rPr>
              <a:t>basedir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src</a:t>
            </a:r>
            <a:r>
              <a:rPr lang="en-US" sz="1000" dirty="0">
                <a:solidFill>
                  <a:schemeClr val="tx1"/>
                </a:solidFill>
                <a:latin typeface="Courier New" panose="02070309020205020404" pitchFamily="49" charset="0"/>
                <a:cs typeface="Courier New" panose="02070309020205020404" pitchFamily="49" charset="0"/>
              </a:rPr>
              <a:t>/main/resources/</a:t>
            </a:r>
            <a:r>
              <a:rPr lang="en-US" sz="1000" dirty="0" err="1">
                <a:solidFill>
                  <a:schemeClr val="tx1"/>
                </a:solidFill>
                <a:latin typeface="Courier New" panose="02070309020205020404" pitchFamily="49" charset="0"/>
                <a:cs typeface="Courier New" panose="02070309020205020404" pitchFamily="49" charset="0"/>
              </a:rPr>
              <a:t>config</a:t>
            </a:r>
            <a:r>
              <a:rPr lang="en-US" sz="1000" dirty="0">
                <a:solidFill>
                  <a:schemeClr val="tx1"/>
                </a:solidFill>
                <a:latin typeface="Courier New" panose="02070309020205020404" pitchFamily="49" charset="0"/>
                <a:cs typeface="Courier New" panose="02070309020205020404" pitchFamily="49" charset="0"/>
              </a:rPr>
              <a:t>" /&gt;</a:t>
            </a:r>
          </a:p>
          <a:p>
            <a:pPr marL="0" indent="0">
              <a:spcBef>
                <a:spcPts val="300"/>
              </a:spcBef>
              <a:buNone/>
            </a:pPr>
            <a:endParaRPr lang="en-US" sz="1000" dirty="0">
              <a:solidFill>
                <a:schemeClr val="tx1"/>
              </a:solidFill>
              <a:latin typeface="Courier New" panose="02070309020205020404" pitchFamily="49" charset="0"/>
              <a:cs typeface="Courier New" panose="02070309020205020404" pitchFamily="49" charset="0"/>
            </a:endParaRPr>
          </a:p>
          <a:p>
            <a:pPr marL="0" indent="0">
              <a:spcBef>
                <a:spcPts val="300"/>
              </a:spcBef>
              <a:buNone/>
            </a:pPr>
            <a:r>
              <a:rPr lang="en-US" sz="1200" dirty="0"/>
              <a:t>Java System Properties – predefined properties</a:t>
            </a:r>
          </a:p>
          <a:p>
            <a:pPr marL="0" indent="0">
              <a:spcBef>
                <a:spcPts val="300"/>
              </a:spcBef>
              <a:buNone/>
            </a:pPr>
            <a:r>
              <a:rPr lang="en-US" sz="1000" dirty="0">
                <a:solidFill>
                  <a:schemeClr val="tx1"/>
                </a:solidFill>
                <a:latin typeface="Courier New" panose="02070309020205020404" pitchFamily="49" charset="0"/>
                <a:cs typeface="Courier New" panose="02070309020205020404" pitchFamily="49" charset="0"/>
                <a:hlinkClick r:id="rId3"/>
              </a:rPr>
              <a:t>https://</a:t>
            </a:r>
            <a:r>
              <a:rPr lang="en-US" sz="1000" dirty="0" smtClean="0">
                <a:solidFill>
                  <a:schemeClr val="tx1"/>
                </a:solidFill>
                <a:latin typeface="Courier New" panose="02070309020205020404" pitchFamily="49" charset="0"/>
                <a:cs typeface="Courier New" panose="02070309020205020404" pitchFamily="49" charset="0"/>
                <a:hlinkClick r:id="rId3"/>
              </a:rPr>
              <a:t>ant.apache.org/manual/Tasks/property.html</a:t>
            </a:r>
            <a:endParaRPr lang="en-US" sz="1000" dirty="0" smtClean="0">
              <a:solidFill>
                <a:schemeClr val="tx1"/>
              </a:solidFill>
              <a:latin typeface="Courier New" panose="02070309020205020404" pitchFamily="49" charset="0"/>
              <a:cs typeface="Courier New" panose="02070309020205020404" pitchFamily="49" charset="0"/>
            </a:endParaRPr>
          </a:p>
          <a:p>
            <a:pPr marL="0" indent="0">
              <a:spcBef>
                <a:spcPts val="300"/>
              </a:spcBef>
              <a:buNone/>
            </a:pPr>
            <a:endParaRPr lang="en-US" sz="1000" dirty="0">
              <a:solidFill>
                <a:schemeClr val="tx1"/>
              </a:solidFill>
              <a:latin typeface="Courier New" panose="02070309020205020404" pitchFamily="49" charset="0"/>
              <a:cs typeface="Courier New" panose="02070309020205020404" pitchFamily="49" charset="0"/>
            </a:endParaRPr>
          </a:p>
          <a:p>
            <a:pPr marL="0" indent="0">
              <a:buNone/>
            </a:pPr>
            <a:r>
              <a:rPr lang="en-US" sz="1200" dirty="0" smtClean="0"/>
              <a:t>CLI parameters</a:t>
            </a:r>
            <a:r>
              <a:rPr lang="bg-BG" sz="1200" dirty="0" smtClean="0"/>
              <a:t>: </a:t>
            </a:r>
            <a:r>
              <a:rPr lang="en-US" sz="1200" dirty="0">
                <a:hlinkClick r:id="rId4"/>
              </a:rPr>
              <a:t>https://</a:t>
            </a:r>
            <a:r>
              <a:rPr lang="en-US" sz="1200" dirty="0" smtClean="0">
                <a:hlinkClick r:id="rId4"/>
              </a:rPr>
              <a:t>ant.apache.org/manual/running.html</a:t>
            </a:r>
            <a:endParaRPr lang="en-US" sz="1200" dirty="0" smtClean="0"/>
          </a:p>
          <a:p>
            <a:pPr marL="514350" lvl="1" indent="0">
              <a:spcBef>
                <a:spcPts val="200"/>
              </a:spcBef>
              <a:buNone/>
            </a:pPr>
            <a:r>
              <a:rPr lang="en-US" sz="1000" dirty="0" smtClean="0">
                <a:solidFill>
                  <a:schemeClr val="tx1"/>
                </a:solidFill>
                <a:latin typeface="Courier New" panose="02070309020205020404" pitchFamily="49" charset="0"/>
                <a:cs typeface="Courier New" panose="02070309020205020404" pitchFamily="49" charset="0"/>
              </a:rPr>
              <a:t>ant</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ant -</a:t>
            </a:r>
            <a:r>
              <a:rPr lang="en-US" sz="1000" dirty="0" err="1">
                <a:solidFill>
                  <a:schemeClr val="tx1"/>
                </a:solidFill>
                <a:latin typeface="Courier New" panose="02070309020205020404" pitchFamily="49" charset="0"/>
                <a:cs typeface="Courier New" panose="02070309020205020404" pitchFamily="49" charset="0"/>
              </a:rPr>
              <a:t>buildfile</a:t>
            </a:r>
            <a:r>
              <a:rPr lang="en-US" sz="1000" dirty="0">
                <a:solidFill>
                  <a:schemeClr val="tx1"/>
                </a:solidFill>
                <a:latin typeface="Courier New" panose="02070309020205020404" pitchFamily="49" charset="0"/>
                <a:cs typeface="Courier New" panose="02070309020205020404" pitchFamily="49" charset="0"/>
              </a:rPr>
              <a:t> test.xml </a:t>
            </a:r>
            <a:r>
              <a:rPr lang="en-US" sz="1000" dirty="0" err="1">
                <a:solidFill>
                  <a:schemeClr val="tx1"/>
                </a:solidFill>
                <a:latin typeface="Courier New" panose="02070309020205020404" pitchFamily="49" charset="0"/>
                <a:cs typeface="Courier New" panose="02070309020205020404" pitchFamily="49" charset="0"/>
              </a:rPr>
              <a:t>dist</a:t>
            </a: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ant -</a:t>
            </a:r>
            <a:r>
              <a:rPr lang="en-US" sz="1000" dirty="0" err="1">
                <a:solidFill>
                  <a:schemeClr val="tx1"/>
                </a:solidFill>
                <a:latin typeface="Courier New" panose="02070309020205020404" pitchFamily="49" charset="0"/>
                <a:cs typeface="Courier New" panose="02070309020205020404" pitchFamily="49" charset="0"/>
              </a:rPr>
              <a:t>buildfile</a:t>
            </a:r>
            <a:r>
              <a:rPr lang="en-US" sz="1000" dirty="0">
                <a:solidFill>
                  <a:schemeClr val="tx1"/>
                </a:solidFill>
                <a:latin typeface="Courier New" panose="02070309020205020404" pitchFamily="49" charset="0"/>
                <a:cs typeface="Courier New" panose="02070309020205020404" pitchFamily="49" charset="0"/>
              </a:rPr>
              <a:t> test.xml -</a:t>
            </a:r>
            <a:r>
              <a:rPr lang="en-US" sz="1000" dirty="0" err="1">
                <a:solidFill>
                  <a:schemeClr val="tx1"/>
                </a:solidFill>
                <a:latin typeface="Courier New" panose="02070309020205020404" pitchFamily="49" charset="0"/>
                <a:cs typeface="Courier New" panose="02070309020205020404" pitchFamily="49" charset="0"/>
              </a:rPr>
              <a:t>Dbuild</a:t>
            </a:r>
            <a:r>
              <a:rPr lang="en-US" sz="1000" dirty="0">
                <a:solidFill>
                  <a:schemeClr val="tx1"/>
                </a:solidFill>
                <a:latin typeface="Courier New" panose="02070309020205020404" pitchFamily="49" charset="0"/>
                <a:cs typeface="Courier New" panose="02070309020205020404" pitchFamily="49" charset="0"/>
              </a:rPr>
              <a:t>=build/classes </a:t>
            </a:r>
            <a:r>
              <a:rPr lang="en-US" sz="1000" dirty="0" err="1" smtClean="0">
                <a:solidFill>
                  <a:schemeClr val="tx1"/>
                </a:solidFill>
                <a:latin typeface="Courier New" panose="02070309020205020404" pitchFamily="49" charset="0"/>
                <a:cs typeface="Courier New" panose="02070309020205020404" pitchFamily="49" charset="0"/>
              </a:rPr>
              <a:t>dist</a:t>
            </a: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ant -lib /</a:t>
            </a:r>
            <a:r>
              <a:rPr lang="en-US" sz="1000" dirty="0" smtClean="0">
                <a:solidFill>
                  <a:schemeClr val="tx1"/>
                </a:solidFill>
                <a:latin typeface="Courier New" panose="02070309020205020404" pitchFamily="49" charset="0"/>
                <a:cs typeface="Courier New" panose="02070309020205020404" pitchFamily="49" charset="0"/>
              </a:rPr>
              <a:t>home/ant/extras</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ant -lib </a:t>
            </a:r>
            <a:r>
              <a:rPr lang="en-US" sz="1000" dirty="0" smtClean="0">
                <a:solidFill>
                  <a:schemeClr val="tx1"/>
                </a:solidFill>
                <a:latin typeface="Courier New" panose="02070309020205020404" pitchFamily="49" charset="0"/>
                <a:cs typeface="Courier New" panose="02070309020205020404" pitchFamily="49" charset="0"/>
              </a:rPr>
              <a:t>one.jar;another.jar</a:t>
            </a:r>
          </a:p>
          <a:p>
            <a:pPr marL="514350" lvl="1" indent="0">
              <a:spcBef>
                <a:spcPts val="200"/>
              </a:spcBef>
              <a:buNone/>
            </a:pPr>
            <a:r>
              <a:rPr lang="en-US" sz="1000" dirty="0">
                <a:solidFill>
                  <a:schemeClr val="tx1"/>
                </a:solidFill>
                <a:latin typeface="Courier New" panose="02070309020205020404" pitchFamily="49" charset="0"/>
                <a:cs typeface="Courier New" panose="02070309020205020404" pitchFamily="49" charset="0"/>
              </a:rPr>
              <a:t>ant -lib one.jar -lib another.jar</a:t>
            </a: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4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a:p>
            <a:pPr marL="514350" lvl="1" indent="0">
              <a:spcBef>
                <a:spcPts val="200"/>
              </a:spcBef>
              <a:buNone/>
            </a:pPr>
            <a:endParaRPr lang="en-US" sz="1000" dirty="0" smtClean="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23</a:t>
            </a:fld>
            <a:endParaRPr lang="en-US" dirty="0"/>
          </a:p>
        </p:txBody>
      </p:sp>
    </p:spTree>
    <p:extLst>
      <p:ext uri="{BB962C8B-B14F-4D97-AF65-F5344CB8AC3E}">
        <p14:creationId xmlns:p14="http://schemas.microsoft.com/office/powerpoint/2010/main" val="411440023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Maven</a:t>
            </a:r>
            <a:endParaRPr lang="en-US" sz="2600" dirty="0"/>
          </a:p>
        </p:txBody>
      </p:sp>
      <p:sp>
        <p:nvSpPr>
          <p:cNvPr id="499719" name="Rectangle 7"/>
          <p:cNvSpPr>
            <a:spLocks noGrp="1" noChangeArrowheads="1"/>
          </p:cNvSpPr>
          <p:nvPr>
            <p:ph idx="10"/>
          </p:nvPr>
        </p:nvSpPr>
        <p:spPr/>
        <p:txBody>
          <a:bodyPr/>
          <a:lstStyle/>
          <a:p>
            <a:pPr marL="0" indent="0">
              <a:buNone/>
            </a:pPr>
            <a:r>
              <a:rPr lang="en-US" b="1" dirty="0"/>
              <a:t>Maven</a:t>
            </a:r>
            <a:r>
              <a:rPr lang="en-US" dirty="0"/>
              <a:t> is a build automation tool used primarily for Java projects. The word </a:t>
            </a:r>
            <a:r>
              <a:rPr lang="en-US" b="1" dirty="0"/>
              <a:t>maven</a:t>
            </a:r>
            <a:r>
              <a:rPr lang="en-US" dirty="0"/>
              <a:t> means "accumulator of knowledge" in Yiddish. </a:t>
            </a:r>
            <a:r>
              <a:rPr lang="en-US" b="1" dirty="0"/>
              <a:t>Maven</a:t>
            </a:r>
            <a:r>
              <a:rPr lang="en-US" dirty="0"/>
              <a:t> addresses two aspects of building software: first, it describes how software is built, and second, it describes its dependencies</a:t>
            </a:r>
            <a:r>
              <a:rPr lang="en-US" dirty="0" smtClean="0"/>
              <a:t>.</a:t>
            </a:r>
          </a:p>
          <a:p>
            <a:pPr marL="0" indent="0">
              <a:buNone/>
            </a:pPr>
            <a:endParaRPr lang="en-US" dirty="0"/>
          </a:p>
          <a:p>
            <a:pPr marL="0" indent="0">
              <a:buNone/>
            </a:pPr>
            <a:r>
              <a:rPr lang="en-US" sz="1600" dirty="0">
                <a:hlinkClick r:id="rId3"/>
              </a:rPr>
              <a:t>https://</a:t>
            </a:r>
            <a:r>
              <a:rPr lang="en-US" sz="1600" dirty="0" smtClean="0">
                <a:hlinkClick r:id="rId3"/>
              </a:rPr>
              <a:t>maven.apache.org/guides/getting-started/maven-in-five-minutes.html</a:t>
            </a:r>
            <a:endParaRPr lang="en-US" sz="1600" dirty="0" smtClean="0"/>
          </a:p>
          <a:p>
            <a:pPr marL="0" indent="0">
              <a:buNone/>
            </a:pPr>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24</a:t>
            </a:fld>
            <a:endParaRPr lang="en-US" dirty="0"/>
          </a:p>
        </p:txBody>
      </p:sp>
    </p:spTree>
    <p:extLst>
      <p:ext uri="{BB962C8B-B14F-4D97-AF65-F5344CB8AC3E}">
        <p14:creationId xmlns:p14="http://schemas.microsoft.com/office/powerpoint/2010/main" val="1356457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Maven</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Create a project: </a:t>
            </a:r>
          </a:p>
          <a:p>
            <a:pPr marL="0" indent="0">
              <a:buNone/>
            </a:pPr>
            <a:r>
              <a:rPr lang="en-US" sz="800" dirty="0" err="1">
                <a:latin typeface="Courier New" panose="02070309020205020404" pitchFamily="49" charset="0"/>
                <a:cs typeface="Courier New" panose="02070309020205020404" pitchFamily="49" charset="0"/>
              </a:rPr>
              <a:t>mvn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archetype:generate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DgroupId</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com.mycompany.app</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DartifactId</a:t>
            </a:r>
            <a:r>
              <a:rPr lang="en-US" sz="800" dirty="0">
                <a:latin typeface="Courier New" panose="02070309020205020404" pitchFamily="49" charset="0"/>
                <a:cs typeface="Courier New" panose="02070309020205020404" pitchFamily="49" charset="0"/>
              </a:rPr>
              <a:t>=my-app -</a:t>
            </a:r>
            <a:r>
              <a:rPr lang="en-US" sz="800" dirty="0" err="1">
                <a:latin typeface="Courier New" panose="02070309020205020404" pitchFamily="49" charset="0"/>
                <a:cs typeface="Courier New" panose="02070309020205020404" pitchFamily="49" charset="0"/>
              </a:rPr>
              <a:t>DarchetypeArtifactId</a:t>
            </a:r>
            <a:r>
              <a:rPr lang="en-US" sz="800" dirty="0">
                <a:latin typeface="Courier New" panose="02070309020205020404" pitchFamily="49" charset="0"/>
                <a:cs typeface="Courier New" panose="02070309020205020404" pitchFamily="49" charset="0"/>
              </a:rPr>
              <a:t>=maven-archetype-</a:t>
            </a:r>
            <a:r>
              <a:rPr lang="en-US" sz="800" dirty="0" err="1">
                <a:latin typeface="Courier New" panose="02070309020205020404" pitchFamily="49" charset="0"/>
                <a:cs typeface="Courier New" panose="02070309020205020404" pitchFamily="49" charset="0"/>
              </a:rPr>
              <a:t>quickstart</a:t>
            </a:r>
            <a:r>
              <a:rPr lang="en-US" sz="800" dirty="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DinteractiveMode</a:t>
            </a:r>
            <a:r>
              <a:rPr lang="en-US" sz="800" dirty="0" smtClean="0">
                <a:latin typeface="Courier New" panose="02070309020205020404" pitchFamily="49" charset="0"/>
                <a:cs typeface="Courier New" panose="02070309020205020404" pitchFamily="49" charset="0"/>
              </a:rPr>
              <a:t>=false</a:t>
            </a:r>
            <a:endParaRPr lang="en-US" sz="800" dirty="0">
              <a:latin typeface="Courier New" panose="02070309020205020404" pitchFamily="49" charset="0"/>
              <a:cs typeface="Courier New" panose="02070309020205020404" pitchFamily="49" charset="0"/>
            </a:endParaRPr>
          </a:p>
          <a:p>
            <a:pPr marL="0" indent="0">
              <a:buNone/>
            </a:pPr>
            <a:r>
              <a:rPr lang="en-US" sz="1200" dirty="0" smtClean="0"/>
              <a:t>Generated POM.XML:</a:t>
            </a:r>
          </a:p>
          <a:p>
            <a:pPr marL="514350" lvl="1" indent="0">
              <a:spcBef>
                <a:spcPts val="300"/>
              </a:spcBef>
              <a:buNone/>
            </a:pPr>
            <a:r>
              <a:rPr lang="en-US" sz="800" dirty="0" smtClean="0">
                <a:latin typeface="Courier New" panose="02070309020205020404" pitchFamily="49" charset="0"/>
                <a:cs typeface="Courier New" panose="02070309020205020404" pitchFamily="49" charset="0"/>
              </a:rPr>
              <a:t>&lt;</a:t>
            </a:r>
            <a:r>
              <a:rPr lang="en-US" sz="800" dirty="0">
                <a:latin typeface="Courier New" panose="02070309020205020404" pitchFamily="49" charset="0"/>
                <a:cs typeface="Courier New" panose="02070309020205020404" pitchFamily="49" charset="0"/>
              </a:rPr>
              <a:t>project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="http://maven.apache.org/POM/4.0.0" </a:t>
            </a:r>
            <a:r>
              <a:rPr lang="en-US" sz="800" dirty="0" err="1">
                <a:latin typeface="Courier New" panose="02070309020205020404" pitchFamily="49" charset="0"/>
                <a:cs typeface="Courier New" panose="02070309020205020404" pitchFamily="49" charset="0"/>
              </a:rPr>
              <a:t>xmlns:xsi</a:t>
            </a:r>
            <a:r>
              <a:rPr lang="en-US" sz="800" dirty="0">
                <a:latin typeface="Courier New" panose="02070309020205020404" pitchFamily="49" charset="0"/>
                <a:cs typeface="Courier New" panose="02070309020205020404" pitchFamily="49" charset="0"/>
              </a:rPr>
              <a:t>="http://www.w3.org/2001/XMLSchema-instance"</a:t>
            </a:r>
          </a:p>
          <a:p>
            <a:pPr marL="514350" lvl="1" indent="0">
              <a:spcBef>
                <a:spcPts val="300"/>
              </a:spcBef>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xsi:schemaLocation</a:t>
            </a:r>
            <a:r>
              <a:rPr lang="en-US" sz="800" dirty="0">
                <a:latin typeface="Courier New" panose="02070309020205020404" pitchFamily="49" charset="0"/>
                <a:cs typeface="Courier New" panose="02070309020205020404" pitchFamily="49" charset="0"/>
              </a:rPr>
              <a:t>="http://maven.apache.org/POM/4.0.0 http://maven.apache.org/maven-v4_0_0.xsd"&gt;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modelVersion</a:t>
            </a:r>
            <a:r>
              <a:rPr lang="en-US" sz="800" dirty="0">
                <a:latin typeface="Courier New" panose="02070309020205020404" pitchFamily="49" charset="0"/>
                <a:cs typeface="Courier New" panose="02070309020205020404" pitchFamily="49" charset="0"/>
              </a:rPr>
              <a:t>&gt;4.0.0&lt;/</a:t>
            </a:r>
            <a:r>
              <a:rPr lang="en-US" sz="800" dirty="0" err="1">
                <a:latin typeface="Courier New" panose="02070309020205020404" pitchFamily="49" charset="0"/>
                <a:cs typeface="Courier New" panose="02070309020205020404" pitchFamily="49" charset="0"/>
              </a:rPr>
              <a:t>modelVersion</a:t>
            </a:r>
            <a:r>
              <a:rPr lang="en-US" sz="800" dirty="0">
                <a:latin typeface="Courier New" panose="02070309020205020404" pitchFamily="49" charset="0"/>
                <a:cs typeface="Courier New" panose="02070309020205020404" pitchFamily="49" charset="0"/>
              </a:rPr>
              <a:t>&gt;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com.mycompany.app</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&gt;my-app&lt;/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514350" lvl="1" indent="0">
              <a:spcBef>
                <a:spcPts val="300"/>
              </a:spcBef>
              <a:buNone/>
            </a:pPr>
            <a:r>
              <a:rPr lang="en-US" sz="800" dirty="0">
                <a:latin typeface="Courier New" panose="02070309020205020404" pitchFamily="49" charset="0"/>
                <a:cs typeface="Courier New" panose="02070309020205020404" pitchFamily="49" charset="0"/>
              </a:rPr>
              <a:t>  &lt;packaging&gt;jar&lt;/packaging&gt;</a:t>
            </a:r>
          </a:p>
          <a:p>
            <a:pPr marL="514350" lvl="1" indent="0">
              <a:spcBef>
                <a:spcPts val="300"/>
              </a:spcBef>
              <a:buNone/>
            </a:pPr>
            <a:r>
              <a:rPr lang="en-US" sz="800" dirty="0">
                <a:latin typeface="Courier New" panose="02070309020205020404" pitchFamily="49" charset="0"/>
                <a:cs typeface="Courier New" panose="02070309020205020404" pitchFamily="49" charset="0"/>
              </a:rPr>
              <a:t>  &lt;version&gt;1.0-SNAPSHOT&lt;/version&gt;</a:t>
            </a:r>
          </a:p>
          <a:p>
            <a:pPr marL="514350" lvl="1" indent="0">
              <a:spcBef>
                <a:spcPts val="300"/>
              </a:spcBef>
              <a:buNone/>
            </a:pPr>
            <a:r>
              <a:rPr lang="en-US" sz="800" dirty="0">
                <a:latin typeface="Courier New" panose="02070309020205020404" pitchFamily="49" charset="0"/>
                <a:cs typeface="Courier New" panose="02070309020205020404" pitchFamily="49" charset="0"/>
              </a:rPr>
              <a:t>  &lt;name&gt;my-app&lt;/name&gt;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url</a:t>
            </a:r>
            <a:r>
              <a:rPr lang="en-US" sz="800" dirty="0">
                <a:latin typeface="Courier New" panose="02070309020205020404" pitchFamily="49" charset="0"/>
                <a:cs typeface="Courier New" panose="02070309020205020404" pitchFamily="49" charset="0"/>
              </a:rPr>
              <a:t>&gt;http://maven.apache.org&lt;/url&gt;</a:t>
            </a:r>
          </a:p>
          <a:p>
            <a:pPr marL="514350" lvl="1" indent="0">
              <a:spcBef>
                <a:spcPts val="300"/>
              </a:spcBef>
              <a:buNone/>
            </a:pPr>
            <a:r>
              <a:rPr lang="en-US" sz="800" dirty="0">
                <a:latin typeface="Courier New" panose="02070309020205020404" pitchFamily="49" charset="0"/>
                <a:cs typeface="Courier New" panose="02070309020205020404" pitchFamily="49" charset="0"/>
              </a:rPr>
              <a:t>  &lt;dependencies&gt;</a:t>
            </a:r>
          </a:p>
          <a:p>
            <a:pPr marL="514350" lvl="1" indent="0">
              <a:spcBef>
                <a:spcPts val="300"/>
              </a:spcBef>
              <a:buNone/>
            </a:pPr>
            <a:r>
              <a:rPr lang="en-US" sz="800" dirty="0">
                <a:latin typeface="Courier New" panose="02070309020205020404" pitchFamily="49" charset="0"/>
                <a:cs typeface="Courier New" panose="02070309020205020404" pitchFamily="49" charset="0"/>
              </a:rPr>
              <a:t>    &lt;dependency&gt;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junit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514350" lvl="1" indent="0">
              <a:spcBef>
                <a:spcPts val="3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junit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514350" lvl="1" indent="0">
              <a:spcBef>
                <a:spcPts val="300"/>
              </a:spcBef>
              <a:buNone/>
            </a:pPr>
            <a:r>
              <a:rPr lang="en-US" sz="800" dirty="0">
                <a:latin typeface="Courier New" panose="02070309020205020404" pitchFamily="49" charset="0"/>
                <a:cs typeface="Courier New" panose="02070309020205020404" pitchFamily="49" charset="0"/>
              </a:rPr>
              <a:t>      &lt;version&gt;3.8.1&lt;/version&gt;</a:t>
            </a:r>
          </a:p>
          <a:p>
            <a:pPr marL="514350" lvl="1" indent="0">
              <a:spcBef>
                <a:spcPts val="300"/>
              </a:spcBef>
              <a:buNone/>
            </a:pPr>
            <a:r>
              <a:rPr lang="en-US" sz="800" dirty="0">
                <a:latin typeface="Courier New" panose="02070309020205020404" pitchFamily="49" charset="0"/>
                <a:cs typeface="Courier New" panose="02070309020205020404" pitchFamily="49" charset="0"/>
              </a:rPr>
              <a:t>      &lt;scope&gt;test&lt;/scope&gt;</a:t>
            </a:r>
          </a:p>
          <a:p>
            <a:pPr marL="514350" lvl="1" indent="0">
              <a:spcBef>
                <a:spcPts val="300"/>
              </a:spcBef>
              <a:buNone/>
            </a:pPr>
            <a:r>
              <a:rPr lang="en-US" sz="800" dirty="0">
                <a:latin typeface="Courier New" panose="02070309020205020404" pitchFamily="49" charset="0"/>
                <a:cs typeface="Courier New" panose="02070309020205020404" pitchFamily="49" charset="0"/>
              </a:rPr>
              <a:t>    &lt;/dependency&gt;</a:t>
            </a:r>
          </a:p>
          <a:p>
            <a:pPr marL="514350" lvl="1" indent="0">
              <a:spcBef>
                <a:spcPts val="300"/>
              </a:spcBef>
              <a:buNone/>
            </a:pPr>
            <a:r>
              <a:rPr lang="en-US" sz="800" dirty="0">
                <a:latin typeface="Courier New" panose="02070309020205020404" pitchFamily="49" charset="0"/>
                <a:cs typeface="Courier New" panose="02070309020205020404" pitchFamily="49" charset="0"/>
              </a:rPr>
              <a:t>  &lt;/dependencies&gt;</a:t>
            </a:r>
          </a:p>
          <a:p>
            <a:pPr marL="514350" lvl="1" indent="0">
              <a:spcBef>
                <a:spcPts val="300"/>
              </a:spcBef>
              <a:buNone/>
            </a:pPr>
            <a:r>
              <a:rPr lang="en-US" sz="800" dirty="0">
                <a:latin typeface="Courier New" panose="02070309020205020404" pitchFamily="49" charset="0"/>
                <a:cs typeface="Courier New" panose="02070309020205020404" pitchFamily="49" charset="0"/>
              </a:rPr>
              <a:t>&lt;/project&gt;</a:t>
            </a:r>
          </a:p>
          <a:p>
            <a:pPr marL="514350" lvl="1" indent="0">
              <a:spcBef>
                <a:spcPts val="300"/>
              </a:spcBef>
              <a:buNone/>
            </a:pPr>
            <a:endParaRPr lang="en-US" sz="800" dirty="0">
              <a:latin typeface="Courier New" panose="02070309020205020404" pitchFamily="49" charset="0"/>
              <a:cs typeface="Courier New" panose="02070309020205020404" pitchFamily="49" charset="0"/>
            </a:endParaRPr>
          </a:p>
          <a:p>
            <a:pPr lvl="1">
              <a:spcBef>
                <a:spcPts val="300"/>
              </a:spcBef>
            </a:pPr>
            <a:endParaRPr lang="en-US" sz="8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25</a:t>
            </a:fld>
            <a:endParaRPr lang="en-US" dirty="0"/>
          </a:p>
        </p:txBody>
      </p:sp>
    </p:spTree>
    <p:extLst>
      <p:ext uri="{BB962C8B-B14F-4D97-AF65-F5344CB8AC3E}">
        <p14:creationId xmlns:p14="http://schemas.microsoft.com/office/powerpoint/2010/main" val="244513775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Maven</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Build the project: </a:t>
            </a:r>
          </a:p>
          <a:p>
            <a:pPr marL="0" indent="0">
              <a:buNone/>
            </a:pPr>
            <a:r>
              <a:rPr lang="en-US" sz="800" dirty="0" err="1" smtClean="0">
                <a:latin typeface="Courier New" panose="02070309020205020404" pitchFamily="49" charset="0"/>
                <a:cs typeface="Courier New" panose="02070309020205020404" pitchFamily="49" charset="0"/>
              </a:rPr>
              <a:t>mvn</a:t>
            </a:r>
            <a:r>
              <a:rPr lang="en-US" sz="800" dirty="0" smtClean="0">
                <a:latin typeface="Courier New" panose="02070309020205020404" pitchFamily="49" charset="0"/>
                <a:cs typeface="Courier New" panose="02070309020205020404" pitchFamily="49" charset="0"/>
              </a:rPr>
              <a:t> package</a:t>
            </a:r>
          </a:p>
          <a:p>
            <a:pPr marL="0" indent="0">
              <a:buNone/>
            </a:pPr>
            <a:r>
              <a:rPr lang="en-US" sz="800" dirty="0" err="1" smtClean="0">
                <a:latin typeface="Courier New" panose="02070309020205020404" pitchFamily="49" charset="0"/>
                <a:cs typeface="Courier New" panose="02070309020205020404" pitchFamily="49" charset="0"/>
              </a:rPr>
              <a:t>mvn</a:t>
            </a:r>
            <a:r>
              <a:rPr lang="en-US" sz="800" dirty="0" smtClean="0">
                <a:latin typeface="Courier New" panose="02070309020205020404" pitchFamily="49" charset="0"/>
                <a:cs typeface="Courier New" panose="02070309020205020404" pitchFamily="49" charset="0"/>
              </a:rPr>
              <a:t> clean install</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1200" dirty="0"/>
              <a:t>Run application:</a:t>
            </a:r>
          </a:p>
          <a:p>
            <a:pPr marL="0" indent="0">
              <a:spcBef>
                <a:spcPts val="300"/>
              </a:spcBef>
              <a:buNone/>
            </a:pPr>
            <a:r>
              <a:rPr lang="en-US" sz="1000" dirty="0">
                <a:latin typeface="Courier New" panose="02070309020205020404" pitchFamily="49" charset="0"/>
                <a:cs typeface="Courier New" panose="02070309020205020404" pitchFamily="49" charset="0"/>
              </a:rPr>
              <a:t>java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 target/my-app-1.0-SNAPSHOT.jar </a:t>
            </a:r>
            <a:r>
              <a:rPr lang="en-US" sz="1000" dirty="0" err="1">
                <a:latin typeface="Courier New" panose="02070309020205020404" pitchFamily="49" charset="0"/>
                <a:cs typeface="Courier New" panose="02070309020205020404" pitchFamily="49" charset="0"/>
              </a:rPr>
              <a:t>com.mycompany.app.App</a:t>
            </a:r>
            <a:endParaRPr lang="en-US" sz="1000" dirty="0">
              <a:latin typeface="Courier New" panose="02070309020205020404" pitchFamily="49" charset="0"/>
              <a:cs typeface="Courier New" panose="02070309020205020404" pitchFamily="49" charset="0"/>
            </a:endParaRPr>
          </a:p>
          <a:p>
            <a:pPr marL="514350" lvl="1" indent="0">
              <a:spcBef>
                <a:spcPts val="300"/>
              </a:spcBef>
              <a:buNone/>
            </a:pPr>
            <a:endParaRPr lang="en-US" sz="800" dirty="0">
              <a:latin typeface="Courier New" panose="02070309020205020404" pitchFamily="49" charset="0"/>
              <a:cs typeface="Courier New" panose="02070309020205020404" pitchFamily="49" charset="0"/>
            </a:endParaRPr>
          </a:p>
          <a:p>
            <a:pPr marL="0" indent="0">
              <a:buNone/>
            </a:pPr>
            <a:r>
              <a:rPr lang="en-US" sz="1200" dirty="0" smtClean="0"/>
              <a:t>Generating the Site:</a:t>
            </a:r>
            <a:endParaRPr lang="en-US" sz="1200" dirty="0"/>
          </a:p>
          <a:p>
            <a:pPr marL="0" indent="0">
              <a:spcBef>
                <a:spcPts val="300"/>
              </a:spcBef>
              <a:buNone/>
            </a:pPr>
            <a:r>
              <a:rPr lang="en-US" sz="1000" dirty="0" err="1" smtClean="0">
                <a:latin typeface="Courier New" panose="02070309020205020404" pitchFamily="49" charset="0"/>
                <a:cs typeface="Courier New" panose="02070309020205020404" pitchFamily="49" charset="0"/>
              </a:rPr>
              <a:t>mvn</a:t>
            </a:r>
            <a:r>
              <a:rPr lang="en-US" sz="1000" dirty="0" smtClean="0">
                <a:latin typeface="Courier New" panose="02070309020205020404" pitchFamily="49" charset="0"/>
                <a:cs typeface="Courier New" panose="02070309020205020404" pitchFamily="49" charset="0"/>
              </a:rPr>
              <a:t> site</a:t>
            </a:r>
            <a:endParaRPr lang="en-US" sz="1000" dirty="0">
              <a:latin typeface="Courier New" panose="02070309020205020404" pitchFamily="49" charset="0"/>
              <a:cs typeface="Courier New" panose="02070309020205020404" pitchFamily="49" charset="0"/>
            </a:endParaRPr>
          </a:p>
          <a:p>
            <a:pPr marL="514350" lvl="1" indent="0">
              <a:spcBef>
                <a:spcPts val="300"/>
              </a:spcBef>
              <a:buNone/>
            </a:pPr>
            <a:endParaRPr lang="en-US" sz="800" dirty="0">
              <a:latin typeface="Courier New" panose="02070309020205020404" pitchFamily="49" charset="0"/>
              <a:cs typeface="Courier New" panose="02070309020205020404" pitchFamily="49" charset="0"/>
            </a:endParaRPr>
          </a:p>
          <a:p>
            <a:pPr lvl="1">
              <a:spcBef>
                <a:spcPts val="300"/>
              </a:spcBef>
            </a:pPr>
            <a:endParaRPr lang="en-US" sz="8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26</a:t>
            </a:fld>
            <a:endParaRPr lang="en-US" dirty="0"/>
          </a:p>
        </p:txBody>
      </p:sp>
    </p:spTree>
    <p:extLst>
      <p:ext uri="{BB962C8B-B14F-4D97-AF65-F5344CB8AC3E}">
        <p14:creationId xmlns:p14="http://schemas.microsoft.com/office/powerpoint/2010/main" val="15517996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Maven</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Maven Phases: </a:t>
            </a:r>
          </a:p>
          <a:p>
            <a:pPr marL="0" indent="0">
              <a:buNone/>
            </a:pPr>
            <a:endParaRPr lang="en-US" sz="800" dirty="0" smtClean="0">
              <a:latin typeface="+mj-lt"/>
              <a:cs typeface="Courier New" panose="02070309020205020404" pitchFamily="49" charset="0"/>
            </a:endParaRPr>
          </a:p>
          <a:p>
            <a:pPr marL="0" indent="0">
              <a:buNone/>
            </a:pPr>
            <a:r>
              <a:rPr lang="en-US" sz="800" dirty="0" smtClean="0">
                <a:latin typeface="+mj-lt"/>
                <a:cs typeface="Courier New" panose="02070309020205020404" pitchFamily="49" charset="0"/>
              </a:rPr>
              <a:t>Although </a:t>
            </a:r>
            <a:r>
              <a:rPr lang="en-US" sz="800" dirty="0">
                <a:latin typeface="+mj-lt"/>
                <a:cs typeface="Courier New" panose="02070309020205020404" pitchFamily="49" charset="0"/>
              </a:rPr>
              <a:t>hardly a comprehensive list, these are the most common default lifecycle phases executed</a:t>
            </a:r>
            <a:r>
              <a:rPr lang="en-US" sz="800" dirty="0" smtClean="0">
                <a:latin typeface="+mj-lt"/>
                <a:cs typeface="Courier New" panose="02070309020205020404" pitchFamily="49" charset="0"/>
              </a:rPr>
              <a:t>.</a:t>
            </a:r>
          </a:p>
          <a:p>
            <a:pPr marL="0" indent="0">
              <a:buNone/>
            </a:pPr>
            <a:endParaRPr lang="en-US" sz="800" dirty="0">
              <a:latin typeface="+mj-lt"/>
              <a:cs typeface="Courier New" panose="02070309020205020404" pitchFamily="49" charset="0"/>
            </a:endParaRPr>
          </a:p>
          <a:p>
            <a:r>
              <a:rPr lang="en-US" sz="800" b="1" dirty="0">
                <a:latin typeface="Courier New" panose="02070309020205020404" pitchFamily="49" charset="0"/>
                <a:cs typeface="Courier New" panose="02070309020205020404" pitchFamily="49" charset="0"/>
              </a:rPr>
              <a:t>validate</a:t>
            </a:r>
            <a:r>
              <a:rPr lang="en-US" sz="800" dirty="0">
                <a:latin typeface="Courier New" panose="02070309020205020404" pitchFamily="49" charset="0"/>
                <a:cs typeface="Courier New" panose="02070309020205020404" pitchFamily="49" charset="0"/>
              </a:rPr>
              <a:t>: validate the project is correct and all necessary information is available</a:t>
            </a:r>
          </a:p>
          <a:p>
            <a:r>
              <a:rPr lang="en-US" sz="800" b="1" dirty="0">
                <a:latin typeface="Courier New" panose="02070309020205020404" pitchFamily="49" charset="0"/>
                <a:cs typeface="Courier New" panose="02070309020205020404" pitchFamily="49" charset="0"/>
              </a:rPr>
              <a:t>compile</a:t>
            </a:r>
            <a:r>
              <a:rPr lang="en-US" sz="800" dirty="0">
                <a:latin typeface="Courier New" panose="02070309020205020404" pitchFamily="49" charset="0"/>
                <a:cs typeface="Courier New" panose="02070309020205020404" pitchFamily="49" charset="0"/>
              </a:rPr>
              <a:t>: compile the source code of the project</a:t>
            </a:r>
          </a:p>
          <a:p>
            <a:r>
              <a:rPr lang="en-US" sz="800" b="1" dirty="0">
                <a:latin typeface="Courier New" panose="02070309020205020404" pitchFamily="49" charset="0"/>
                <a:cs typeface="Courier New" panose="02070309020205020404" pitchFamily="49" charset="0"/>
              </a:rPr>
              <a:t>test</a:t>
            </a:r>
            <a:r>
              <a:rPr lang="en-US" sz="800" dirty="0">
                <a:latin typeface="Courier New" panose="02070309020205020404" pitchFamily="49" charset="0"/>
                <a:cs typeface="Courier New" panose="02070309020205020404" pitchFamily="49" charset="0"/>
              </a:rPr>
              <a:t>: test the compiled source code using a suitable unit testing framework. These tests should not require the code be packaged or deployed</a:t>
            </a:r>
          </a:p>
          <a:p>
            <a:r>
              <a:rPr lang="en-US" sz="800" b="1" dirty="0">
                <a:latin typeface="Courier New" panose="02070309020205020404" pitchFamily="49" charset="0"/>
                <a:cs typeface="Courier New" panose="02070309020205020404" pitchFamily="49" charset="0"/>
              </a:rPr>
              <a:t>package</a:t>
            </a:r>
            <a:r>
              <a:rPr lang="en-US" sz="800" dirty="0">
                <a:latin typeface="Courier New" panose="02070309020205020404" pitchFamily="49" charset="0"/>
                <a:cs typeface="Courier New" panose="02070309020205020404" pitchFamily="49" charset="0"/>
              </a:rPr>
              <a:t>: take the compiled code and package it in its distributable format, such as a JAR.</a:t>
            </a:r>
          </a:p>
          <a:p>
            <a:r>
              <a:rPr lang="en-US" sz="800" b="1" dirty="0">
                <a:latin typeface="Courier New" panose="02070309020205020404" pitchFamily="49" charset="0"/>
                <a:cs typeface="Courier New" panose="02070309020205020404" pitchFamily="49" charset="0"/>
              </a:rPr>
              <a:t>integration-test</a:t>
            </a:r>
            <a:r>
              <a:rPr lang="en-US" sz="800" dirty="0">
                <a:latin typeface="Courier New" panose="02070309020205020404" pitchFamily="49" charset="0"/>
                <a:cs typeface="Courier New" panose="02070309020205020404" pitchFamily="49" charset="0"/>
              </a:rPr>
              <a:t>: process and deploy the package if necessary into an environment where integration tests can be run</a:t>
            </a:r>
          </a:p>
          <a:p>
            <a:r>
              <a:rPr lang="en-US" sz="800" b="1" dirty="0">
                <a:latin typeface="Courier New" panose="02070309020205020404" pitchFamily="49" charset="0"/>
                <a:cs typeface="Courier New" panose="02070309020205020404" pitchFamily="49" charset="0"/>
              </a:rPr>
              <a:t>verify</a:t>
            </a:r>
            <a:r>
              <a:rPr lang="en-US" sz="800" dirty="0">
                <a:latin typeface="Courier New" panose="02070309020205020404" pitchFamily="49" charset="0"/>
                <a:cs typeface="Courier New" panose="02070309020205020404" pitchFamily="49" charset="0"/>
              </a:rPr>
              <a:t>: run any checks to verify the package is valid and meets quality criteria</a:t>
            </a:r>
          </a:p>
          <a:p>
            <a:r>
              <a:rPr lang="en-US" sz="800" b="1" dirty="0">
                <a:latin typeface="Courier New" panose="02070309020205020404" pitchFamily="49" charset="0"/>
                <a:cs typeface="Courier New" panose="02070309020205020404" pitchFamily="49" charset="0"/>
              </a:rPr>
              <a:t>install</a:t>
            </a:r>
            <a:r>
              <a:rPr lang="en-US" sz="800" dirty="0">
                <a:latin typeface="Courier New" panose="02070309020205020404" pitchFamily="49" charset="0"/>
                <a:cs typeface="Courier New" panose="02070309020205020404" pitchFamily="49" charset="0"/>
              </a:rPr>
              <a:t>: install the package into the local repository, for use as a dependency in other projects locally</a:t>
            </a:r>
          </a:p>
          <a:p>
            <a:r>
              <a:rPr lang="en-US" sz="800" b="1" dirty="0">
                <a:latin typeface="Courier New" panose="02070309020205020404" pitchFamily="49" charset="0"/>
                <a:cs typeface="Courier New" panose="02070309020205020404" pitchFamily="49" charset="0"/>
              </a:rPr>
              <a:t>deploy</a:t>
            </a:r>
            <a:r>
              <a:rPr lang="en-US" sz="800" dirty="0">
                <a:latin typeface="Courier New" panose="02070309020205020404" pitchFamily="49" charset="0"/>
                <a:cs typeface="Courier New" panose="02070309020205020404" pitchFamily="49" charset="0"/>
              </a:rPr>
              <a:t>: done in an integration or release environment, copies the final package to the remote repository for sharing with other developers and projects</a:t>
            </a:r>
            <a:r>
              <a:rPr lang="en-US" sz="800" dirty="0" smtClean="0">
                <a:latin typeface="Courier New" panose="02070309020205020404" pitchFamily="49" charset="0"/>
                <a:cs typeface="Courier New" panose="02070309020205020404" pitchFamily="49" charset="0"/>
              </a:rPr>
              <a:t>.</a:t>
            </a:r>
          </a:p>
          <a:p>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mj-lt"/>
                <a:cs typeface="Courier New" panose="02070309020205020404" pitchFamily="49" charset="0"/>
              </a:rPr>
              <a:t>There are two other Maven lifecycles of note beyond the default list above. They are</a:t>
            </a:r>
          </a:p>
          <a:p>
            <a:pPr marL="0" indent="0">
              <a:buNone/>
            </a:pPr>
            <a:endParaRPr lang="en-US" sz="800" dirty="0">
              <a:latin typeface="Courier New" panose="02070309020205020404" pitchFamily="49" charset="0"/>
              <a:cs typeface="Courier New" panose="02070309020205020404" pitchFamily="49" charset="0"/>
            </a:endParaRPr>
          </a:p>
          <a:p>
            <a:r>
              <a:rPr lang="en-US" sz="800" b="1" dirty="0">
                <a:latin typeface="Courier New" panose="02070309020205020404" pitchFamily="49" charset="0"/>
                <a:cs typeface="Courier New" panose="02070309020205020404" pitchFamily="49" charset="0"/>
              </a:rPr>
              <a:t>clean</a:t>
            </a:r>
            <a:r>
              <a:rPr lang="en-US" sz="800" dirty="0">
                <a:latin typeface="Courier New" panose="02070309020205020404" pitchFamily="49" charset="0"/>
                <a:cs typeface="Courier New" panose="02070309020205020404" pitchFamily="49" charset="0"/>
              </a:rPr>
              <a:t>: cleans up artifacts created by prior builds</a:t>
            </a:r>
          </a:p>
          <a:p>
            <a:r>
              <a:rPr lang="en-US" sz="800" b="1" dirty="0">
                <a:latin typeface="Courier New" panose="02070309020205020404" pitchFamily="49" charset="0"/>
                <a:cs typeface="Courier New" panose="02070309020205020404" pitchFamily="49" charset="0"/>
              </a:rPr>
              <a:t>site</a:t>
            </a:r>
            <a:r>
              <a:rPr lang="en-US" sz="800" dirty="0">
                <a:latin typeface="Courier New" panose="02070309020205020404" pitchFamily="49" charset="0"/>
                <a:cs typeface="Courier New" panose="02070309020205020404" pitchFamily="49" charset="0"/>
              </a:rPr>
              <a:t>: generates site documentation for this project</a:t>
            </a:r>
            <a:endParaRPr lang="en-US" sz="1000" dirty="0">
              <a:latin typeface="Courier New" panose="02070309020205020404" pitchFamily="49" charset="0"/>
              <a:cs typeface="Courier New" panose="02070309020205020404" pitchFamily="49" charset="0"/>
            </a:endParaRPr>
          </a:p>
          <a:p>
            <a:pPr marL="514350" lvl="1" indent="0">
              <a:spcBef>
                <a:spcPts val="300"/>
              </a:spcBef>
              <a:buNone/>
            </a:pPr>
            <a:endParaRPr lang="en-US" sz="800" dirty="0">
              <a:latin typeface="Courier New" panose="02070309020205020404" pitchFamily="49" charset="0"/>
              <a:cs typeface="Courier New" panose="02070309020205020404" pitchFamily="49" charset="0"/>
            </a:endParaRPr>
          </a:p>
          <a:p>
            <a:pPr lvl="1">
              <a:spcBef>
                <a:spcPts val="300"/>
              </a:spcBef>
            </a:pPr>
            <a:endParaRPr lang="en-US" sz="8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27</a:t>
            </a:fld>
            <a:endParaRPr lang="en-US" dirty="0"/>
          </a:p>
        </p:txBody>
      </p:sp>
    </p:spTree>
    <p:extLst>
      <p:ext uri="{BB962C8B-B14F-4D97-AF65-F5344CB8AC3E}">
        <p14:creationId xmlns:p14="http://schemas.microsoft.com/office/powerpoint/2010/main" val="76176074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Maven</a:t>
            </a:r>
            <a:endParaRPr lang="en-US" sz="2600" dirty="0"/>
          </a:p>
        </p:txBody>
      </p:sp>
      <p:sp>
        <p:nvSpPr>
          <p:cNvPr id="499719" name="Rectangle 7"/>
          <p:cNvSpPr>
            <a:spLocks noGrp="1" noChangeArrowheads="1"/>
          </p:cNvSpPr>
          <p:nvPr>
            <p:ph idx="10"/>
          </p:nvPr>
        </p:nvSpPr>
        <p:spPr/>
        <p:txBody>
          <a:bodyPr/>
          <a:lstStyle/>
          <a:p>
            <a:pPr marL="0" indent="0">
              <a:buNone/>
            </a:pPr>
            <a:r>
              <a:rPr lang="en-US" sz="1200" dirty="0" smtClean="0"/>
              <a:t>Run Ant task </a:t>
            </a:r>
            <a:r>
              <a:rPr lang="en-US" sz="1200" dirty="0"/>
              <a:t>with maven: </a:t>
            </a:r>
            <a:r>
              <a:rPr lang="en-US" sz="1200" dirty="0">
                <a:hlinkClick r:id="rId3"/>
              </a:rPr>
              <a:t>http://</a:t>
            </a:r>
            <a:r>
              <a:rPr lang="en-US" sz="1200" dirty="0" smtClean="0">
                <a:hlinkClick r:id="rId3"/>
              </a:rPr>
              <a:t>maven.apache.org/guides/mini/guide-using-ant.html</a:t>
            </a:r>
            <a:endParaRPr lang="en-US" sz="1200" dirty="0" smtClean="0"/>
          </a:p>
          <a:p>
            <a:pPr marL="514350" lvl="1" indent="0">
              <a:spcBef>
                <a:spcPts val="100"/>
              </a:spcBef>
              <a:buNone/>
            </a:pPr>
            <a:r>
              <a:rPr lang="en-US" sz="800" dirty="0">
                <a:latin typeface="Courier New" panose="02070309020205020404" pitchFamily="49" charset="0"/>
                <a:cs typeface="Courier New" panose="02070309020205020404" pitchFamily="49" charset="0"/>
              </a:rPr>
              <a:t>&lt;build&gt;</a:t>
            </a:r>
          </a:p>
          <a:p>
            <a:pPr marL="514350" lvl="1" indent="0">
              <a:spcBef>
                <a:spcPts val="100"/>
              </a:spcBef>
              <a:buNone/>
            </a:pPr>
            <a:r>
              <a:rPr lang="en-US" sz="800" dirty="0">
                <a:latin typeface="Courier New" panose="02070309020205020404" pitchFamily="49" charset="0"/>
                <a:cs typeface="Courier New" panose="02070309020205020404" pitchFamily="49" charset="0"/>
              </a:rPr>
              <a:t>    &lt;plugins&gt;</a:t>
            </a:r>
          </a:p>
          <a:p>
            <a:pPr marL="514350" lvl="1" indent="0">
              <a:spcBef>
                <a:spcPts val="100"/>
              </a:spcBef>
              <a:buNone/>
            </a:pPr>
            <a:r>
              <a:rPr lang="en-US" sz="800" dirty="0">
                <a:latin typeface="Courier New" panose="02070309020205020404" pitchFamily="49" charset="0"/>
                <a:cs typeface="Courier New" panose="02070309020205020404" pitchFamily="49" charset="0"/>
              </a:rPr>
              <a:t>      &lt;plugin&gt;</a:t>
            </a:r>
          </a:p>
          <a:p>
            <a:pPr marL="514350" lvl="1" indent="0">
              <a:spcBef>
                <a:spcPts val="10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&gt;maven-</a:t>
            </a:r>
            <a:r>
              <a:rPr lang="en-US" sz="800" dirty="0" err="1">
                <a:latin typeface="Courier New" panose="02070309020205020404" pitchFamily="49" charset="0"/>
                <a:cs typeface="Courier New" panose="02070309020205020404" pitchFamily="49" charset="0"/>
              </a:rPr>
              <a:t>antrun</a:t>
            </a:r>
            <a:r>
              <a:rPr lang="en-US" sz="800" dirty="0">
                <a:latin typeface="Courier New" panose="02070309020205020404" pitchFamily="49" charset="0"/>
                <a:cs typeface="Courier New" panose="02070309020205020404" pitchFamily="49" charset="0"/>
              </a:rPr>
              <a:t>-plugin&lt;/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514350" lvl="1" indent="0">
              <a:spcBef>
                <a:spcPts val="100"/>
              </a:spcBef>
              <a:buNone/>
            </a:pPr>
            <a:r>
              <a:rPr lang="en-US" sz="800" dirty="0">
                <a:latin typeface="Courier New" panose="02070309020205020404" pitchFamily="49" charset="0"/>
                <a:cs typeface="Courier New" panose="02070309020205020404" pitchFamily="49" charset="0"/>
              </a:rPr>
              <a:t>        &lt;version&gt;1.7&lt;/version&gt;</a:t>
            </a:r>
          </a:p>
          <a:p>
            <a:pPr marL="514350" lvl="1" indent="0">
              <a:spcBef>
                <a:spcPts val="100"/>
              </a:spcBef>
              <a:buNone/>
            </a:pPr>
            <a:r>
              <a:rPr lang="en-US" sz="800" dirty="0">
                <a:latin typeface="Courier New" panose="02070309020205020404" pitchFamily="49" charset="0"/>
                <a:cs typeface="Courier New" panose="02070309020205020404" pitchFamily="49" charset="0"/>
              </a:rPr>
              <a:t>        &lt;executions&gt;</a:t>
            </a:r>
          </a:p>
          <a:p>
            <a:pPr marL="514350" lvl="1" indent="0">
              <a:spcBef>
                <a:spcPts val="100"/>
              </a:spcBef>
              <a:buNone/>
            </a:pPr>
            <a:r>
              <a:rPr lang="en-US" sz="800" dirty="0">
                <a:latin typeface="Courier New" panose="02070309020205020404" pitchFamily="49" charset="0"/>
                <a:cs typeface="Courier New" panose="02070309020205020404" pitchFamily="49" charset="0"/>
              </a:rPr>
              <a:t>          &lt;execution&gt;</a:t>
            </a:r>
          </a:p>
          <a:p>
            <a:pPr marL="514350" lvl="1" indent="0">
              <a:spcBef>
                <a:spcPts val="100"/>
              </a:spcBef>
              <a:buNone/>
            </a:pPr>
            <a:r>
              <a:rPr lang="en-US" sz="800" dirty="0">
                <a:latin typeface="Courier New" panose="02070309020205020404" pitchFamily="49" charset="0"/>
                <a:cs typeface="Courier New" panose="02070309020205020404" pitchFamily="49" charset="0"/>
              </a:rPr>
              <a:t>            &lt;phase&gt;generate-sources&lt;/phase&gt;</a:t>
            </a:r>
          </a:p>
          <a:p>
            <a:pPr marL="514350" lvl="1" indent="0">
              <a:spcBef>
                <a:spcPts val="100"/>
              </a:spcBef>
              <a:buNone/>
            </a:pPr>
            <a:r>
              <a:rPr lang="en-US" sz="800" dirty="0">
                <a:latin typeface="Courier New" panose="02070309020205020404" pitchFamily="49" charset="0"/>
                <a:cs typeface="Courier New" panose="02070309020205020404" pitchFamily="49" charset="0"/>
              </a:rPr>
              <a:t>            &lt;configuration&gt;</a:t>
            </a:r>
          </a:p>
          <a:p>
            <a:pPr marL="514350" lvl="1" indent="0">
              <a:spcBef>
                <a:spcPts val="100"/>
              </a:spcBef>
              <a:buNone/>
            </a:pPr>
            <a:r>
              <a:rPr lang="en-US" sz="800" dirty="0">
                <a:latin typeface="Courier New" panose="02070309020205020404" pitchFamily="49" charset="0"/>
                <a:cs typeface="Courier New" panose="02070309020205020404" pitchFamily="49" charset="0"/>
              </a:rPr>
              <a:t>              &lt;tasks&gt;</a:t>
            </a:r>
          </a:p>
          <a:p>
            <a:pPr marL="514350" lvl="1" indent="0">
              <a:spcBef>
                <a:spcPts val="100"/>
              </a:spcBef>
              <a:buNone/>
            </a:pPr>
            <a:r>
              <a:rPr lang="en-US" sz="800" dirty="0">
                <a:latin typeface="Courier New" panose="02070309020205020404" pitchFamily="49" charset="0"/>
                <a:cs typeface="Courier New" panose="02070309020205020404" pitchFamily="49" charset="0"/>
              </a:rPr>
              <a:t> </a:t>
            </a:r>
          </a:p>
          <a:p>
            <a:pPr marL="514350" lvl="1" indent="0">
              <a:spcBef>
                <a:spcPts val="100"/>
              </a:spcBef>
              <a:buNone/>
            </a:pPr>
            <a:r>
              <a:rPr lang="en-US" sz="800" dirty="0">
                <a:latin typeface="Courier New" panose="02070309020205020404" pitchFamily="49" charset="0"/>
                <a:cs typeface="Courier New" panose="02070309020205020404" pitchFamily="49" charset="0"/>
              </a:rPr>
              <a:t>                &lt;!--</a:t>
            </a:r>
          </a:p>
          <a:p>
            <a:pPr marL="514350" lvl="1" indent="0">
              <a:spcBef>
                <a:spcPts val="100"/>
              </a:spcBef>
              <a:buNone/>
            </a:pPr>
            <a:r>
              <a:rPr lang="en-US" sz="800" dirty="0">
                <a:latin typeface="Courier New" panose="02070309020205020404" pitchFamily="49" charset="0"/>
                <a:cs typeface="Courier New" panose="02070309020205020404" pitchFamily="49" charset="0"/>
              </a:rPr>
              <a:t>                  Place any ant task here. </a:t>
            </a:r>
            <a:endParaRPr lang="en-US" sz="800" dirty="0" smtClean="0">
              <a:latin typeface="Courier New" panose="02070309020205020404" pitchFamily="49" charset="0"/>
              <a:cs typeface="Courier New" panose="02070309020205020404" pitchFamily="49" charset="0"/>
            </a:endParaRPr>
          </a:p>
          <a:p>
            <a:pPr marL="514350" lvl="1" indent="0">
              <a:spcBef>
                <a:spcPts val="100"/>
              </a:spcBef>
              <a:buNone/>
            </a:pPr>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You </a:t>
            </a:r>
            <a:r>
              <a:rPr lang="en-US" sz="800" dirty="0">
                <a:latin typeface="Courier New" panose="02070309020205020404" pitchFamily="49" charset="0"/>
                <a:cs typeface="Courier New" panose="02070309020205020404" pitchFamily="49" charset="0"/>
              </a:rPr>
              <a:t>can add </a:t>
            </a:r>
            <a:r>
              <a:rPr lang="en-US" sz="800" dirty="0" smtClean="0">
                <a:latin typeface="Courier New" panose="02070309020205020404" pitchFamily="49" charset="0"/>
                <a:cs typeface="Courier New" panose="02070309020205020404" pitchFamily="49" charset="0"/>
              </a:rPr>
              <a:t>anything you </a:t>
            </a:r>
            <a:r>
              <a:rPr lang="en-US" sz="800" dirty="0">
                <a:latin typeface="Courier New" panose="02070309020205020404" pitchFamily="49" charset="0"/>
                <a:cs typeface="Courier New" panose="02070309020205020404" pitchFamily="49" charset="0"/>
              </a:rPr>
              <a:t>can add between &lt;target&gt; and &lt;/target&gt; in </a:t>
            </a:r>
            <a:r>
              <a:rPr lang="en-US" sz="800" dirty="0" smtClean="0">
                <a:latin typeface="Courier New" panose="02070309020205020404" pitchFamily="49" charset="0"/>
                <a:cs typeface="Courier New" panose="02070309020205020404" pitchFamily="49" charset="0"/>
              </a:rPr>
              <a:t>a build.xml</a:t>
            </a:r>
            <a:r>
              <a:rPr lang="en-US" sz="800" dirty="0">
                <a:latin typeface="Courier New" panose="02070309020205020404" pitchFamily="49" charset="0"/>
                <a:cs typeface="Courier New" panose="02070309020205020404" pitchFamily="49" charset="0"/>
              </a:rPr>
              <a:t>.</a:t>
            </a:r>
          </a:p>
          <a:p>
            <a:pPr marL="514350" lvl="1" indent="0">
              <a:spcBef>
                <a:spcPts val="100"/>
              </a:spcBef>
              <a:buNone/>
            </a:pPr>
            <a:r>
              <a:rPr lang="en-US" sz="800" dirty="0">
                <a:latin typeface="Courier New" panose="02070309020205020404" pitchFamily="49" charset="0"/>
                <a:cs typeface="Courier New" panose="02070309020205020404" pitchFamily="49" charset="0"/>
              </a:rPr>
              <a:t>                --&gt;</a:t>
            </a:r>
          </a:p>
          <a:p>
            <a:pPr marL="514350" lvl="1" indent="0">
              <a:spcBef>
                <a:spcPts val="100"/>
              </a:spcBef>
              <a:buNone/>
            </a:pPr>
            <a:r>
              <a:rPr lang="en-US" sz="800" dirty="0">
                <a:latin typeface="Courier New" panose="02070309020205020404" pitchFamily="49" charset="0"/>
                <a:cs typeface="Courier New" panose="02070309020205020404" pitchFamily="49" charset="0"/>
              </a:rPr>
              <a:t> </a:t>
            </a:r>
          </a:p>
          <a:p>
            <a:pPr marL="514350" lvl="1" indent="0">
              <a:spcBef>
                <a:spcPts val="100"/>
              </a:spcBef>
              <a:buNone/>
            </a:pPr>
            <a:r>
              <a:rPr lang="en-US" sz="800" dirty="0">
                <a:latin typeface="Courier New" panose="02070309020205020404" pitchFamily="49" charset="0"/>
                <a:cs typeface="Courier New" panose="02070309020205020404" pitchFamily="49" charset="0"/>
              </a:rPr>
              <a:t>              &lt;/tasks&gt;</a:t>
            </a:r>
          </a:p>
          <a:p>
            <a:pPr marL="514350" lvl="1" indent="0">
              <a:spcBef>
                <a:spcPts val="100"/>
              </a:spcBef>
              <a:buNone/>
            </a:pPr>
            <a:r>
              <a:rPr lang="en-US" sz="800" dirty="0">
                <a:latin typeface="Courier New" panose="02070309020205020404" pitchFamily="49" charset="0"/>
                <a:cs typeface="Courier New" panose="02070309020205020404" pitchFamily="49" charset="0"/>
              </a:rPr>
              <a:t>            &lt;/configuration&gt;</a:t>
            </a:r>
          </a:p>
          <a:p>
            <a:pPr marL="514350" lvl="1" indent="0">
              <a:spcBef>
                <a:spcPts val="100"/>
              </a:spcBef>
              <a:buNone/>
            </a:pPr>
            <a:r>
              <a:rPr lang="en-US" sz="800" dirty="0">
                <a:latin typeface="Courier New" panose="02070309020205020404" pitchFamily="49" charset="0"/>
                <a:cs typeface="Courier New" panose="02070309020205020404" pitchFamily="49" charset="0"/>
              </a:rPr>
              <a:t>            &lt;goals&gt;</a:t>
            </a:r>
          </a:p>
          <a:p>
            <a:pPr marL="514350" lvl="1" indent="0">
              <a:spcBef>
                <a:spcPts val="100"/>
              </a:spcBef>
              <a:buNone/>
            </a:pPr>
            <a:r>
              <a:rPr lang="en-US" sz="800" dirty="0">
                <a:latin typeface="Courier New" panose="02070309020205020404" pitchFamily="49" charset="0"/>
                <a:cs typeface="Courier New" panose="02070309020205020404" pitchFamily="49" charset="0"/>
              </a:rPr>
              <a:t>              &lt;goal&gt;run&lt;/goal&gt;</a:t>
            </a:r>
          </a:p>
          <a:p>
            <a:pPr marL="514350" lvl="1" indent="0">
              <a:spcBef>
                <a:spcPts val="100"/>
              </a:spcBef>
              <a:buNone/>
            </a:pPr>
            <a:r>
              <a:rPr lang="en-US" sz="800" dirty="0">
                <a:latin typeface="Courier New" panose="02070309020205020404" pitchFamily="49" charset="0"/>
                <a:cs typeface="Courier New" panose="02070309020205020404" pitchFamily="49" charset="0"/>
              </a:rPr>
              <a:t>            &lt;/goals&gt;</a:t>
            </a:r>
          </a:p>
          <a:p>
            <a:pPr marL="514350" lvl="1" indent="0">
              <a:spcBef>
                <a:spcPts val="100"/>
              </a:spcBef>
              <a:buNone/>
            </a:pPr>
            <a:r>
              <a:rPr lang="en-US" sz="800" dirty="0">
                <a:latin typeface="Courier New" panose="02070309020205020404" pitchFamily="49" charset="0"/>
                <a:cs typeface="Courier New" panose="02070309020205020404" pitchFamily="49" charset="0"/>
              </a:rPr>
              <a:t>          &lt;/execution&gt;</a:t>
            </a:r>
          </a:p>
          <a:p>
            <a:pPr marL="514350" lvl="1" indent="0">
              <a:spcBef>
                <a:spcPts val="100"/>
              </a:spcBef>
              <a:buNone/>
            </a:pPr>
            <a:r>
              <a:rPr lang="en-US" sz="800" dirty="0">
                <a:latin typeface="Courier New" panose="02070309020205020404" pitchFamily="49" charset="0"/>
                <a:cs typeface="Courier New" panose="02070309020205020404" pitchFamily="49" charset="0"/>
              </a:rPr>
              <a:t>        &lt;/executions&gt;</a:t>
            </a:r>
          </a:p>
          <a:p>
            <a:pPr marL="514350" lvl="1" indent="0">
              <a:spcBef>
                <a:spcPts val="100"/>
              </a:spcBef>
              <a:buNone/>
            </a:pPr>
            <a:r>
              <a:rPr lang="en-US" sz="800" dirty="0">
                <a:latin typeface="Courier New" panose="02070309020205020404" pitchFamily="49" charset="0"/>
                <a:cs typeface="Courier New" panose="02070309020205020404" pitchFamily="49" charset="0"/>
              </a:rPr>
              <a:t>      &lt;/plugin&gt;</a:t>
            </a:r>
          </a:p>
          <a:p>
            <a:pPr marL="514350" lvl="1" indent="0">
              <a:spcBef>
                <a:spcPts val="100"/>
              </a:spcBef>
              <a:buNone/>
            </a:pPr>
            <a:r>
              <a:rPr lang="en-US" sz="800" dirty="0">
                <a:latin typeface="Courier New" panose="02070309020205020404" pitchFamily="49" charset="0"/>
                <a:cs typeface="Courier New" panose="02070309020205020404" pitchFamily="49" charset="0"/>
              </a:rPr>
              <a:t>    &lt;/plugins&gt;</a:t>
            </a:r>
          </a:p>
          <a:p>
            <a:pPr marL="514350" lvl="1" indent="0">
              <a:spcBef>
                <a:spcPts val="100"/>
              </a:spcBef>
              <a:buNone/>
            </a:pPr>
            <a:r>
              <a:rPr lang="en-US" sz="800" dirty="0">
                <a:latin typeface="Courier New" panose="02070309020205020404" pitchFamily="49" charset="0"/>
                <a:cs typeface="Courier New" panose="02070309020205020404" pitchFamily="49" charset="0"/>
              </a:rPr>
              <a:t>  &lt;/build&gt;</a:t>
            </a:r>
            <a:endParaRPr lang="en-US" sz="800" dirty="0" smtClean="0">
              <a:latin typeface="Courier New" panose="02070309020205020404" pitchFamily="49" charset="0"/>
              <a:cs typeface="Courier New" panose="02070309020205020404" pitchFamily="49" charset="0"/>
            </a:endParaRPr>
          </a:p>
          <a:p>
            <a:pPr marL="514350" lvl="1" indent="0">
              <a:spcBef>
                <a:spcPts val="300"/>
              </a:spcBef>
              <a:buNone/>
            </a:pPr>
            <a:endParaRPr lang="en-US" sz="800" dirty="0">
              <a:latin typeface="Courier New" panose="02070309020205020404" pitchFamily="49" charset="0"/>
              <a:cs typeface="Courier New" panose="02070309020205020404" pitchFamily="49" charset="0"/>
            </a:endParaRPr>
          </a:p>
          <a:p>
            <a:pPr lvl="1">
              <a:spcBef>
                <a:spcPts val="300"/>
              </a:spcBef>
            </a:pPr>
            <a:endParaRPr lang="en-US" sz="8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28</a:t>
            </a:fld>
            <a:endParaRPr lang="en-US" dirty="0"/>
          </a:p>
        </p:txBody>
      </p:sp>
    </p:spTree>
    <p:extLst>
      <p:ext uri="{BB962C8B-B14F-4D97-AF65-F5344CB8AC3E}">
        <p14:creationId xmlns:p14="http://schemas.microsoft.com/office/powerpoint/2010/main" val="17804278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Continuous integration</a:t>
            </a:r>
            <a:endParaRPr lang="en-US" sz="2600" dirty="0"/>
          </a:p>
        </p:txBody>
      </p:sp>
      <p:sp>
        <p:nvSpPr>
          <p:cNvPr id="499719" name="Rectangle 7"/>
          <p:cNvSpPr>
            <a:spLocks noGrp="1" noChangeArrowheads="1"/>
          </p:cNvSpPr>
          <p:nvPr>
            <p:ph idx="10"/>
          </p:nvPr>
        </p:nvSpPr>
        <p:spPr/>
        <p:txBody>
          <a:bodyPr/>
          <a:lstStyle/>
          <a:p>
            <a:pPr marL="0" indent="0">
              <a:buNone/>
            </a:pPr>
            <a:r>
              <a:rPr lang="en-US" b="1" dirty="0"/>
              <a:t>Continuous Integration</a:t>
            </a:r>
            <a:r>
              <a:rPr lang="en-US" dirty="0"/>
              <a:t> (</a:t>
            </a:r>
            <a:r>
              <a:rPr lang="en-US" b="1" dirty="0"/>
              <a:t>CI</a:t>
            </a:r>
            <a:r>
              <a:rPr lang="en-US" dirty="0"/>
              <a:t>) is a development practice that requires developers </a:t>
            </a:r>
            <a:r>
              <a:rPr lang="en-US" dirty="0" smtClean="0"/>
              <a:t>to </a:t>
            </a:r>
            <a:r>
              <a:rPr lang="en-US" b="1" dirty="0" smtClean="0"/>
              <a:t>integrate</a:t>
            </a:r>
            <a:r>
              <a:rPr lang="en-US" dirty="0"/>
              <a:t> code into a shared repository several times a day. Each check-in is then verified by an automated build, allowing teams to detect problems early</a:t>
            </a:r>
            <a:r>
              <a:rPr lang="en-US" dirty="0" smtClean="0"/>
              <a:t>.</a:t>
            </a:r>
          </a:p>
          <a:p>
            <a:pPr marL="0" indent="0">
              <a:buNone/>
            </a:pPr>
            <a:endParaRPr lang="en-US" sz="1200" dirty="0"/>
          </a:p>
          <a:p>
            <a:pPr marL="0" indent="0">
              <a:buNone/>
            </a:pPr>
            <a:r>
              <a:rPr lang="en-US" sz="1200" dirty="0" smtClean="0"/>
              <a:t>CI Tools:</a:t>
            </a:r>
          </a:p>
          <a:p>
            <a:pPr lvl="1"/>
            <a:r>
              <a:rPr lang="en-US" sz="1000" dirty="0"/>
              <a:t>Jenkins </a:t>
            </a:r>
            <a:r>
              <a:rPr lang="en-US" sz="1000" dirty="0">
                <a:hlinkClick r:id="rId3"/>
              </a:rPr>
              <a:t>https://jenkins.io</a:t>
            </a:r>
            <a:r>
              <a:rPr lang="en-US" sz="1000" dirty="0" smtClean="0">
                <a:hlinkClick r:id="rId3"/>
              </a:rPr>
              <a:t>/</a:t>
            </a:r>
            <a:endParaRPr lang="en-US" sz="1000" dirty="0" smtClean="0"/>
          </a:p>
          <a:p>
            <a:pPr lvl="1"/>
            <a:r>
              <a:rPr lang="en-US" sz="1000" dirty="0"/>
              <a:t>Bamboo </a:t>
            </a:r>
            <a:r>
              <a:rPr lang="en-US" sz="1000" dirty="0">
                <a:hlinkClick r:id="rId4"/>
              </a:rPr>
              <a:t>https://</a:t>
            </a:r>
            <a:r>
              <a:rPr lang="en-US" sz="1000" dirty="0" smtClean="0">
                <a:hlinkClick r:id="rId4"/>
              </a:rPr>
              <a:t>www.atlassian.com/software/bamboo</a:t>
            </a:r>
            <a:endParaRPr lang="en-US" sz="1000" dirty="0" smtClean="0"/>
          </a:p>
          <a:p>
            <a:pPr lvl="1"/>
            <a:endParaRPr lang="en-US" sz="1000" dirty="0" smtClean="0"/>
          </a:p>
          <a:p>
            <a:pPr marL="0" indent="-57150">
              <a:buNone/>
            </a:pPr>
            <a:r>
              <a:rPr lang="en-US" sz="1200" dirty="0"/>
              <a:t>More info about CI tools: </a:t>
            </a:r>
            <a:endParaRPr lang="en-US" sz="1200" dirty="0" smtClean="0"/>
          </a:p>
          <a:p>
            <a:pPr marL="514350" lvl="1" indent="-57150">
              <a:buNone/>
            </a:pPr>
            <a:r>
              <a:rPr lang="en-US" sz="1000" dirty="0" smtClean="0">
                <a:hlinkClick r:id="rId5"/>
              </a:rPr>
              <a:t>https</a:t>
            </a:r>
            <a:r>
              <a:rPr lang="en-US" sz="1000" dirty="0">
                <a:hlinkClick r:id="rId5"/>
              </a:rPr>
              <a:t>://</a:t>
            </a:r>
            <a:r>
              <a:rPr lang="en-US" sz="1000" dirty="0" smtClean="0">
                <a:hlinkClick r:id="rId5"/>
              </a:rPr>
              <a:t>opensource.com/business/15/7/six-continuous-integration-tools</a:t>
            </a:r>
            <a:endParaRPr lang="en-US" sz="1000" dirty="0" smtClean="0"/>
          </a:p>
          <a:p>
            <a:pPr marL="457200" lvl="1" indent="0">
              <a:buNone/>
            </a:pPr>
            <a:endParaRPr lang="en-US" sz="1000"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29</a:t>
            </a:fld>
            <a:endParaRPr lang="en-US" dirty="0"/>
          </a:p>
        </p:txBody>
      </p:sp>
    </p:spTree>
    <p:extLst>
      <p:ext uri="{BB962C8B-B14F-4D97-AF65-F5344CB8AC3E}">
        <p14:creationId xmlns:p14="http://schemas.microsoft.com/office/powerpoint/2010/main" val="31233407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Course Agenda</a:t>
            </a:r>
            <a:endParaRPr lang="en-US" dirty="0"/>
          </a:p>
        </p:txBody>
      </p:sp>
      <p:sp>
        <p:nvSpPr>
          <p:cNvPr id="7" name="Content Placeholder 6"/>
          <p:cNvSpPr>
            <a:spLocks noGrp="1"/>
          </p:cNvSpPr>
          <p:nvPr>
            <p:ph idx="10"/>
          </p:nvPr>
        </p:nvSpPr>
        <p:spPr/>
        <p:txBody>
          <a:bodyPr/>
          <a:lstStyle/>
          <a:p>
            <a:r>
              <a:rPr lang="en-US" sz="1500" dirty="0" smtClean="0"/>
              <a:t>Course introduction and Java basics </a:t>
            </a:r>
          </a:p>
          <a:p>
            <a:r>
              <a:rPr lang="en-US" sz="1500" dirty="0" smtClean="0"/>
              <a:t>Linux command line for Java development</a:t>
            </a:r>
          </a:p>
          <a:p>
            <a:r>
              <a:rPr lang="en-US" sz="1500" dirty="0" smtClean="0"/>
              <a:t>Using Java with communication protocols – HTTP, FTP, REST, SOAP</a:t>
            </a:r>
          </a:p>
          <a:p>
            <a:r>
              <a:rPr lang="en-US" sz="1500" dirty="0"/>
              <a:t>JDBC</a:t>
            </a:r>
          </a:p>
          <a:p>
            <a:r>
              <a:rPr lang="en-US" sz="1500" dirty="0"/>
              <a:t>Design patterns</a:t>
            </a:r>
          </a:p>
          <a:p>
            <a:r>
              <a:rPr lang="en-US" sz="1500" dirty="0" smtClean="0"/>
              <a:t>Building </a:t>
            </a:r>
            <a:r>
              <a:rPr lang="en-US" sz="1500" dirty="0"/>
              <a:t>an application and working with source control systems</a:t>
            </a:r>
          </a:p>
          <a:p>
            <a:r>
              <a:rPr lang="en-US" sz="1500" dirty="0" smtClean="0"/>
              <a:t>Building </a:t>
            </a:r>
            <a:r>
              <a:rPr lang="en-US" sz="1500" dirty="0" smtClean="0"/>
              <a:t>Java web applications using Tomcat, JSP, HTML and servlets – 2 lectures</a:t>
            </a:r>
          </a:p>
          <a:p>
            <a:r>
              <a:rPr lang="en-US" sz="1500" dirty="0" smtClean="0"/>
              <a:t>Encryption </a:t>
            </a:r>
            <a:r>
              <a:rPr lang="en-US" sz="1500" dirty="0" smtClean="0"/>
              <a:t>in Java</a:t>
            </a:r>
          </a:p>
          <a:p>
            <a:r>
              <a:rPr lang="en-US" sz="1500" dirty="0" smtClean="0"/>
              <a:t>Best coding </a:t>
            </a:r>
            <a:r>
              <a:rPr lang="en-US" sz="1500" dirty="0" smtClean="0"/>
              <a:t>practices</a:t>
            </a:r>
            <a:endParaRPr lang="en-US" sz="1500" dirty="0" smtClean="0"/>
          </a:p>
        </p:txBody>
      </p:sp>
      <p:sp>
        <p:nvSpPr>
          <p:cNvPr id="3" name="Slide Number Placeholder 2"/>
          <p:cNvSpPr>
            <a:spLocks noGrp="1"/>
          </p:cNvSpPr>
          <p:nvPr>
            <p:ph type="sldNum" sz="quarter" idx="4"/>
          </p:nvPr>
        </p:nvSpPr>
        <p:spPr/>
        <p:txBody>
          <a:bodyPr/>
          <a:lstStyle/>
          <a:p>
            <a:fld id="{A86557AE-D911-0F4C-AC53-EAE0FE81A38E}" type="slidenum">
              <a:rPr lang="en-US" smtClean="0"/>
              <a:pPr/>
              <a:t>3</a:t>
            </a:fld>
            <a:endParaRPr lang="en-US" dirty="0"/>
          </a:p>
        </p:txBody>
      </p:sp>
      <p:sp>
        <p:nvSpPr>
          <p:cNvPr id="2" name="Rectangle 1"/>
          <p:cNvSpPr>
            <a:spLocks/>
          </p:cNvSpPr>
          <p:nvPr/>
        </p:nvSpPr>
        <p:spPr bwMode="auto">
          <a:xfrm>
            <a:off x="-3745928" y="2569369"/>
            <a:ext cx="2769867"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Photo:</a:t>
            </a:r>
          </a:p>
          <a:p>
            <a:pPr marL="344488" indent="-225425">
              <a:lnSpc>
                <a:spcPct val="90000"/>
              </a:lnSpc>
              <a:spcBef>
                <a:spcPts val="600"/>
              </a:spcBef>
              <a:buAutoNum type="arabicPeriod"/>
            </a:pPr>
            <a:r>
              <a:rPr lang="en-US" sz="1400" dirty="0" smtClean="0">
                <a:solidFill>
                  <a:schemeClr val="bg1"/>
                </a:solidFill>
                <a:latin typeface="+mn-lt"/>
              </a:rPr>
              <a:t>Ideally new photo is 4.5” square </a:t>
            </a:r>
            <a:br>
              <a:rPr lang="en-US" sz="1400" dirty="0" smtClean="0">
                <a:solidFill>
                  <a:schemeClr val="bg1"/>
                </a:solidFill>
                <a:latin typeface="+mn-lt"/>
              </a:rPr>
            </a:br>
            <a:r>
              <a:rPr lang="en-US" sz="1400" dirty="0" smtClean="0">
                <a:solidFill>
                  <a:schemeClr val="bg1"/>
                </a:solidFill>
                <a:latin typeface="+mn-lt"/>
              </a:rPr>
              <a:t>(hint: the size of this box.)</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8" name="TextBox 7"/>
          <p:cNvSpPr txBox="1"/>
          <p:nvPr/>
        </p:nvSpPr>
        <p:spPr>
          <a:xfrm>
            <a:off x="9337305" y="2569369"/>
            <a:ext cx="2354422" cy="738664"/>
          </a:xfrm>
          <a:prstGeom prst="rect">
            <a:avLst/>
          </a:prstGeom>
          <a:solidFill>
            <a:schemeClr val="accent3"/>
          </a:solidFill>
        </p:spPr>
        <p:txBody>
          <a:bodyPr wrap="square" rtlCol="0">
            <a:spAutoFit/>
          </a:bodyPr>
          <a:lstStyle/>
          <a:p>
            <a:r>
              <a:rPr lang="en-US" sz="1400" dirty="0" smtClean="0">
                <a:solidFill>
                  <a:schemeClr val="bg1"/>
                </a:solidFill>
              </a:rPr>
              <a:t>Updating Text Color:</a:t>
            </a:r>
          </a:p>
          <a:p>
            <a:r>
              <a:rPr lang="en-US" sz="1400" dirty="0" smtClean="0">
                <a:solidFill>
                  <a:schemeClr val="bg1"/>
                </a:solidFill>
              </a:rPr>
              <a:t>Click reset layout so all text goes to default color.</a:t>
            </a:r>
            <a:endParaRPr lang="en-US" sz="1400" dirty="0" smtClean="0">
              <a:solidFill>
                <a:schemeClr val="bg1"/>
              </a:solidFill>
              <a:latin typeface="+mn-lt"/>
            </a:endParaRPr>
          </a:p>
        </p:txBody>
      </p:sp>
    </p:spTree>
    <p:extLst>
      <p:ext uri="{BB962C8B-B14F-4D97-AF65-F5344CB8AC3E}">
        <p14:creationId xmlns:p14="http://schemas.microsoft.com/office/powerpoint/2010/main" val="4286484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30</a:t>
            </a:fld>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43" r="1743"/>
          <a:stretch>
            <a:fillRect/>
          </a:stretch>
        </p:blipFill>
        <p:spPr/>
      </p:pic>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4929214" y="1089660"/>
            <a:ext cx="2995586" cy="553998"/>
          </a:xfrm>
          <a:prstGeom prst="rect">
            <a:avLst/>
          </a:prstGeom>
          <a:noFill/>
        </p:spPr>
        <p:txBody>
          <a:bodyPr wrap="square" rtlCol="0">
            <a:spAutoFit/>
          </a:bodyPr>
          <a:lstStyle/>
          <a:p>
            <a:pPr algn="ctr"/>
            <a:r>
              <a:rPr lang="en-US" sz="3000" dirty="0" smtClean="0">
                <a:solidFill>
                  <a:schemeClr val="bg1"/>
                </a:solidFill>
                <a:latin typeface="+mn-lt"/>
              </a:rPr>
              <a:t>Questions?</a:t>
            </a:r>
          </a:p>
        </p:txBody>
      </p:sp>
    </p:spTree>
    <p:extLst>
      <p:ext uri="{BB962C8B-B14F-4D97-AF65-F5344CB8AC3E}">
        <p14:creationId xmlns:p14="http://schemas.microsoft.com/office/powerpoint/2010/main" val="280034206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smtClean="0"/>
              <a:t>Homework</a:t>
            </a:r>
            <a:endParaRPr lang="en-US" dirty="0"/>
          </a:p>
        </p:txBody>
      </p:sp>
      <p:sp>
        <p:nvSpPr>
          <p:cNvPr id="499719" name="Rectangle 7"/>
          <p:cNvSpPr>
            <a:spLocks noGrp="1" noChangeArrowheads="1"/>
          </p:cNvSpPr>
          <p:nvPr>
            <p:ph idx="10"/>
          </p:nvPr>
        </p:nvSpPr>
        <p:spPr>
          <a:xfrm>
            <a:off x="457200" y="1359122"/>
            <a:ext cx="7528560" cy="3677698"/>
          </a:xfrm>
        </p:spPr>
        <p:txBody>
          <a:bodyPr/>
          <a:lstStyle/>
          <a:p>
            <a:pPr marL="0" indent="0">
              <a:buNone/>
            </a:pPr>
            <a:endParaRPr lang="en-US" sz="1200" dirty="0" smtClean="0"/>
          </a:p>
          <a:p>
            <a:pPr>
              <a:buFont typeface="+mj-lt"/>
              <a:buAutoNum type="arabicPeriod"/>
            </a:pPr>
            <a:r>
              <a:rPr lang="en-US" sz="1200" dirty="0" smtClean="0"/>
              <a:t>Create </a:t>
            </a:r>
            <a:r>
              <a:rPr lang="en-US" sz="1200" dirty="0"/>
              <a:t>a ANT build script in order to automate </a:t>
            </a:r>
            <a:r>
              <a:rPr lang="en-US" sz="1200" dirty="0" smtClean="0"/>
              <a:t>the build </a:t>
            </a:r>
            <a:r>
              <a:rPr lang="en-US" sz="1200" dirty="0"/>
              <a:t>steps for JDBC project from the previous lecture</a:t>
            </a:r>
          </a:p>
          <a:p>
            <a:pPr>
              <a:buFont typeface="+mj-lt"/>
              <a:buAutoNum type="arabicPeriod"/>
            </a:pPr>
            <a:r>
              <a:rPr lang="en-US" sz="1200" dirty="0"/>
              <a:t>Create a </a:t>
            </a:r>
            <a:r>
              <a:rPr lang="en-US" sz="1200" dirty="0" smtClean="0"/>
              <a:t>MAVEN</a:t>
            </a:r>
            <a:r>
              <a:rPr lang="bg-BG" sz="1200" dirty="0" smtClean="0"/>
              <a:t> </a:t>
            </a:r>
            <a:r>
              <a:rPr lang="en-US" sz="1200" dirty="0" smtClean="0"/>
              <a:t>project in </a:t>
            </a:r>
            <a:r>
              <a:rPr lang="en-US" sz="1200" dirty="0"/>
              <a:t>order to automate </a:t>
            </a:r>
            <a:r>
              <a:rPr lang="en-US" sz="1200" dirty="0" smtClean="0"/>
              <a:t>the build </a:t>
            </a:r>
            <a:r>
              <a:rPr lang="en-US" sz="1200" dirty="0"/>
              <a:t>steps for JDBC project from the previous </a:t>
            </a:r>
            <a:r>
              <a:rPr lang="en-US" sz="1200" dirty="0" smtClean="0"/>
              <a:t>lecture. Remove</a:t>
            </a:r>
          </a:p>
          <a:p>
            <a:pPr lvl="1"/>
            <a:r>
              <a:rPr lang="en-US" sz="1000" dirty="0" smtClean="0"/>
              <a:t>List all jar files that are used in project as dependencies in POM.XML file.</a:t>
            </a:r>
          </a:p>
          <a:p>
            <a:pPr lvl="1"/>
            <a:r>
              <a:rPr lang="en-US" sz="1000" dirty="0"/>
              <a:t>Upload all project resources in any GIT public </a:t>
            </a:r>
            <a:r>
              <a:rPr lang="en-US" sz="1000" dirty="0" smtClean="0"/>
              <a:t>service</a:t>
            </a:r>
          </a:p>
          <a:p>
            <a:pPr lvl="1"/>
            <a:r>
              <a:rPr lang="en-US" sz="1000" i="1" dirty="0" smtClean="0"/>
              <a:t>Optional: </a:t>
            </a:r>
            <a:r>
              <a:rPr lang="en-US" sz="1000" i="1" dirty="0" smtClean="0">
                <a:solidFill>
                  <a:schemeClr val="tx2">
                    <a:lumMod val="60000"/>
                    <a:lumOff val="40000"/>
                  </a:schemeClr>
                </a:solidFill>
              </a:rPr>
              <a:t>Invoke ANT build script (from point 1) in MAVEN project in order to build the source (instead of using common maven approach for building java projects)</a:t>
            </a:r>
            <a:endParaRPr lang="en-US" sz="1000" i="1" dirty="0">
              <a:solidFill>
                <a:schemeClr val="tx2">
                  <a:lumMod val="60000"/>
                  <a:lumOff val="40000"/>
                </a:schemeClr>
              </a:solidFill>
            </a:endParaRPr>
          </a:p>
          <a:p>
            <a:pPr lvl="1"/>
            <a:endParaRPr lang="en-US" sz="1000" dirty="0"/>
          </a:p>
          <a:p>
            <a:pPr marL="514350" lvl="1" indent="0">
              <a:buNone/>
            </a:pPr>
            <a:r>
              <a:rPr lang="en-US" sz="800" dirty="0" smtClean="0"/>
              <a:t>Create </a:t>
            </a:r>
            <a:r>
              <a:rPr lang="en-US" sz="800" dirty="0" smtClean="0"/>
              <a:t>a Java  command line program that:</a:t>
            </a:r>
          </a:p>
          <a:p>
            <a:pPr lvl="1">
              <a:buFontTx/>
              <a:buChar char="-"/>
            </a:pPr>
            <a:r>
              <a:rPr lang="en-US" sz="800" dirty="0" smtClean="0"/>
              <a:t>Create a Java application which use JDBC </a:t>
            </a:r>
          </a:p>
          <a:p>
            <a:pPr lvl="1">
              <a:buFontTx/>
              <a:buChar char="-"/>
            </a:pPr>
            <a:r>
              <a:rPr lang="en-US" sz="800" dirty="0" smtClean="0"/>
              <a:t>Insert 5 records in employees table with columns (ID, Name, Surname, Birthdate);</a:t>
            </a:r>
          </a:p>
          <a:p>
            <a:pPr lvl="1">
              <a:buFontTx/>
              <a:buChar char="-"/>
            </a:pPr>
            <a:r>
              <a:rPr lang="en-US" sz="800" dirty="0"/>
              <a:t>Select youngest </a:t>
            </a:r>
            <a:r>
              <a:rPr lang="en-US" sz="800" dirty="0" smtClean="0"/>
              <a:t>employee. Print his details.</a:t>
            </a:r>
          </a:p>
          <a:p>
            <a:pPr lvl="1">
              <a:buFontTx/>
              <a:buChar char="-"/>
            </a:pPr>
            <a:r>
              <a:rPr lang="en-US" sz="800" dirty="0"/>
              <a:t>Select </a:t>
            </a:r>
            <a:r>
              <a:rPr lang="en-US" sz="800" dirty="0" smtClean="0"/>
              <a:t>oldest employee</a:t>
            </a:r>
            <a:r>
              <a:rPr lang="en-US" sz="800" dirty="0"/>
              <a:t>. Print his details.</a:t>
            </a:r>
          </a:p>
          <a:p>
            <a:pPr>
              <a:buFontTx/>
              <a:buChar char="-"/>
            </a:pPr>
            <a:endParaRPr lang="en-US" sz="1200" dirty="0" smtClean="0"/>
          </a:p>
          <a:p>
            <a:pPr>
              <a:buFontTx/>
              <a:buChar char="-"/>
            </a:pPr>
            <a:endParaRPr lang="en-US" sz="1200" dirty="0" smtClean="0"/>
          </a:p>
          <a:p>
            <a:pPr marL="0" indent="0">
              <a:buNone/>
            </a:pPr>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31</a:t>
            </a:fld>
            <a:endParaRPr lang="en-US" dirty="0"/>
          </a:p>
        </p:txBody>
      </p:sp>
    </p:spTree>
    <p:extLst>
      <p:ext uri="{BB962C8B-B14F-4D97-AF65-F5344CB8AC3E}">
        <p14:creationId xmlns:p14="http://schemas.microsoft.com/office/powerpoint/2010/main" val="22251196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a:xfrm>
            <a:off x="3200400" y="914400"/>
            <a:ext cx="5433060" cy="1080345"/>
          </a:xfrm>
        </p:spPr>
        <p:txBody>
          <a:bodyPr/>
          <a:lstStyle/>
          <a:p>
            <a:r>
              <a:rPr lang="en-US" dirty="0" smtClean="0"/>
              <a:t>Thanks for your attention!</a:t>
            </a:r>
            <a:endParaRPr lang="en-US" dirty="0"/>
          </a:p>
        </p:txBody>
      </p:sp>
      <p:sp>
        <p:nvSpPr>
          <p:cNvPr id="5" name="Text Placeholder 10"/>
          <p:cNvSpPr txBox="1">
            <a:spLocks/>
          </p:cNvSpPr>
          <p:nvPr/>
        </p:nvSpPr>
        <p:spPr bwMode="gray">
          <a:xfrm>
            <a:off x="6339840" y="4396741"/>
            <a:ext cx="2804160" cy="74676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marL="0" indent="0" algn="l" rtl="0" eaLnBrk="1" fontAlgn="base" hangingPunct="1">
              <a:lnSpc>
                <a:spcPct val="90000"/>
              </a:lnSpc>
              <a:spcBef>
                <a:spcPts val="0"/>
              </a:spcBef>
              <a:spcAft>
                <a:spcPct val="0"/>
              </a:spcAft>
              <a:buClr>
                <a:schemeClr val="accent1"/>
              </a:buClr>
              <a:buNone/>
              <a:defRPr lang="en-US" sz="3600" b="0" baseline="0" dirty="0" smtClean="0">
                <a:solidFill>
                  <a:schemeClr val="accent1"/>
                </a:solidFill>
                <a:latin typeface="Arial"/>
                <a:ea typeface="ＭＳ Ｐゴシック" pitchFamily="-105" charset="-128"/>
                <a:cs typeface="ＭＳ Ｐゴシック" pitchFamily="-105" charset="-128"/>
              </a:defRPr>
            </a:lvl1pPr>
            <a:lvl2pPr marL="457200" indent="0" algn="l" rtl="0" eaLnBrk="1" fontAlgn="base" hangingPunct="1">
              <a:lnSpc>
                <a:spcPct val="90000"/>
              </a:lnSpc>
              <a:spcBef>
                <a:spcPts val="600"/>
              </a:spcBef>
              <a:spcAft>
                <a:spcPct val="0"/>
              </a:spcAft>
              <a:buClr>
                <a:schemeClr val="accent1"/>
              </a:buClr>
              <a:buNone/>
              <a:defRPr sz="1800">
                <a:solidFill>
                  <a:schemeClr val="tx2"/>
                </a:solidFill>
                <a:latin typeface="Arial" pitchFamily="34" charset="0"/>
                <a:ea typeface="ＭＳ Ｐゴシック" pitchFamily="-105" charset="-128"/>
                <a:cs typeface="Arial" pitchFamily="34" charset="0"/>
              </a:defRPr>
            </a:lvl2pPr>
            <a:lvl3pPr marL="914400" indent="0" algn="l" rtl="0" eaLnBrk="1" fontAlgn="base" hangingPunct="1">
              <a:lnSpc>
                <a:spcPct val="90000"/>
              </a:lnSpc>
              <a:spcBef>
                <a:spcPts val="600"/>
              </a:spcBef>
              <a:spcAft>
                <a:spcPct val="0"/>
              </a:spcAft>
              <a:buClr>
                <a:schemeClr val="accent1"/>
              </a:buClr>
              <a:buNone/>
              <a:defRPr sz="1600">
                <a:solidFill>
                  <a:schemeClr val="tx2"/>
                </a:solidFill>
                <a:latin typeface="Arial" pitchFamily="34" charset="0"/>
                <a:ea typeface="ＭＳ Ｐゴシック" pitchFamily="-105" charset="-128"/>
                <a:cs typeface="Arial" pitchFamily="34" charset="0"/>
              </a:defRPr>
            </a:lvl3pPr>
            <a:lvl4pPr marL="1371600" indent="0" algn="l" rtl="0" eaLnBrk="1" fontAlgn="base" hangingPunct="1">
              <a:lnSpc>
                <a:spcPct val="90000"/>
              </a:lnSpc>
              <a:spcBef>
                <a:spcPts val="600"/>
              </a:spcBef>
              <a:spcAft>
                <a:spcPct val="0"/>
              </a:spcAft>
              <a:buClr>
                <a:schemeClr val="accent1"/>
              </a:buClr>
              <a:buNone/>
              <a:defRPr sz="1400">
                <a:solidFill>
                  <a:schemeClr val="tx2"/>
                </a:solidFill>
                <a:latin typeface="Arial" pitchFamily="34" charset="0"/>
                <a:ea typeface="ＭＳ Ｐゴシック" pitchFamily="-105" charset="-128"/>
                <a:cs typeface="Arial" pitchFamily="34" charset="0"/>
              </a:defRPr>
            </a:lvl4pPr>
            <a:lvl5pPr marL="1828800" indent="0" algn="l" rtl="0" eaLnBrk="1" fontAlgn="base" hangingPunct="1">
              <a:lnSpc>
                <a:spcPct val="90000"/>
              </a:lnSpc>
              <a:spcBef>
                <a:spcPts val="600"/>
              </a:spcBef>
              <a:spcAft>
                <a:spcPct val="0"/>
              </a:spcAft>
              <a:buClr>
                <a:schemeClr val="accent1"/>
              </a:buClr>
              <a:buNone/>
              <a:defRPr sz="1400">
                <a:solidFill>
                  <a:schemeClr val="tx2"/>
                </a:solidFill>
                <a:latin typeface="Arial" pitchFamily="34" charset="0"/>
                <a:ea typeface="ＭＳ Ｐゴシック" pitchFamily="-105" charset="-128"/>
                <a:cs typeface="Arial" pitchFamily="34"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r>
              <a:rPr lang="en-US" sz="2000" kern="0" dirty="0" smtClean="0"/>
              <a:t>Totyo Totev</a:t>
            </a:r>
          </a:p>
          <a:p>
            <a:r>
              <a:rPr lang="en-US" sz="2000" kern="0" dirty="0" smtClean="0"/>
              <a:t>ttotev@axway.com</a:t>
            </a:r>
            <a:endParaRPr lang="en-US" sz="2000" kern="0" dirty="0"/>
          </a:p>
        </p:txBody>
      </p:sp>
    </p:spTree>
    <p:extLst>
      <p:ext uri="{BB962C8B-B14F-4D97-AF65-F5344CB8AC3E}">
        <p14:creationId xmlns:p14="http://schemas.microsoft.com/office/powerpoint/2010/main" val="280196637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smtClean="0"/>
              <a:t>Course format</a:t>
            </a:r>
            <a:endParaRPr lang="en-US" dirty="0"/>
          </a:p>
        </p:txBody>
      </p:sp>
      <p:sp>
        <p:nvSpPr>
          <p:cNvPr id="499719" name="Rectangle 7"/>
          <p:cNvSpPr>
            <a:spLocks noGrp="1" noChangeArrowheads="1"/>
          </p:cNvSpPr>
          <p:nvPr>
            <p:ph idx="10"/>
          </p:nvPr>
        </p:nvSpPr>
        <p:spPr/>
        <p:txBody>
          <a:bodyPr/>
          <a:lstStyle/>
          <a:p>
            <a:r>
              <a:rPr lang="en-US" dirty="0" smtClean="0"/>
              <a:t>2 lectures a week – Tuesday and Thursday</a:t>
            </a:r>
          </a:p>
          <a:p>
            <a:r>
              <a:rPr lang="en-US" dirty="0" smtClean="0"/>
              <a:t>10 topics to be covered</a:t>
            </a:r>
          </a:p>
          <a:p>
            <a:r>
              <a:rPr lang="en-US" dirty="0" smtClean="0"/>
              <a:t>3 hours per lecture with small breaks</a:t>
            </a:r>
          </a:p>
          <a:p>
            <a:r>
              <a:rPr lang="en-US" dirty="0" smtClean="0"/>
              <a:t>Homework each Thursday</a:t>
            </a:r>
          </a:p>
          <a:p>
            <a:r>
              <a:rPr lang="en-US" dirty="0" smtClean="0"/>
              <a:t>Creating an application from the scratch to complete the course</a:t>
            </a:r>
          </a:p>
          <a:p>
            <a:r>
              <a:rPr lang="en-US" dirty="0" smtClean="0"/>
              <a:t>Get a certificate for completing the course</a:t>
            </a:r>
          </a:p>
        </p:txBody>
      </p:sp>
      <p:sp>
        <p:nvSpPr>
          <p:cNvPr id="2" name="Slide Number Placeholder 1"/>
          <p:cNvSpPr>
            <a:spLocks noGrp="1"/>
          </p:cNvSpPr>
          <p:nvPr>
            <p:ph type="sldNum" sz="quarter" idx="4"/>
          </p:nvPr>
        </p:nvSpPr>
        <p:spPr/>
        <p:txBody>
          <a:bodyPr/>
          <a:lstStyle/>
          <a:p>
            <a:fld id="{A86557AE-D911-0F4C-AC53-EAE0FE81A38E}"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smtClean="0"/>
              <a:t>Academy goals</a:t>
            </a:r>
            <a:endParaRPr lang="en-US" dirty="0"/>
          </a:p>
        </p:txBody>
      </p:sp>
      <p:sp>
        <p:nvSpPr>
          <p:cNvPr id="499719" name="Rectangle 7"/>
          <p:cNvSpPr>
            <a:spLocks noGrp="1" noChangeArrowheads="1"/>
          </p:cNvSpPr>
          <p:nvPr>
            <p:ph idx="10"/>
          </p:nvPr>
        </p:nvSpPr>
        <p:spPr/>
        <p:txBody>
          <a:bodyPr/>
          <a:lstStyle/>
          <a:p>
            <a:r>
              <a:rPr lang="en-US" dirty="0" smtClean="0"/>
              <a:t>Learn how to code better</a:t>
            </a:r>
          </a:p>
          <a:p>
            <a:r>
              <a:rPr lang="en-US" dirty="0" smtClean="0"/>
              <a:t>Real world problems to solve</a:t>
            </a:r>
          </a:p>
          <a:p>
            <a:r>
              <a:rPr lang="en-US" dirty="0" smtClean="0"/>
              <a:t>Learn how to create a real world application from the scratch</a:t>
            </a:r>
          </a:p>
          <a:p>
            <a:r>
              <a:rPr lang="en-US" dirty="0" smtClean="0"/>
              <a:t>Get hired by Axway!</a:t>
            </a:r>
          </a:p>
        </p:txBody>
      </p:sp>
      <p:sp>
        <p:nvSpPr>
          <p:cNvPr id="2" name="Slide Number Placeholder 1"/>
          <p:cNvSpPr>
            <a:spLocks noGrp="1"/>
          </p:cNvSpPr>
          <p:nvPr>
            <p:ph type="sldNum" sz="quarter" idx="4"/>
          </p:nvPr>
        </p:nvSpPr>
        <p:spPr/>
        <p:txBody>
          <a:bodyPr/>
          <a:lstStyle/>
          <a:p>
            <a:fld id="{A86557AE-D911-0F4C-AC53-EAE0FE81A38E}" type="slidenum">
              <a:rPr lang="en-US" smtClean="0"/>
              <a:pPr/>
              <a:t>5</a:t>
            </a:fld>
            <a:endParaRPr lang="en-US" dirty="0"/>
          </a:p>
        </p:txBody>
      </p:sp>
    </p:spTree>
    <p:extLst>
      <p:ext uri="{BB962C8B-B14F-4D97-AF65-F5344CB8AC3E}">
        <p14:creationId xmlns:p14="http://schemas.microsoft.com/office/powerpoint/2010/main" val="12988314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Our team</a:t>
            </a:r>
            <a:endParaRPr lang="en-US" dirty="0"/>
          </a:p>
        </p:txBody>
      </p:sp>
      <p:sp>
        <p:nvSpPr>
          <p:cNvPr id="7" name="Content Placeholder 6"/>
          <p:cNvSpPr>
            <a:spLocks noGrp="1"/>
          </p:cNvSpPr>
          <p:nvPr>
            <p:ph idx="10"/>
          </p:nvPr>
        </p:nvSpPr>
        <p:spPr/>
        <p:txBody>
          <a:bodyPr/>
          <a:lstStyle/>
          <a:p>
            <a:r>
              <a:rPr lang="en-US" dirty="0" smtClean="0"/>
              <a:t>Petya Karastoyanova</a:t>
            </a:r>
          </a:p>
          <a:p>
            <a:pPr marL="0" indent="0">
              <a:buNone/>
            </a:pPr>
            <a:r>
              <a:rPr lang="en-US" dirty="0" smtClean="0"/>
              <a:t>   Senior Software Engineer</a:t>
            </a:r>
          </a:p>
          <a:p>
            <a:pPr marL="0" indent="0">
              <a:buNone/>
            </a:pPr>
            <a:endParaRPr lang="en-US" dirty="0" smtClean="0"/>
          </a:p>
          <a:p>
            <a:r>
              <a:rPr lang="en-US" dirty="0" smtClean="0"/>
              <a:t>Totyo Totev</a:t>
            </a:r>
          </a:p>
          <a:p>
            <a:pPr marL="0" indent="0">
              <a:buNone/>
            </a:pPr>
            <a:r>
              <a:rPr lang="en-US" dirty="0" smtClean="0"/>
              <a:t>   Principal Software Engineer</a:t>
            </a:r>
          </a:p>
          <a:p>
            <a:pPr marL="0" indent="0">
              <a:buNone/>
            </a:pPr>
            <a:endParaRPr lang="en-US" dirty="0" smtClean="0"/>
          </a:p>
          <a:p>
            <a:r>
              <a:rPr lang="en-US" dirty="0" smtClean="0"/>
              <a:t>Andrey Andreev</a:t>
            </a:r>
          </a:p>
          <a:p>
            <a:pPr marL="0" indent="0">
              <a:buNone/>
            </a:pPr>
            <a:r>
              <a:rPr lang="en-US" dirty="0" smtClean="0"/>
              <a:t>   Senior Software Engineer</a:t>
            </a:r>
          </a:p>
        </p:txBody>
      </p:sp>
      <p:sp>
        <p:nvSpPr>
          <p:cNvPr id="3" name="Slide Number Placeholder 2"/>
          <p:cNvSpPr>
            <a:spLocks noGrp="1"/>
          </p:cNvSpPr>
          <p:nvPr>
            <p:ph type="sldNum" sz="quarter" idx="4"/>
          </p:nvPr>
        </p:nvSpPr>
        <p:spPr/>
        <p:txBody>
          <a:bodyPr/>
          <a:lstStyle/>
          <a:p>
            <a:fld id="{A86557AE-D911-0F4C-AC53-EAE0FE81A38E}" type="slidenum">
              <a:rPr lang="en-US" smtClean="0"/>
              <a:pPr/>
              <a:t>6</a:t>
            </a:fld>
            <a:endParaRPr lang="en-US" dirty="0"/>
          </a:p>
        </p:txBody>
      </p:sp>
      <p:sp>
        <p:nvSpPr>
          <p:cNvPr id="2" name="Rectangle 1"/>
          <p:cNvSpPr>
            <a:spLocks/>
          </p:cNvSpPr>
          <p:nvPr/>
        </p:nvSpPr>
        <p:spPr bwMode="auto">
          <a:xfrm>
            <a:off x="-3745928" y="2569369"/>
            <a:ext cx="2769867"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Photo:</a:t>
            </a:r>
          </a:p>
          <a:p>
            <a:pPr marL="344488" indent="-225425">
              <a:lnSpc>
                <a:spcPct val="90000"/>
              </a:lnSpc>
              <a:spcBef>
                <a:spcPts val="600"/>
              </a:spcBef>
              <a:buAutoNum type="arabicPeriod"/>
            </a:pPr>
            <a:r>
              <a:rPr lang="en-US" sz="1400" dirty="0" smtClean="0">
                <a:solidFill>
                  <a:schemeClr val="bg1"/>
                </a:solidFill>
                <a:latin typeface="+mn-lt"/>
              </a:rPr>
              <a:t>Ideally new photo is 4.5” square </a:t>
            </a:r>
            <a:br>
              <a:rPr lang="en-US" sz="1400" dirty="0" smtClean="0">
                <a:solidFill>
                  <a:schemeClr val="bg1"/>
                </a:solidFill>
                <a:latin typeface="+mn-lt"/>
              </a:rPr>
            </a:br>
            <a:r>
              <a:rPr lang="en-US" sz="1400" dirty="0" smtClean="0">
                <a:solidFill>
                  <a:schemeClr val="bg1"/>
                </a:solidFill>
                <a:latin typeface="+mn-lt"/>
              </a:rPr>
              <a:t>(hint: the size of this box.)</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8" name="TextBox 7"/>
          <p:cNvSpPr txBox="1"/>
          <p:nvPr/>
        </p:nvSpPr>
        <p:spPr>
          <a:xfrm>
            <a:off x="9337305" y="2569369"/>
            <a:ext cx="2354422" cy="738664"/>
          </a:xfrm>
          <a:prstGeom prst="rect">
            <a:avLst/>
          </a:prstGeom>
          <a:solidFill>
            <a:schemeClr val="accent3"/>
          </a:solidFill>
        </p:spPr>
        <p:txBody>
          <a:bodyPr wrap="square" rtlCol="0">
            <a:spAutoFit/>
          </a:bodyPr>
          <a:lstStyle/>
          <a:p>
            <a:r>
              <a:rPr lang="en-US" sz="1400" dirty="0" smtClean="0">
                <a:solidFill>
                  <a:schemeClr val="bg1"/>
                </a:solidFill>
              </a:rPr>
              <a:t>Updating Text Color:</a:t>
            </a:r>
          </a:p>
          <a:p>
            <a:r>
              <a:rPr lang="en-US" sz="1400" dirty="0" smtClean="0">
                <a:solidFill>
                  <a:schemeClr val="bg1"/>
                </a:solidFill>
              </a:rPr>
              <a:t>Click reset layout so all text goes to default color.</a:t>
            </a:r>
            <a:endParaRPr lang="en-US" sz="1400" dirty="0" smtClean="0">
              <a:solidFill>
                <a:schemeClr val="bg1"/>
              </a:solidFill>
              <a:latin typeface="+mn-lt"/>
            </a:endParaRPr>
          </a:p>
        </p:txBody>
      </p:sp>
    </p:spTree>
    <p:extLst>
      <p:ext uri="{BB962C8B-B14F-4D97-AF65-F5344CB8AC3E}">
        <p14:creationId xmlns:p14="http://schemas.microsoft.com/office/powerpoint/2010/main" val="1858611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a:xfrm>
            <a:off x="3814450" y="1334890"/>
            <a:ext cx="5239026" cy="1080345"/>
          </a:xfrm>
        </p:spPr>
        <p:txBody>
          <a:bodyPr/>
          <a:lstStyle/>
          <a:p>
            <a:r>
              <a:rPr lang="en-US" dirty="0" smtClean="0"/>
              <a:t>Let`s get started!</a:t>
            </a:r>
            <a:endParaRPr lang="en-US" dirty="0"/>
          </a:p>
        </p:txBody>
      </p:sp>
    </p:spTree>
    <p:extLst>
      <p:ext uri="{BB962C8B-B14F-4D97-AF65-F5344CB8AC3E}">
        <p14:creationId xmlns:p14="http://schemas.microsoft.com/office/powerpoint/2010/main" val="287245375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a:t>Building an application and </a:t>
            </a:r>
            <a:r>
              <a:rPr lang="en-US" sz="2400" dirty="0" smtClean="0"/>
              <a:t/>
            </a:r>
            <a:br>
              <a:rPr lang="en-US" sz="2400" dirty="0" smtClean="0"/>
            </a:br>
            <a:r>
              <a:rPr lang="en-US" sz="2400" dirty="0" smtClean="0"/>
              <a:t>working </a:t>
            </a:r>
            <a:r>
              <a:rPr lang="en-US" sz="2400" dirty="0"/>
              <a:t>with source control </a:t>
            </a:r>
            <a:r>
              <a:rPr lang="en-US" sz="2400" dirty="0" smtClean="0"/>
              <a:t>systems</a:t>
            </a:r>
            <a:r>
              <a:rPr lang="en-US" sz="2600" dirty="0" smtClean="0"/>
              <a:t>:</a:t>
            </a:r>
            <a:endParaRPr lang="en-US" sz="2600" dirty="0"/>
          </a:p>
        </p:txBody>
      </p:sp>
      <p:sp>
        <p:nvSpPr>
          <p:cNvPr id="499719" name="Rectangle 7"/>
          <p:cNvSpPr>
            <a:spLocks noGrp="1" noChangeArrowheads="1"/>
          </p:cNvSpPr>
          <p:nvPr>
            <p:ph idx="10"/>
          </p:nvPr>
        </p:nvSpPr>
        <p:spPr/>
        <p:txBody>
          <a:bodyPr/>
          <a:lstStyle/>
          <a:p>
            <a:pPr>
              <a:spcAft>
                <a:spcPts val="600"/>
              </a:spcAft>
            </a:pPr>
            <a:r>
              <a:rPr lang="en-US" sz="1800" dirty="0"/>
              <a:t>What is Source </a:t>
            </a:r>
            <a:r>
              <a:rPr lang="en-US" sz="1800" dirty="0" smtClean="0"/>
              <a:t>Version Control</a:t>
            </a:r>
            <a:endParaRPr lang="en-US" sz="1800" dirty="0"/>
          </a:p>
          <a:p>
            <a:pPr>
              <a:spcAft>
                <a:spcPts val="600"/>
              </a:spcAft>
            </a:pPr>
            <a:r>
              <a:rPr lang="en-US" sz="1800" dirty="0" smtClean="0"/>
              <a:t>Source Version Control – Benefits</a:t>
            </a:r>
          </a:p>
          <a:p>
            <a:pPr>
              <a:spcAft>
                <a:spcPts val="600"/>
              </a:spcAft>
            </a:pPr>
            <a:r>
              <a:rPr lang="en-US" sz="1800" dirty="0" smtClean="0"/>
              <a:t>Source Version Control Tools: CVS</a:t>
            </a:r>
            <a:r>
              <a:rPr lang="en-US" sz="1800" dirty="0"/>
              <a:t>, SVN, GIT, </a:t>
            </a:r>
            <a:r>
              <a:rPr lang="en-US" sz="1800" dirty="0">
                <a:solidFill>
                  <a:schemeClr val="accent6">
                    <a:lumMod val="60000"/>
                    <a:lumOff val="40000"/>
                  </a:schemeClr>
                </a:solidFill>
              </a:rPr>
              <a:t>Mercurial</a:t>
            </a:r>
            <a:r>
              <a:rPr lang="bg-BG" sz="1800" dirty="0">
                <a:solidFill>
                  <a:schemeClr val="accent6">
                    <a:lumMod val="60000"/>
                    <a:lumOff val="40000"/>
                  </a:schemeClr>
                </a:solidFill>
              </a:rPr>
              <a:t>*</a:t>
            </a:r>
            <a:endParaRPr lang="en-US" sz="1800" dirty="0" smtClean="0">
              <a:solidFill>
                <a:schemeClr val="accent6">
                  <a:lumMod val="60000"/>
                  <a:lumOff val="40000"/>
                </a:schemeClr>
              </a:solidFill>
            </a:endParaRPr>
          </a:p>
          <a:p>
            <a:pPr>
              <a:spcAft>
                <a:spcPts val="600"/>
              </a:spcAft>
            </a:pPr>
            <a:r>
              <a:rPr lang="en-US" sz="1800" dirty="0" smtClean="0"/>
              <a:t>Build automation / Build tools - benefits</a:t>
            </a:r>
          </a:p>
          <a:p>
            <a:pPr>
              <a:spcAft>
                <a:spcPts val="600"/>
              </a:spcAft>
            </a:pPr>
            <a:r>
              <a:rPr lang="en-US" sz="1800" dirty="0" smtClean="0"/>
              <a:t>ANT – Building applications using Apache ANT</a:t>
            </a:r>
            <a:endParaRPr lang="en-US" sz="1800" dirty="0" smtClean="0"/>
          </a:p>
          <a:p>
            <a:pPr>
              <a:spcAft>
                <a:spcPts val="600"/>
              </a:spcAft>
            </a:pPr>
            <a:r>
              <a:rPr lang="en-US" sz="1800" dirty="0" smtClean="0"/>
              <a:t>Maven – Overview</a:t>
            </a:r>
          </a:p>
          <a:p>
            <a:pPr>
              <a:spcAft>
                <a:spcPts val="600"/>
              </a:spcAft>
            </a:pPr>
            <a:r>
              <a:rPr lang="en-US" sz="1800" dirty="0" smtClean="0"/>
              <a:t>Continuous integration: Bamboo &amp; Jenkins - Overview</a:t>
            </a:r>
            <a:endParaRPr lang="en-US" sz="1800" dirty="0" smtClean="0"/>
          </a:p>
          <a:p>
            <a:pPr>
              <a:spcAft>
                <a:spcPts val="600"/>
              </a:spcAft>
            </a:pPr>
            <a:r>
              <a:rPr lang="en-US" sz="1800" dirty="0" smtClean="0"/>
              <a:t>Q &amp; A</a:t>
            </a:r>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8</a:t>
            </a:fld>
            <a:endParaRPr lang="en-US" dirty="0"/>
          </a:p>
        </p:txBody>
      </p:sp>
    </p:spTree>
    <p:extLst>
      <p:ext uri="{BB962C8B-B14F-4D97-AF65-F5344CB8AC3E}">
        <p14:creationId xmlns:p14="http://schemas.microsoft.com/office/powerpoint/2010/main" val="9219168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sz="2400" dirty="0" smtClean="0"/>
              <a:t>What is Source version control</a:t>
            </a:r>
            <a:endParaRPr lang="en-US" sz="2600" dirty="0"/>
          </a:p>
        </p:txBody>
      </p:sp>
      <p:sp>
        <p:nvSpPr>
          <p:cNvPr id="499719" name="Rectangle 7"/>
          <p:cNvSpPr>
            <a:spLocks noGrp="1" noChangeArrowheads="1"/>
          </p:cNvSpPr>
          <p:nvPr>
            <p:ph idx="10"/>
          </p:nvPr>
        </p:nvSpPr>
        <p:spPr/>
        <p:txBody>
          <a:bodyPr/>
          <a:lstStyle/>
          <a:p>
            <a:r>
              <a:rPr lang="en-US" dirty="0" smtClean="0"/>
              <a:t>Category </a:t>
            </a:r>
            <a:r>
              <a:rPr lang="en-US" dirty="0"/>
              <a:t>of software tools that help a software team manage changes to source code over time</a:t>
            </a:r>
            <a:r>
              <a:rPr lang="en-US" dirty="0" smtClean="0"/>
              <a:t>.</a:t>
            </a:r>
          </a:p>
          <a:p>
            <a:endParaRPr lang="en-US" dirty="0" smtClean="0"/>
          </a:p>
          <a:p>
            <a:r>
              <a:rPr lang="en-US" dirty="0" smtClean="0"/>
              <a:t>Keeps </a:t>
            </a:r>
            <a:r>
              <a:rPr lang="en-US" dirty="0"/>
              <a:t>track of every modification to the code in a special kind of database. </a:t>
            </a:r>
            <a:endParaRPr lang="en-US" dirty="0" smtClean="0"/>
          </a:p>
          <a:p>
            <a:endParaRPr lang="en-US" dirty="0" smtClean="0"/>
          </a:p>
          <a:p>
            <a:r>
              <a:rPr lang="en-US" dirty="0" smtClean="0"/>
              <a:t>Allow to </a:t>
            </a:r>
            <a:r>
              <a:rPr lang="en-US" dirty="0"/>
              <a:t>turn back the clock and compare earlier versions of the code to help fix the mistake while minimizing disruption to all team members.</a:t>
            </a:r>
            <a:endParaRPr lang="en-US" dirty="0" smtClean="0"/>
          </a:p>
        </p:txBody>
      </p:sp>
      <p:sp>
        <p:nvSpPr>
          <p:cNvPr id="2" name="Slide Number Placeholder 1"/>
          <p:cNvSpPr>
            <a:spLocks noGrp="1"/>
          </p:cNvSpPr>
          <p:nvPr>
            <p:ph type="sldNum" sz="quarter" idx="4"/>
          </p:nvPr>
        </p:nvSpPr>
        <p:spPr/>
        <p:txBody>
          <a:bodyPr/>
          <a:lstStyle/>
          <a:p>
            <a:fld id="{A86557AE-D911-0F4C-AC53-EAE0FE81A38E}" type="slidenum">
              <a:rPr lang="en-US" smtClean="0"/>
              <a:pPr/>
              <a:t>9</a:t>
            </a:fld>
            <a:endParaRPr lang="en-US" dirty="0"/>
          </a:p>
        </p:txBody>
      </p:sp>
    </p:spTree>
    <p:extLst>
      <p:ext uri="{BB962C8B-B14F-4D97-AF65-F5344CB8AC3E}">
        <p14:creationId xmlns:p14="http://schemas.microsoft.com/office/powerpoint/2010/main" val="277671784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ab1d59e4263f23bf28b4fd369bb5c731cbd34bf"/>
</p:tagLst>
</file>

<file path=ppt/theme/theme1.xml><?xml version="1.0" encoding="utf-8"?>
<a:theme xmlns:a="http://schemas.openxmlformats.org/drawingml/2006/main" name="Axway 2015 Corp PowerPoint Template - REGULAR SCREEN">
  <a:themeElements>
    <a:clrScheme name="Axway 2015">
      <a:dk1>
        <a:srgbClr val="000000"/>
      </a:dk1>
      <a:lt1>
        <a:srgbClr val="FFFFFF"/>
      </a:lt1>
      <a:dk2>
        <a:srgbClr val="616161"/>
      </a:dk2>
      <a:lt2>
        <a:srgbClr val="949494"/>
      </a:lt2>
      <a:accent1>
        <a:srgbClr val="E31B23"/>
      </a:accent1>
      <a:accent2>
        <a:srgbClr val="FEC240"/>
      </a:accent2>
      <a:accent3>
        <a:srgbClr val="00ACDB"/>
      </a:accent3>
      <a:accent4>
        <a:srgbClr val="F8A047"/>
      </a:accent4>
      <a:accent5>
        <a:srgbClr val="73B532"/>
      </a:accent5>
      <a:accent6>
        <a:srgbClr val="6D7397"/>
      </a:accent6>
      <a:hlink>
        <a:srgbClr val="46AFD4"/>
      </a:hlink>
      <a:folHlink>
        <a:srgbClr val="00769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Axway 2015 Corp PowerPoint Template - REGULAR SCREEN.potx</Template>
  <TotalTime>0</TotalTime>
  <Words>1990</Words>
  <Application>Microsoft Office PowerPoint</Application>
  <PresentationFormat>On-screen Show (16:9)</PresentationFormat>
  <Paragraphs>422</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PGothic</vt:lpstr>
      <vt:lpstr>Arial</vt:lpstr>
      <vt:lpstr>Arial Narrow</vt:lpstr>
      <vt:lpstr>Calibri</vt:lpstr>
      <vt:lpstr>Courier New</vt:lpstr>
      <vt:lpstr>Times New Roman</vt:lpstr>
      <vt:lpstr>Axway 2015 Corp PowerPoint Template - REGULAR SCREEN</vt:lpstr>
      <vt:lpstr>Java in Practice</vt:lpstr>
      <vt:lpstr>About Axway</vt:lpstr>
      <vt:lpstr>Course Agenda</vt:lpstr>
      <vt:lpstr>Course format</vt:lpstr>
      <vt:lpstr>Academy goals</vt:lpstr>
      <vt:lpstr>Our team</vt:lpstr>
      <vt:lpstr>PowerPoint Presentation</vt:lpstr>
      <vt:lpstr>Building an application and  working with source control systems:</vt:lpstr>
      <vt:lpstr>What is Source version control</vt:lpstr>
      <vt:lpstr>Source Version Control – Benefits</vt:lpstr>
      <vt:lpstr>Source Version Control Tools: CVS, SVN, GIT, Mercurial*</vt:lpstr>
      <vt:lpstr>Source Version Control Tools: CVS, SVN, GIT, Mercurial*</vt:lpstr>
      <vt:lpstr>Source Version Control Tools: CVS, SVN, GIT, Mercurial*</vt:lpstr>
      <vt:lpstr>Source Version Control Tools: CVS, SVN, GIT, Mercurial*</vt:lpstr>
      <vt:lpstr>SVN</vt:lpstr>
      <vt:lpstr>GIT</vt:lpstr>
      <vt:lpstr>GIT – Public services</vt:lpstr>
      <vt:lpstr>Build automation / Build tools - benefits</vt:lpstr>
      <vt:lpstr>ANT</vt:lpstr>
      <vt:lpstr>ANT</vt:lpstr>
      <vt:lpstr>ANT</vt:lpstr>
      <vt:lpstr>ANT</vt:lpstr>
      <vt:lpstr>ANT</vt:lpstr>
      <vt:lpstr>Maven</vt:lpstr>
      <vt:lpstr>Maven</vt:lpstr>
      <vt:lpstr>Maven</vt:lpstr>
      <vt:lpstr>Maven</vt:lpstr>
      <vt:lpstr>Maven</vt:lpstr>
      <vt:lpstr>Continuous integration</vt:lpstr>
      <vt:lpstr>PowerPoint Presentation</vt:lpstr>
      <vt:lpstr>Homework</vt:lpstr>
      <vt:lpstr>PowerPoint Presentation</vt:lpstr>
    </vt:vector>
  </TitlesOfParts>
  <Manager/>
  <Company>Axway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Axway 2015 Corp PowerPoint Template</dc:title>
  <dc:subject>Axway</dc:subject>
  <dc:creator>ML Haynes</dc:creator>
  <cp:keywords>Axway 2015 Corporate PowerPoint Template - WIDE SCREEN</cp:keywords>
  <dc:description/>
  <cp:lastModifiedBy>Totyo Totev</cp:lastModifiedBy>
  <cp:revision>314</cp:revision>
  <dcterms:created xsi:type="dcterms:W3CDTF">2013-12-26T17:09:29Z</dcterms:created>
  <dcterms:modified xsi:type="dcterms:W3CDTF">2016-11-09T23:54:41Z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22f2fb65-1fec-4608-a574-71a6d204cdaf</vt:lpwstr>
  </property>
  <property fmtid="{D5CDD505-2E9C-101B-9397-08002B2CF9AE}" pid="3" name="Jive_LatestUserAccountName">
    <vt:lpwstr>aandreev@axway.com</vt:lpwstr>
  </property>
  <property fmtid="{D5CDD505-2E9C-101B-9397-08002B2CF9AE}" pid="4" name="Offisync_ServerID">
    <vt:lpwstr>42c6c282-56b9-4fb6-b625-fe469f1b8887</vt:lpwstr>
  </property>
  <property fmtid="{D5CDD505-2E9C-101B-9397-08002B2CF9AE}" pid="5" name="Offisync_UniqueId">
    <vt:lpwstr>60644</vt:lpwstr>
  </property>
  <property fmtid="{D5CDD505-2E9C-101B-9397-08002B2CF9AE}" pid="6" name="Offisync_UpdateToken">
    <vt:lpwstr>1</vt:lpwstr>
  </property>
  <property fmtid="{D5CDD505-2E9C-101B-9397-08002B2CF9AE}" pid="7" name="Offisync_ProviderInitializationData">
    <vt:lpwstr>https://axway.jiveon.com</vt:lpwstr>
  </property>
</Properties>
</file>