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938F8-C383-4D86-B96A-4EE2E7A6F0AD}" v="13" dt="2024-04-10T20:00:43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CAD4-9EE5-1D3D-BDCF-38205EABA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3747C-951B-76F4-E4C7-876E8548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AC3B-64CE-C7F4-BEE5-50ACAE40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F0F6-05BE-8FB8-2CBA-3C2ACD09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9E10-AAD5-151F-E999-358C9EAB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2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3363-9D6D-4CC5-D00C-878FBBD9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B15F6-ED1A-6C02-A2C5-1A9DE257C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51BA-633D-F709-3B4E-1A42C50E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86EB-81A8-8EE0-FFEE-00C21853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B4A5-900E-976B-6F09-06B64FC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89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22072-8F74-7784-0C00-78FD11E18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AF6D4-C5CE-6470-9D0A-8AED4E37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9A2D-D1F0-6869-858A-9DFBE67A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A058-C5A9-CBA0-DD6B-C17179C6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4819-DD16-5400-CCA5-FC9BB696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40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058D-5B17-4D01-B139-C7E4EB6D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3DD2-6967-CB56-652D-F0B2ED40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B3C3-BB4D-4913-7581-0B343AF7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697C-72BE-35EC-78A7-570650A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9688-19B7-1D05-E38D-FC645EA7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206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B28F-826D-C845-090F-09F46020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4280E-92BC-2ED6-E3E0-37E43F78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166A-4BBF-AAC6-8E2E-A511D3CA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256D-2F05-CF74-61D7-880FDD2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375A-AD4E-CFB1-F3FB-1C538AE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21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3442-9BC4-DCAF-AB41-C7F323A2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534-724E-C1B3-BED1-9663755D7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B9AF9-68A2-CEF1-C4A7-D8F83E81F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E950-3E6C-BF17-082C-C14C1BE1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FFBC-A860-CC3B-1641-C3C17510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0D92-3D57-A63B-D797-B0CD8DA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983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1555-D77A-5126-FD41-6C429E1B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72F5-6996-1846-98B7-C680DD55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8855A-73BE-EDDD-59DE-F086E393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AC185-2C20-D487-B64C-1A93B945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5D320-37E2-DF00-2ECC-2FA02FCC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EA576-66ED-EC6D-821D-5A05348E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D4B4D-AD87-5977-3106-582B723E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931E4-EA85-7C01-D6AC-90059227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906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07F4-EB76-CC65-ABF4-854270DD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59E71-95F6-7616-5A04-7EB85591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5770B-249F-93D8-A1EF-4FE80228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33452-83A5-AD66-692C-7BFE777D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762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20D87-8BCB-3C85-673B-0B1D7A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E84E0-E638-DFFF-A979-2FEC94BF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E169D-F587-63D1-83DB-3A609754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24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0981-A3D5-5A8A-6779-345F0044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23AC-110B-558D-E39A-43F5AAC8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4EDC-21ED-7920-C4BA-4E1A99C6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A042-0E58-178E-C69E-9A0C7C62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C896-7E88-9BC8-7F55-C1ACA9DF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5BD80-5B98-8D4A-105E-A49A2EB8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469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9908-4A60-416E-FC7D-88205D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5F5AE-439C-C021-FD2E-2C2DB2D1D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0D88B-C4CF-2845-5F23-2D70F38F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F611-2D79-AAB4-B89A-0E391CF5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25962-9252-5637-6C70-CE63B322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EFD69-07DA-BFB8-2A89-E39DA87B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40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63B22-6CA4-3EC6-7D09-49DE6156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D372-A0C6-4736-7095-3EDF74A5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CBC-8D52-2033-1824-EDE6D80D4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7B044-E8B9-4477-BBAA-D9B87591E937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4138-EC36-8E47-9DC5-A41C40158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0774-9166-B8F1-BE9C-7192BC4F4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6C375-9BFE-406B-89D5-728577F4EA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16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D6BAFB-F0F8-2A9F-5088-F0FA4A24C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47158" t="139" b="-139"/>
          <a:stretch/>
        </p:blipFill>
        <p:spPr>
          <a:xfrm>
            <a:off x="9134475" y="0"/>
            <a:ext cx="30575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71EFE-F5C5-FDB8-0290-42697AB89B29}"/>
              </a:ext>
            </a:extLst>
          </p:cNvPr>
          <p:cNvSpPr txBox="1"/>
          <p:nvPr/>
        </p:nvSpPr>
        <p:spPr>
          <a:xfrm>
            <a:off x="266703" y="172656"/>
            <a:ext cx="8591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500" dirty="0">
                <a:solidFill>
                  <a:schemeClr val="accent1">
                    <a:lumMod val="75000"/>
                  </a:schemeClr>
                </a:solidFill>
              </a:rPr>
              <a:t>Project Landscape: Insurance Industry in Africa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6F9D0-835B-0763-E55B-FE8AD5E628F6}"/>
              </a:ext>
            </a:extLst>
          </p:cNvPr>
          <p:cNvSpPr txBox="1"/>
          <p:nvPr/>
        </p:nvSpPr>
        <p:spPr>
          <a:xfrm>
            <a:off x="266701" y="1195974"/>
            <a:ext cx="2062613" cy="4770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5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23AD4-4A5C-5CB9-93A2-625F3006446E}"/>
              </a:ext>
            </a:extLst>
          </p:cNvPr>
          <p:cNvSpPr txBox="1"/>
          <p:nvPr/>
        </p:nvSpPr>
        <p:spPr>
          <a:xfrm>
            <a:off x="266702" y="3483277"/>
            <a:ext cx="2062612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500" dirty="0">
                <a:solidFill>
                  <a:schemeClr val="accent1">
                    <a:lumMod val="75000"/>
                  </a:schemeClr>
                </a:solidFill>
              </a:rPr>
              <a:t>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E680B-544D-E047-6C75-F88FE8536928}"/>
              </a:ext>
            </a:extLst>
          </p:cNvPr>
          <p:cNvSpPr txBox="1"/>
          <p:nvPr/>
        </p:nvSpPr>
        <p:spPr>
          <a:xfrm>
            <a:off x="189854" y="4827890"/>
            <a:ext cx="213946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500" dirty="0">
                <a:solidFill>
                  <a:schemeClr val="accent1">
                    <a:lumMod val="75000"/>
                  </a:schemeClr>
                </a:solidFill>
              </a:rPr>
              <a:t>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FBE65-DFEB-5904-AF58-8787E13D27A6}"/>
              </a:ext>
            </a:extLst>
          </p:cNvPr>
          <p:cNvSpPr txBox="1"/>
          <p:nvPr/>
        </p:nvSpPr>
        <p:spPr>
          <a:xfrm>
            <a:off x="266703" y="687414"/>
            <a:ext cx="932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Problem Statement: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Expanding insurance access into Africa</a:t>
            </a:r>
            <a:endParaRPr lang="en-US" sz="12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32BB0-2A79-64E0-9172-C9FBE5D29607}"/>
              </a:ext>
            </a:extLst>
          </p:cNvPr>
          <p:cNvSpPr txBox="1"/>
          <p:nvPr/>
        </p:nvSpPr>
        <p:spPr>
          <a:xfrm>
            <a:off x="2507876" y="3440442"/>
            <a:ext cx="6405871" cy="10618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Market Research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Consumer attitudes towards insurance.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Existing insurance products and their affordability.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Regulatory environment for insurance providers.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58418-71A0-07F1-36EA-B9E2635B2A61}"/>
              </a:ext>
            </a:extLst>
          </p:cNvPr>
          <p:cNvSpPr txBox="1"/>
          <p:nvPr/>
        </p:nvSpPr>
        <p:spPr>
          <a:xfrm>
            <a:off x="2507876" y="4827890"/>
            <a:ext cx="6405871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Develop Educational Campaigns: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Leverage local media and communication channels to raise awareness about insurance benefits.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Partner with community leaders and influencers to build trust and understanding.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Simplify insurance language and focus on real-life scenarios where insurance helps.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B5CFE-3736-00C0-89E8-F2047E482403}"/>
              </a:ext>
            </a:extLst>
          </p:cNvPr>
          <p:cNvSpPr txBox="1"/>
          <p:nvPr/>
        </p:nvSpPr>
        <p:spPr>
          <a:xfrm>
            <a:off x="2507876" y="1197205"/>
            <a:ext cx="6405871" cy="20313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Track Campaign Performance:</a:t>
            </a:r>
            <a:endParaRPr lang="en-US" sz="1200" b="0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Monitor reach, engagement, and shifts in consumer attitudes.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Analyze claims data to identify areas for product improvement.</a:t>
            </a:r>
          </a:p>
          <a:p>
            <a:pPr algn="l">
              <a:spcAft>
                <a:spcPts val="600"/>
              </a:spcAft>
            </a:pP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Measure Insurance Uptake: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Track the number of new policies sold within target segments.</a:t>
            </a:r>
          </a:p>
          <a:p>
            <a:pPr algn="l">
              <a:spcAft>
                <a:spcPts val="600"/>
              </a:spcAft>
            </a:pP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Evaluate Long-term Impact: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Assess the overall contribution of the marketing strategy to financial well-being and risk mitigation across Africa.</a:t>
            </a:r>
          </a:p>
        </p:txBody>
      </p:sp>
    </p:spTree>
    <p:extLst>
      <p:ext uri="{BB962C8B-B14F-4D97-AF65-F5344CB8AC3E}">
        <p14:creationId xmlns:p14="http://schemas.microsoft.com/office/powerpoint/2010/main" val="357740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 Johnson</dc:creator>
  <cp:lastModifiedBy>Loren Johnson</cp:lastModifiedBy>
  <cp:revision>2</cp:revision>
  <dcterms:created xsi:type="dcterms:W3CDTF">2024-04-10T18:28:02Z</dcterms:created>
  <dcterms:modified xsi:type="dcterms:W3CDTF">2024-04-10T20:22:21Z</dcterms:modified>
</cp:coreProperties>
</file>