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3.jpeg" ContentType="image/jpeg"/>
  <Override PartName="/ppt/media/image31.jpeg" ContentType="image/jpeg"/>
  <Override PartName="/ppt/media/image30.jpeg" ContentType="image/jpeg"/>
  <Override PartName="/ppt/media/image27.jpeg" ContentType="image/jpe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wmf" ContentType="image/x-wmf"/>
  <Override PartName="/ppt/media/image10.png" ContentType="image/png"/>
  <Override PartName="/ppt/media/image9.png" ContentType="image/png"/>
  <Override PartName="/ppt/media/image8.png" ContentType="image/png"/>
  <Override PartName="/ppt/media/image1.png" ContentType="image/png"/>
  <Override PartName="/ppt/media/image26.jpeg" ContentType="image/jpeg"/>
  <Override PartName="/ppt/media/image7.png" ContentType="image/png"/>
  <Override PartName="/ppt/media/image29.jpeg" ContentType="image/jpeg"/>
  <Override PartName="/ppt/media/image6.png" ContentType="image/png"/>
  <Override PartName="/ppt/media/image5.png" ContentType="image/png"/>
  <Override PartName="/ppt/media/image17.png" ContentType="image/png"/>
  <Override PartName="/ppt/media/image32.jpeg" ContentType="image/jpe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28.jpeg" ContentType="image/jpeg"/>
  <Override PartName="/ppt/media/image15.png" ContentType="image/png"/>
  <Override PartName="/ppt/media/image24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00A8D61-7251-41DF-AFB9-4D63AB6B6EC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080" cy="4602240"/>
          </a:xfrm>
          <a:prstGeom prst="rect">
            <a:avLst/>
          </a:prstGeom>
        </p:spPr>
        <p:txBody>
          <a:bodyPr lIns="99000" rIns="99000" tIns="49680" bIns="49680"/>
          <a:p>
            <a:r>
              <a:rPr lang="en-US" sz="2000">
                <a:latin typeface="Arial"/>
              </a:rPr>
              <a:t>Zu 2. &amp; 3. 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Datenaquisition, Datenverarbeitung (Programme)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080" cy="460224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2a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1" name="Grafik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6760" cy="4237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276000" y="6435720"/>
            <a:ext cx="3165120" cy="2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Projekt SfM und TLS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6876360" y="6453360"/>
            <a:ext cx="1724760" cy="2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Folie Nr. </a:t>
            </a:r>
            <a:fld id="{3B663735-BD82-405A-B72E-2C8CCCEFE8E5}" type="slidenum"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4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0" y="119664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0" y="138096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7" name="Grafik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5720" y="480240"/>
            <a:ext cx="1884240" cy="54360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933480" y="5987520"/>
            <a:ext cx="266112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Verdana"/>
                <a:ea typeface="DejaVu Sans"/>
              </a:rPr>
              <a:t>Dresden, 1/21/17</a:t>
            </a:r>
            <a:endParaRPr/>
          </a:p>
        </p:txBody>
      </p:sp>
      <p:pic>
        <p:nvPicPr>
          <p:cNvPr id="9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50240" y="5376600"/>
            <a:ext cx="434880" cy="874800"/>
          </a:xfrm>
          <a:prstGeom prst="rect">
            <a:avLst/>
          </a:prstGeom>
          <a:ln>
            <a:noFill/>
          </a:ln>
        </p:spPr>
      </p:pic>
      <p:sp>
        <p:nvSpPr>
          <p:cNvPr id="10" name="CustomShape 8"/>
          <p:cNvSpPr/>
          <p:nvPr/>
        </p:nvSpPr>
        <p:spPr>
          <a:xfrm>
            <a:off x="395640" y="1196640"/>
            <a:ext cx="9033120" cy="2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ffffff"/>
                </a:solidFill>
                <a:latin typeface="Verdana"/>
                <a:ea typeface="DejaVu Sans"/>
              </a:rPr>
              <a:t>Fakultät Umweltwissenschaften</a:t>
            </a:r>
            <a:r>
              <a:rPr lang="en-US" sz="1000">
                <a:solidFill>
                  <a:srgbClr val="ffffff"/>
                </a:solidFill>
                <a:latin typeface="Verdana"/>
                <a:ea typeface="DejaVu Sans"/>
              </a:rPr>
              <a:t>, Fachrichtung Geowissenschaften, Professur Photogrammetrie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48" name="Grafik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6760" cy="4237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276000" y="6435720"/>
            <a:ext cx="3165120" cy="2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Objekterkennung und Geodatenfusion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6876360" y="6453360"/>
            <a:ext cx="1724760" cy="2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Folie Nr. </a:t>
            </a:r>
            <a:fld id="{D6358543-E288-4BF3-AFB0-342220441D8D}" type="slidenum"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51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89" name="Grafik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6760" cy="4237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3276000" y="6435720"/>
            <a:ext cx="3165120" cy="2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Objekterkennung und Geodatenfusion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6876360" y="6453360"/>
            <a:ext cx="1724760" cy="2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Folie Nr. </a:t>
            </a:r>
            <a:fld id="{66018C07-1683-4D70-A574-4E4B1245774D}" type="slidenum"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&lt;number&gt;</a:t>
            </a:fld>
            <a:endParaRPr/>
          </a:p>
        </p:txBody>
      </p:sp>
      <p:sp>
        <p:nvSpPr>
          <p:cNvPr id="92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28800" y="1772640"/>
            <a:ext cx="7456320" cy="230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Verdana"/>
                <a:ea typeface="DejaVu Sans"/>
              </a:rPr>
              <a:t>Objekterkennung und Geodatenfusion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Verdana"/>
                <a:ea typeface="DejaVu Sans"/>
              </a:rPr>
              <a:t>Geometrische Modellierung von Balkenstrukturen am Beispiel des Bautzner Dachstuhls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978120" y="4293000"/>
            <a:ext cx="7437240" cy="107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a8afc7"/>
                </a:solidFill>
                <a:latin typeface="Verdana"/>
                <a:ea typeface="DejaVu Sans"/>
              </a:rPr>
              <a:t>Babett Hübsch, Loren Mucha, Torsten Frenzel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48720" y="1292400"/>
            <a:ext cx="3507480" cy="362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Ergebnis Zusammenführung </a:t>
            </a:r>
            <a:endParaRPr/>
          </a:p>
        </p:txBody>
      </p:sp>
      <p:pic>
        <p:nvPicPr>
          <p:cNvPr id="221" name="Grafik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69520" y="1827360"/>
            <a:ext cx="2530800" cy="4044960"/>
          </a:xfrm>
          <a:prstGeom prst="rect">
            <a:avLst/>
          </a:prstGeom>
          <a:ln>
            <a:noFill/>
          </a:ln>
        </p:spPr>
      </p:pic>
      <p:pic>
        <p:nvPicPr>
          <p:cNvPr id="222" name="Grafik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0600" y="1951200"/>
            <a:ext cx="3426120" cy="379764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4179240" y="3820320"/>
            <a:ext cx="1787760" cy="2808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4" name="CustomShape 3"/>
          <p:cNvSpPr/>
          <p:nvPr/>
        </p:nvSpPr>
        <p:spPr>
          <a:xfrm>
            <a:off x="4272840" y="2689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rafik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6400" y="2576160"/>
            <a:ext cx="8005320" cy="32763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468720" y="1389240"/>
            <a:ext cx="1251720" cy="362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461160" y="1428480"/>
            <a:ext cx="6095520" cy="91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56 Balken wurden automatisch extrahiert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Originale Punktwolke hat jedoch nur 51 Balken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4261680" y="3067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23440" y="1371600"/>
            <a:ext cx="2195280" cy="362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 2 und 3</a:t>
            </a:r>
            <a:endParaRPr/>
          </a:p>
        </p:txBody>
      </p:sp>
      <p:pic>
        <p:nvPicPr>
          <p:cNvPr id="230" name="Grafik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0320" y="1863000"/>
            <a:ext cx="5018040" cy="411696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5811840" y="1740960"/>
            <a:ext cx="2951640" cy="118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Leitern, welche als Balken geclustert wurden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4236840" y="2689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85920" y="1371600"/>
            <a:ext cx="1329480" cy="362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 1</a:t>
            </a:r>
            <a:endParaRPr/>
          </a:p>
        </p:txBody>
      </p:sp>
      <p:pic>
        <p:nvPicPr>
          <p:cNvPr id="234" name="Grafik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9240" y="1252800"/>
            <a:ext cx="2116080" cy="467100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371520" y="1910160"/>
            <a:ext cx="5244120" cy="173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Wände, welche den Balken vorgelagert sind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konnten durch den PassThrough Filter und der Setzung von Schwellenwerten bei der Euklidischen Clusterung nicht entfernt werden, da ihre Punktmenge ähnlich der Balkenkomplexe war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272840" y="2689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95640" y="1371600"/>
            <a:ext cx="2195280" cy="362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 4 und 5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371520" y="1901160"/>
            <a:ext cx="8224560" cy="91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Es wurden keine Balkenkomplexe erkannt, weil diese innerhalb der MinCut -Segmentierung außerhalb der Schwellenwerte lagen und somit nicht segmentiert wurden</a:t>
            </a:r>
            <a:endParaRPr/>
          </a:p>
        </p:txBody>
      </p:sp>
      <p:pic>
        <p:nvPicPr>
          <p:cNvPr id="239" name="Grafik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0120" y="2985120"/>
            <a:ext cx="8097840" cy="297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4236840" y="2689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Ansatz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971640" y="1772640"/>
            <a:ext cx="7465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Zerlegung eines Balkenkomplexes in kleinere Cluster und Gruppierung in Balkenstümpfe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Einpassung von quaderförmigen Modellen in Cluster in 6 Phasen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Phase 1: Approximation mittels RANSAC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Phase 2: Einpassung in Balkenstümpfe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Phase 3: Optimierung mittels PCA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Phase 4: Approximation mittels Heuristik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Phase 5: Zusammenführen von Balkenstümpfen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Phase 6: Verschneidung von Balken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4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45" name="CustomShape 5"/>
          <p:cNvSpPr/>
          <p:nvPr/>
        </p:nvSpPr>
        <p:spPr>
          <a:xfrm>
            <a:off x="2834640" y="231120"/>
            <a:ext cx="630612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Vorbereitungsphase (1)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971640" y="1772640"/>
            <a:ext cx="432900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Filterung von Ausreißern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Slicing in 32 Schichten mittels Pass-Through-Filter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Euklidisches Clustering in jeder Schicht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50" name="CustomShape 5"/>
          <p:cNvSpPr/>
          <p:nvPr/>
        </p:nvSpPr>
        <p:spPr>
          <a:xfrm>
            <a:off x="2926080" y="231120"/>
            <a:ext cx="621468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51" name="Grafik 2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50840" y="2743200"/>
            <a:ext cx="3133080" cy="334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Vorbereitungsphase (2)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971640" y="1772640"/>
            <a:ext cx="4054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Berechnung der Bounding-Boxen (Boxen)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Gruppierung </a:t>
            </a: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Überlappende Boxen in benachbarten Schichten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Ähnliches Volumen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Transitivität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  <a:ea typeface="DejaVu Sans"/>
              </a:rPr>
              <a:t>Extraktion von Balkenstümpfen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56" name="CustomShape 5"/>
          <p:cNvSpPr/>
          <p:nvPr/>
        </p:nvSpPr>
        <p:spPr>
          <a:xfrm>
            <a:off x="2926080" y="231120"/>
            <a:ext cx="621468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57" name="Grafik 24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08800" y="2468880"/>
            <a:ext cx="3075120" cy="365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Phase 1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971640" y="1772640"/>
            <a:ext cx="734652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Extraktion von Begrenzungsseiten mittels RANSAC und Zusatzbedingungen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Auswahl von 3 Punkten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Zusatzbedingungen zur Vermeidung zur Einschränkung der Lage der Ebene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Mindestabstand der Punkte zueinander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Anzahl der linken oder rechten Outlier unterhalb von Schwellwert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Minimale Distanz der Inlier unterhalb von Schwellwert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Detektion von zwei Ebenenmodellen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Prüfung auf Rechtwinkligkeit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62" name="CustomShape 5"/>
          <p:cNvSpPr/>
          <p:nvPr/>
        </p:nvSpPr>
        <p:spPr>
          <a:xfrm>
            <a:off x="2926080" y="231120"/>
            <a:ext cx="621468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Phase 1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972360" y="1920240"/>
            <a:ext cx="7530840" cy="319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Rekonstruktion der 4 senkrechten Kanten des Modells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Kante 1: Verschneidung der Ebenen (schwarzer Pfeil)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Kante 2 &amp; 3: Verschiebung entlang der Flächennormalen an einer Ebene bis zum Rand der Bounding-Box (rote Pfeile)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Kante 4: Zweifache Verschiebung (blauer Pfeil)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Eckpunkte durch Verschneidung mit horizontalen Begrenzungflächen der Bounding-Box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67" name="CustomShape 5"/>
          <p:cNvSpPr/>
          <p:nvPr/>
        </p:nvSpPr>
        <p:spPr>
          <a:xfrm>
            <a:off x="2926080" y="231120"/>
            <a:ext cx="621468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268" name="CustomShape 6"/>
          <p:cNvSpPr/>
          <p:nvPr/>
        </p:nvSpPr>
        <p:spPr>
          <a:xfrm>
            <a:off x="2834640" y="4846320"/>
            <a:ext cx="2651400" cy="146268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</p:sp>
      <p:sp>
        <p:nvSpPr>
          <p:cNvPr id="269" name="Line 7"/>
          <p:cNvSpPr/>
          <p:nvPr/>
        </p:nvSpPr>
        <p:spPr>
          <a:xfrm flipH="1">
            <a:off x="4754880" y="5029200"/>
            <a:ext cx="457200" cy="27432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0" name="Line 8"/>
          <p:cNvSpPr/>
          <p:nvPr/>
        </p:nvSpPr>
        <p:spPr>
          <a:xfrm flipH="1">
            <a:off x="2377440" y="4937760"/>
            <a:ext cx="3566160" cy="3657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71" name="Line 9"/>
          <p:cNvSpPr/>
          <p:nvPr/>
        </p:nvSpPr>
        <p:spPr>
          <a:xfrm>
            <a:off x="5212080" y="4663440"/>
            <a:ext cx="182880" cy="18288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72" name="Line 10"/>
          <p:cNvSpPr/>
          <p:nvPr/>
        </p:nvSpPr>
        <p:spPr>
          <a:xfrm flipH="1">
            <a:off x="2834640" y="5212080"/>
            <a:ext cx="457200" cy="274320"/>
          </a:xfrm>
          <a:prstGeom prst="line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73" name="Line 11"/>
          <p:cNvSpPr/>
          <p:nvPr/>
        </p:nvSpPr>
        <p:spPr>
          <a:xfrm flipH="1">
            <a:off x="4846320" y="6035040"/>
            <a:ext cx="457200" cy="274320"/>
          </a:xfrm>
          <a:prstGeom prst="line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74" name="Line 12"/>
          <p:cNvSpPr/>
          <p:nvPr/>
        </p:nvSpPr>
        <p:spPr>
          <a:xfrm flipH="1">
            <a:off x="2926080" y="6035040"/>
            <a:ext cx="457200" cy="274320"/>
          </a:xfrm>
          <a:prstGeom prst="line">
            <a:avLst/>
          </a:prstGeom>
          <a:ln w="36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75" name="Line 13"/>
          <p:cNvSpPr/>
          <p:nvPr/>
        </p:nvSpPr>
        <p:spPr>
          <a:xfrm>
            <a:off x="4937760" y="5303520"/>
            <a:ext cx="91440" cy="73152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276" name="Line 14"/>
          <p:cNvSpPr/>
          <p:nvPr/>
        </p:nvSpPr>
        <p:spPr>
          <a:xfrm flipH="1">
            <a:off x="3291840" y="5212080"/>
            <a:ext cx="1463040" cy="182880"/>
          </a:xfrm>
          <a:prstGeom prst="line">
            <a:avLst/>
          </a:prstGeom>
          <a:ln cap="rnd">
            <a:solidFill>
              <a:srgbClr val="000000"/>
            </a:solidFill>
            <a:custDash>
              <a:ds d="1785000000" sp="1785000000"/>
              <a:ds d="1785000000" sp="1785000000"/>
            </a:custDash>
            <a:tailEnd len="med" type="triangle" w="med"/>
          </a:ln>
        </p:spPr>
      </p:sp>
      <p:sp>
        <p:nvSpPr>
          <p:cNvPr id="277" name="Line 15"/>
          <p:cNvSpPr/>
          <p:nvPr/>
        </p:nvSpPr>
        <p:spPr>
          <a:xfrm>
            <a:off x="3108960" y="5486400"/>
            <a:ext cx="91440" cy="640080"/>
          </a:xfrm>
          <a:prstGeom prst="line">
            <a:avLst/>
          </a:prstGeom>
          <a:ln cap="rnd">
            <a:solidFill>
              <a:srgbClr val="000000"/>
            </a:solidFill>
            <a:custDash>
              <a:ds d="1785000000" sp="1785000000"/>
              <a:ds d="1785000000" sp="1785000000"/>
            </a:custDash>
            <a:tailEnd len="med" type="triangle" w="med"/>
          </a:ln>
        </p:spPr>
      </p:sp>
      <p:sp>
        <p:nvSpPr>
          <p:cNvPr id="278" name="CustomShape 16"/>
          <p:cNvSpPr/>
          <p:nvPr/>
        </p:nvSpPr>
        <p:spPr>
          <a:xfrm>
            <a:off x="4222800" y="4552560"/>
            <a:ext cx="102924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1.Ebene</a:t>
            </a:r>
            <a:endParaRPr/>
          </a:p>
        </p:txBody>
      </p:sp>
      <p:sp>
        <p:nvSpPr>
          <p:cNvPr id="279" name="CustomShape 17"/>
          <p:cNvSpPr/>
          <p:nvPr/>
        </p:nvSpPr>
        <p:spPr>
          <a:xfrm>
            <a:off x="1645920" y="4937760"/>
            <a:ext cx="10933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2.Ebene </a:t>
            </a:r>
            <a:endParaRPr/>
          </a:p>
        </p:txBody>
      </p:sp>
      <p:sp>
        <p:nvSpPr>
          <p:cNvPr id="280" name="CustomShape 18"/>
          <p:cNvSpPr/>
          <p:nvPr/>
        </p:nvSpPr>
        <p:spPr>
          <a:xfrm>
            <a:off x="5429160" y="5303520"/>
            <a:ext cx="16113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Bounding-Box</a:t>
            </a:r>
            <a:endParaRPr/>
          </a:p>
        </p:txBody>
      </p:sp>
      <p:sp>
        <p:nvSpPr>
          <p:cNvPr id="281" name="CustomShape 19"/>
          <p:cNvSpPr/>
          <p:nvPr/>
        </p:nvSpPr>
        <p:spPr>
          <a:xfrm>
            <a:off x="6041880" y="5852160"/>
            <a:ext cx="24616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Projektion in xy-Ebene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38160" y="1052640"/>
            <a:ext cx="744696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Gliederung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928800" y="1845000"/>
            <a:ext cx="7456320" cy="424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  <a:ea typeface="DejaVu Sans"/>
              </a:rPr>
              <a:t>Einleitung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  <a:ea typeface="DejaVu Sans"/>
              </a:rPr>
              <a:t>Aufnahmeobjekt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  <a:ea typeface="DejaVu Sans"/>
              </a:rPr>
              <a:t>Workflow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  <a:ea typeface="DejaVu Sans"/>
              </a:rPr>
              <a:t>Datenaufbereitung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  <a:ea typeface="DejaVu Sans"/>
              </a:rPr>
              <a:t>Segmentierung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  <a:ea typeface="DejaVu Sans"/>
              </a:rPr>
              <a:t>Geometrische Modellierung</a:t>
            </a:r>
            <a:r>
              <a:rPr lang="en-US" sz="2400">
                <a:solidFill>
                  <a:srgbClr val="0b2a51"/>
                </a:solidFill>
                <a:latin typeface="Verdana"/>
                <a:ea typeface="DejaVu Sans"/>
              </a:rPr>
              <a:t>	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  <a:ea typeface="DejaVu Sans"/>
              </a:rPr>
              <a:t>Ergebnisse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  <a:ea typeface="DejaVu Sans"/>
              </a:rPr>
              <a:t>Fazit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Phase 2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971640" y="1772640"/>
            <a:ext cx="4054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Kopieren der Modelle innerhalb der Balkenstümpfe in unmodellierte Cluster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Verschiebung entlang der senkrechten Kanten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5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86" name="CustomShape 5"/>
          <p:cNvSpPr/>
          <p:nvPr/>
        </p:nvSpPr>
        <p:spPr>
          <a:xfrm>
            <a:off x="2926080" y="231120"/>
            <a:ext cx="621468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287" name="Line 6"/>
          <p:cNvSpPr/>
          <p:nvPr/>
        </p:nvSpPr>
        <p:spPr>
          <a:xfrm>
            <a:off x="6400800" y="475488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88" name="Line 7"/>
          <p:cNvSpPr/>
          <p:nvPr/>
        </p:nvSpPr>
        <p:spPr>
          <a:xfrm>
            <a:off x="6400800" y="475488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89" name="Line 8"/>
          <p:cNvSpPr/>
          <p:nvPr/>
        </p:nvSpPr>
        <p:spPr>
          <a:xfrm>
            <a:off x="8046720" y="475488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0" name="Line 9"/>
          <p:cNvSpPr/>
          <p:nvPr/>
        </p:nvSpPr>
        <p:spPr>
          <a:xfrm>
            <a:off x="6858000" y="5577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1" name="CustomShape 10"/>
          <p:cNvSpPr/>
          <p:nvPr/>
        </p:nvSpPr>
        <p:spPr>
          <a:xfrm>
            <a:off x="6400800" y="475488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/>
          </a:p>
        </p:txBody>
      </p:sp>
      <p:sp>
        <p:nvSpPr>
          <p:cNvPr id="292" name="CustomShape 11"/>
          <p:cNvSpPr/>
          <p:nvPr/>
        </p:nvSpPr>
        <p:spPr>
          <a:xfrm>
            <a:off x="5943600" y="393192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Kopiertes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/>
          </a:p>
        </p:txBody>
      </p:sp>
      <p:sp>
        <p:nvSpPr>
          <p:cNvPr id="293" name="CustomShape 12"/>
          <p:cNvSpPr/>
          <p:nvPr/>
        </p:nvSpPr>
        <p:spPr>
          <a:xfrm>
            <a:off x="5486400" y="310896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Unmodellierter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Cluster</a:t>
            </a:r>
            <a:endParaRPr/>
          </a:p>
        </p:txBody>
      </p:sp>
      <p:sp>
        <p:nvSpPr>
          <p:cNvPr id="294" name="Line 13"/>
          <p:cNvSpPr/>
          <p:nvPr/>
        </p:nvSpPr>
        <p:spPr>
          <a:xfrm flipH="1" flipV="1">
            <a:off x="6390000" y="475452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95" name="Line 14"/>
          <p:cNvSpPr/>
          <p:nvPr/>
        </p:nvSpPr>
        <p:spPr>
          <a:xfrm>
            <a:off x="5932800" y="3931560"/>
            <a:ext cx="164592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96" name="Line 15"/>
          <p:cNvSpPr/>
          <p:nvPr/>
        </p:nvSpPr>
        <p:spPr>
          <a:xfrm>
            <a:off x="5932800" y="3931560"/>
            <a:ext cx="457200" cy="8229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97" name="Line 16"/>
          <p:cNvSpPr/>
          <p:nvPr/>
        </p:nvSpPr>
        <p:spPr>
          <a:xfrm>
            <a:off x="7578720" y="3931560"/>
            <a:ext cx="457200" cy="8229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98" name="Line 17"/>
          <p:cNvSpPr/>
          <p:nvPr/>
        </p:nvSpPr>
        <p:spPr>
          <a:xfrm>
            <a:off x="6390000" y="4754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9" name="CustomShape 18"/>
          <p:cNvSpPr/>
          <p:nvPr/>
        </p:nvSpPr>
        <p:spPr>
          <a:xfrm>
            <a:off x="5577840" y="5616000"/>
            <a:ext cx="384048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>
                <a:latin typeface="Arial"/>
              </a:rPr>
              <a:t>Projektion in yz-Ebene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Phase 3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971640" y="1772640"/>
            <a:ext cx="469476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Optimierung der Begrenzungskanten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Zerlegung des Clusters in 4 disjunkte Punktmengen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PCA pro Punktmenge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Dritte Hauptkomponente als Flächennormale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Centroid als Fußpunkt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Verschneidung der neuen Flächen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3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304" name="CustomShape 5"/>
          <p:cNvSpPr/>
          <p:nvPr/>
        </p:nvSpPr>
        <p:spPr>
          <a:xfrm>
            <a:off x="2926080" y="231120"/>
            <a:ext cx="621468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305" name="Grafik 28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5240" y="2989080"/>
            <a:ext cx="2577240" cy="304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Phase 4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308" name="CustomShape 3"/>
          <p:cNvSpPr/>
          <p:nvPr/>
        </p:nvSpPr>
        <p:spPr>
          <a:xfrm>
            <a:off x="971640" y="1772640"/>
            <a:ext cx="4054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9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310" name="CustomShape 5"/>
          <p:cNvSpPr/>
          <p:nvPr/>
        </p:nvSpPr>
        <p:spPr>
          <a:xfrm>
            <a:off x="2926080" y="231120"/>
            <a:ext cx="621468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311" name="Grafik 28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2160" y="3291840"/>
            <a:ext cx="2817360" cy="2799720"/>
          </a:xfrm>
          <a:prstGeom prst="rect">
            <a:avLst/>
          </a:prstGeom>
          <a:ln>
            <a:noFill/>
          </a:ln>
        </p:spPr>
      </p:pic>
      <p:sp>
        <p:nvSpPr>
          <p:cNvPr id="312" name="CustomShape 6"/>
          <p:cNvSpPr/>
          <p:nvPr/>
        </p:nvSpPr>
        <p:spPr>
          <a:xfrm>
            <a:off x="523080" y="1635480"/>
            <a:ext cx="4504680" cy="183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Approximation der Geometrie innerhalb unmodellierter Balkenstümpfe entlang der Hauptrichtung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Richtungsvektor aus Differenz gleicher Eckpunkte benachbarter Bounding-Boxen (blaue Pfeil)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3" name="Line 7"/>
          <p:cNvSpPr/>
          <p:nvPr/>
        </p:nvSpPr>
        <p:spPr>
          <a:xfrm>
            <a:off x="6196320" y="2014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4" name="Line 8"/>
          <p:cNvSpPr/>
          <p:nvPr/>
        </p:nvSpPr>
        <p:spPr>
          <a:xfrm>
            <a:off x="6196320" y="2014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5" name="Line 9"/>
          <p:cNvSpPr/>
          <p:nvPr/>
        </p:nvSpPr>
        <p:spPr>
          <a:xfrm>
            <a:off x="7842240" y="2014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6" name="Line 10"/>
          <p:cNvSpPr/>
          <p:nvPr/>
        </p:nvSpPr>
        <p:spPr>
          <a:xfrm>
            <a:off x="6653520" y="2837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7" name="CustomShape 11"/>
          <p:cNvSpPr/>
          <p:nvPr/>
        </p:nvSpPr>
        <p:spPr>
          <a:xfrm>
            <a:off x="6196320" y="201456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Approximiertes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/>
          </a:p>
        </p:txBody>
      </p:sp>
      <p:sp>
        <p:nvSpPr>
          <p:cNvPr id="318" name="CustomShape 12"/>
          <p:cNvSpPr/>
          <p:nvPr/>
        </p:nvSpPr>
        <p:spPr>
          <a:xfrm>
            <a:off x="5739120" y="119160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19" name="Line 13"/>
          <p:cNvSpPr/>
          <p:nvPr/>
        </p:nvSpPr>
        <p:spPr>
          <a:xfrm flipH="1" flipV="1">
            <a:off x="5753520" y="20142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20" name="Line 14"/>
          <p:cNvSpPr/>
          <p:nvPr/>
        </p:nvSpPr>
        <p:spPr>
          <a:xfrm>
            <a:off x="6185520" y="2014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1" name="Line 15"/>
          <p:cNvSpPr/>
          <p:nvPr/>
        </p:nvSpPr>
        <p:spPr>
          <a:xfrm flipH="1" flipV="1">
            <a:off x="5728320" y="119088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22" name="Line 16"/>
          <p:cNvSpPr/>
          <p:nvPr/>
        </p:nvSpPr>
        <p:spPr>
          <a:xfrm flipH="1" flipV="1">
            <a:off x="7842240" y="20142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23" name="Line 17"/>
          <p:cNvSpPr/>
          <p:nvPr/>
        </p:nvSpPr>
        <p:spPr>
          <a:xfrm flipH="1" flipV="1">
            <a:off x="7853040" y="11916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24" name="CustomShape 18"/>
          <p:cNvSpPr/>
          <p:nvPr/>
        </p:nvSpPr>
        <p:spPr>
          <a:xfrm>
            <a:off x="822960" y="4644000"/>
            <a:ext cx="2651400" cy="1462680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</p:sp>
      <p:sp>
        <p:nvSpPr>
          <p:cNvPr id="325" name="Line 19"/>
          <p:cNvSpPr/>
          <p:nvPr/>
        </p:nvSpPr>
        <p:spPr>
          <a:xfrm flipH="1">
            <a:off x="3017520" y="4644000"/>
            <a:ext cx="457200" cy="274320"/>
          </a:xfrm>
          <a:prstGeom prst="line">
            <a:avLst/>
          </a:prstGeom>
          <a:ln w="36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26" name="CustomShape 20"/>
          <p:cNvSpPr/>
          <p:nvPr/>
        </p:nvSpPr>
        <p:spPr>
          <a:xfrm>
            <a:off x="1222920" y="6107040"/>
            <a:ext cx="16113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Bounding-Box</a:t>
            </a:r>
            <a:endParaRPr/>
          </a:p>
        </p:txBody>
      </p:sp>
      <p:sp>
        <p:nvSpPr>
          <p:cNvPr id="327" name="CustomShape 21"/>
          <p:cNvSpPr/>
          <p:nvPr/>
        </p:nvSpPr>
        <p:spPr>
          <a:xfrm>
            <a:off x="3566160" y="5486400"/>
            <a:ext cx="143460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>
                <a:latin typeface="Arial"/>
              </a:rPr>
              <a:t>Projektion in</a:t>
            </a:r>
            <a:endParaRPr/>
          </a:p>
          <a:p>
            <a:r>
              <a:rPr i="1" lang="en-US">
                <a:latin typeface="Arial"/>
              </a:rPr>
              <a:t>xy-Ebene</a:t>
            </a:r>
            <a:endParaRPr/>
          </a:p>
        </p:txBody>
      </p:sp>
      <p:sp>
        <p:nvSpPr>
          <p:cNvPr id="328" name="Line 22"/>
          <p:cNvSpPr/>
          <p:nvPr/>
        </p:nvSpPr>
        <p:spPr>
          <a:xfrm flipH="1">
            <a:off x="3017520" y="5832720"/>
            <a:ext cx="457200" cy="274320"/>
          </a:xfrm>
          <a:prstGeom prst="line">
            <a:avLst/>
          </a:prstGeom>
          <a:ln w="36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29" name="Line 23"/>
          <p:cNvSpPr/>
          <p:nvPr/>
        </p:nvSpPr>
        <p:spPr>
          <a:xfrm flipH="1">
            <a:off x="822960" y="4663440"/>
            <a:ext cx="457200" cy="274320"/>
          </a:xfrm>
          <a:prstGeom prst="line">
            <a:avLst/>
          </a:prstGeom>
          <a:ln w="36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30" name="Line 24"/>
          <p:cNvSpPr/>
          <p:nvPr/>
        </p:nvSpPr>
        <p:spPr>
          <a:xfrm flipH="1">
            <a:off x="822960" y="5832720"/>
            <a:ext cx="457200" cy="274320"/>
          </a:xfrm>
          <a:prstGeom prst="line">
            <a:avLst/>
          </a:prstGeom>
          <a:ln w="36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31" name="CustomShape 25"/>
          <p:cNvSpPr/>
          <p:nvPr/>
        </p:nvSpPr>
        <p:spPr>
          <a:xfrm>
            <a:off x="822960" y="4937760"/>
            <a:ext cx="2194200" cy="1168920"/>
          </a:xfrm>
          <a:prstGeom prst="rect">
            <a:avLst/>
          </a:prstGeom>
          <a:noFill/>
          <a:ln w="54720">
            <a:solidFill>
              <a:srgbClr val="000000"/>
            </a:solidFill>
            <a:round/>
          </a:ln>
        </p:spPr>
      </p:sp>
      <p:sp>
        <p:nvSpPr>
          <p:cNvPr id="332" name="CustomShape 26"/>
          <p:cNvSpPr/>
          <p:nvPr/>
        </p:nvSpPr>
        <p:spPr>
          <a:xfrm>
            <a:off x="1280160" y="4644000"/>
            <a:ext cx="2194200" cy="1168920"/>
          </a:xfrm>
          <a:prstGeom prst="rect">
            <a:avLst/>
          </a:prstGeom>
          <a:noFill/>
          <a:ln cap="rnd" w="54720">
            <a:solidFill>
              <a:srgbClr val="000000"/>
            </a:solidFill>
            <a:custDash>
              <a:ds d="7752000000" sp="7752000000"/>
              <a:ds d="7752000000" sp="7752000000"/>
            </a:custDash>
            <a:round/>
          </a:ln>
        </p:spPr>
      </p:sp>
      <p:sp>
        <p:nvSpPr>
          <p:cNvPr id="333" name="CustomShape 27"/>
          <p:cNvSpPr/>
          <p:nvPr/>
        </p:nvSpPr>
        <p:spPr>
          <a:xfrm>
            <a:off x="5943600" y="2834640"/>
            <a:ext cx="384048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>
                <a:latin typeface="Arial"/>
              </a:rPr>
              <a:t>Projektion in yz-Ebene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Phase 5</a:t>
            </a:r>
            <a:endParaRPr/>
          </a:p>
        </p:txBody>
      </p:sp>
      <p:sp>
        <p:nvSpPr>
          <p:cNvPr id="335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336" name="CustomShape 3"/>
          <p:cNvSpPr/>
          <p:nvPr/>
        </p:nvSpPr>
        <p:spPr>
          <a:xfrm>
            <a:off x="971640" y="1772640"/>
            <a:ext cx="4054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7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338" name="CustomShape 5"/>
          <p:cNvSpPr/>
          <p:nvPr/>
        </p:nvSpPr>
        <p:spPr>
          <a:xfrm>
            <a:off x="2926080" y="231120"/>
            <a:ext cx="621468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339" name="Grafik 30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91200" y="2286000"/>
            <a:ext cx="3401280" cy="3654720"/>
          </a:xfrm>
          <a:prstGeom prst="rect">
            <a:avLst/>
          </a:prstGeom>
          <a:ln>
            <a:noFill/>
          </a:ln>
        </p:spPr>
      </p:pic>
      <p:sp>
        <p:nvSpPr>
          <p:cNvPr id="340" name="CustomShape 6"/>
          <p:cNvSpPr/>
          <p:nvPr/>
        </p:nvSpPr>
        <p:spPr>
          <a:xfrm>
            <a:off x="780480" y="1646280"/>
            <a:ext cx="4054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Verbindung Balkenstümpfe eines Balkens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1" name="Line 7"/>
          <p:cNvSpPr/>
          <p:nvPr/>
        </p:nvSpPr>
        <p:spPr>
          <a:xfrm>
            <a:off x="2676240" y="5281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2" name="Line 8"/>
          <p:cNvSpPr/>
          <p:nvPr/>
        </p:nvSpPr>
        <p:spPr>
          <a:xfrm>
            <a:off x="2676240" y="5281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3" name="Line 9"/>
          <p:cNvSpPr/>
          <p:nvPr/>
        </p:nvSpPr>
        <p:spPr>
          <a:xfrm>
            <a:off x="4322160" y="5281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4" name="Line 10"/>
          <p:cNvSpPr/>
          <p:nvPr/>
        </p:nvSpPr>
        <p:spPr>
          <a:xfrm>
            <a:off x="3133440" y="61041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5" name="CustomShape 11"/>
          <p:cNvSpPr/>
          <p:nvPr/>
        </p:nvSpPr>
        <p:spPr>
          <a:xfrm>
            <a:off x="2676240" y="528120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46" name="CustomShape 12"/>
          <p:cNvSpPr/>
          <p:nvPr/>
        </p:nvSpPr>
        <p:spPr>
          <a:xfrm>
            <a:off x="2219040" y="445824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47" name="Line 13"/>
          <p:cNvSpPr/>
          <p:nvPr/>
        </p:nvSpPr>
        <p:spPr>
          <a:xfrm>
            <a:off x="2665440" y="5280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8" name="Line 14"/>
          <p:cNvSpPr/>
          <p:nvPr/>
        </p:nvSpPr>
        <p:spPr>
          <a:xfrm flipH="1" flipV="1">
            <a:off x="3555360" y="527616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49" name="Line 15"/>
          <p:cNvSpPr/>
          <p:nvPr/>
        </p:nvSpPr>
        <p:spPr>
          <a:xfrm>
            <a:off x="2208240" y="4453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50" name="Line 16"/>
          <p:cNvSpPr/>
          <p:nvPr/>
        </p:nvSpPr>
        <p:spPr>
          <a:xfrm>
            <a:off x="3864240" y="4453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51" name="Line 17"/>
          <p:cNvSpPr/>
          <p:nvPr/>
        </p:nvSpPr>
        <p:spPr>
          <a:xfrm>
            <a:off x="2233440" y="4452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52" name="Line 18"/>
          <p:cNvSpPr/>
          <p:nvPr/>
        </p:nvSpPr>
        <p:spPr>
          <a:xfrm>
            <a:off x="2676240" y="5281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53" name="Line 19"/>
          <p:cNvSpPr/>
          <p:nvPr/>
        </p:nvSpPr>
        <p:spPr>
          <a:xfrm>
            <a:off x="2676240" y="5281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54" name="Line 20"/>
          <p:cNvSpPr/>
          <p:nvPr/>
        </p:nvSpPr>
        <p:spPr>
          <a:xfrm>
            <a:off x="4322160" y="5281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55" name="Line 21"/>
          <p:cNvSpPr/>
          <p:nvPr/>
        </p:nvSpPr>
        <p:spPr>
          <a:xfrm>
            <a:off x="3133440" y="6104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56" name="CustomShape 22"/>
          <p:cNvSpPr/>
          <p:nvPr/>
        </p:nvSpPr>
        <p:spPr>
          <a:xfrm>
            <a:off x="2676240" y="528156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57" name="CustomShape 23"/>
          <p:cNvSpPr/>
          <p:nvPr/>
        </p:nvSpPr>
        <p:spPr>
          <a:xfrm>
            <a:off x="2219040" y="445860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58" name="Line 24"/>
          <p:cNvSpPr/>
          <p:nvPr/>
        </p:nvSpPr>
        <p:spPr>
          <a:xfrm>
            <a:off x="2665440" y="5281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59" name="Line 25"/>
          <p:cNvSpPr/>
          <p:nvPr/>
        </p:nvSpPr>
        <p:spPr>
          <a:xfrm flipH="1" flipV="1">
            <a:off x="3098160" y="445284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60" name="Line 26"/>
          <p:cNvSpPr/>
          <p:nvPr/>
        </p:nvSpPr>
        <p:spPr>
          <a:xfrm>
            <a:off x="22334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61" name="Line 27"/>
          <p:cNvSpPr/>
          <p:nvPr/>
        </p:nvSpPr>
        <p:spPr>
          <a:xfrm>
            <a:off x="22442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62" name="CustomShape 28"/>
          <p:cNvSpPr/>
          <p:nvPr/>
        </p:nvSpPr>
        <p:spPr>
          <a:xfrm>
            <a:off x="1787040" y="363024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63" name="Line 29"/>
          <p:cNvSpPr/>
          <p:nvPr/>
        </p:nvSpPr>
        <p:spPr>
          <a:xfrm>
            <a:off x="2233440" y="4452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64" name="Line 30"/>
          <p:cNvSpPr/>
          <p:nvPr/>
        </p:nvSpPr>
        <p:spPr>
          <a:xfrm>
            <a:off x="1801440" y="3624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65" name="Line 31"/>
          <p:cNvSpPr/>
          <p:nvPr/>
        </p:nvSpPr>
        <p:spPr>
          <a:xfrm>
            <a:off x="2244240" y="4453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66" name="CustomShape 32"/>
          <p:cNvSpPr/>
          <p:nvPr/>
        </p:nvSpPr>
        <p:spPr>
          <a:xfrm>
            <a:off x="1005840" y="3630600"/>
            <a:ext cx="35650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67" name="Line 33"/>
          <p:cNvSpPr/>
          <p:nvPr/>
        </p:nvSpPr>
        <p:spPr>
          <a:xfrm>
            <a:off x="22334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68" name="Line 34"/>
          <p:cNvSpPr/>
          <p:nvPr/>
        </p:nvSpPr>
        <p:spPr>
          <a:xfrm>
            <a:off x="18014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69" name="Line 35"/>
          <p:cNvSpPr/>
          <p:nvPr/>
        </p:nvSpPr>
        <p:spPr>
          <a:xfrm>
            <a:off x="17762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0" name="CustomShape 36"/>
          <p:cNvSpPr/>
          <p:nvPr/>
        </p:nvSpPr>
        <p:spPr>
          <a:xfrm>
            <a:off x="1319040" y="280224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71" name="Line 37"/>
          <p:cNvSpPr/>
          <p:nvPr/>
        </p:nvSpPr>
        <p:spPr>
          <a:xfrm>
            <a:off x="1765440" y="3624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2" name="Line 38"/>
          <p:cNvSpPr/>
          <p:nvPr/>
        </p:nvSpPr>
        <p:spPr>
          <a:xfrm>
            <a:off x="1308240" y="2797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3" name="Line 39"/>
          <p:cNvSpPr/>
          <p:nvPr/>
        </p:nvSpPr>
        <p:spPr>
          <a:xfrm>
            <a:off x="2964240" y="2797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4" name="Line 40"/>
          <p:cNvSpPr/>
          <p:nvPr/>
        </p:nvSpPr>
        <p:spPr>
          <a:xfrm>
            <a:off x="1333440" y="2796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5" name="Line 41"/>
          <p:cNvSpPr/>
          <p:nvPr/>
        </p:nvSpPr>
        <p:spPr>
          <a:xfrm>
            <a:off x="1776240" y="3625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6" name="CustomShape 42"/>
          <p:cNvSpPr/>
          <p:nvPr/>
        </p:nvSpPr>
        <p:spPr>
          <a:xfrm>
            <a:off x="1319040" y="2802600"/>
            <a:ext cx="2101680" cy="82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77" name="Line 43"/>
          <p:cNvSpPr/>
          <p:nvPr/>
        </p:nvSpPr>
        <p:spPr>
          <a:xfrm>
            <a:off x="17654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8" name="Line 44"/>
          <p:cNvSpPr/>
          <p:nvPr/>
        </p:nvSpPr>
        <p:spPr>
          <a:xfrm>
            <a:off x="1308240" y="2797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9" name="Line 45"/>
          <p:cNvSpPr/>
          <p:nvPr/>
        </p:nvSpPr>
        <p:spPr>
          <a:xfrm>
            <a:off x="2964240" y="2797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80" name="Line 46"/>
          <p:cNvSpPr/>
          <p:nvPr/>
        </p:nvSpPr>
        <p:spPr>
          <a:xfrm>
            <a:off x="1333440" y="2797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81" name="Line 47"/>
          <p:cNvSpPr/>
          <p:nvPr/>
        </p:nvSpPr>
        <p:spPr>
          <a:xfrm flipH="1" flipV="1">
            <a:off x="2194560" y="279684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82" name="CustomShape 48"/>
          <p:cNvSpPr/>
          <p:nvPr/>
        </p:nvSpPr>
        <p:spPr>
          <a:xfrm>
            <a:off x="3421440" y="3017520"/>
            <a:ext cx="175248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Balkenstumpf 1</a:t>
            </a:r>
            <a:endParaRPr/>
          </a:p>
        </p:txBody>
      </p:sp>
      <p:sp>
        <p:nvSpPr>
          <p:cNvPr id="383" name="CustomShape 49"/>
          <p:cNvSpPr/>
          <p:nvPr/>
        </p:nvSpPr>
        <p:spPr>
          <a:xfrm>
            <a:off x="922680" y="5505840"/>
            <a:ext cx="175248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Balkenstumpf 2</a:t>
            </a:r>
            <a:endParaRPr/>
          </a:p>
        </p:txBody>
      </p:sp>
      <p:sp>
        <p:nvSpPr>
          <p:cNvPr id="384" name="CustomShape 50"/>
          <p:cNvSpPr/>
          <p:nvPr/>
        </p:nvSpPr>
        <p:spPr>
          <a:xfrm>
            <a:off x="1920240" y="3859920"/>
            <a:ext cx="194148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Zwischen-Cluster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Phase 6</a:t>
            </a:r>
            <a:endParaRPr/>
          </a:p>
        </p:txBody>
      </p:sp>
      <p:sp>
        <p:nvSpPr>
          <p:cNvPr id="386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387" name="CustomShape 3"/>
          <p:cNvSpPr/>
          <p:nvPr/>
        </p:nvSpPr>
        <p:spPr>
          <a:xfrm>
            <a:off x="971640" y="1772640"/>
            <a:ext cx="4054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8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389" name="CustomShape 5"/>
          <p:cNvSpPr/>
          <p:nvPr/>
        </p:nvSpPr>
        <p:spPr>
          <a:xfrm>
            <a:off x="2926080" y="231120"/>
            <a:ext cx="621468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390" name="CustomShape 6"/>
          <p:cNvSpPr/>
          <p:nvPr/>
        </p:nvSpPr>
        <p:spPr>
          <a:xfrm>
            <a:off x="681480" y="1636200"/>
            <a:ext cx="498672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Verschneidung von Balken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Cluster mit Referenz-Modell und zu generierendes Ziel-Modell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Bestimmung der Schnittebene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4 unterschiedliche Lagebeziehungen: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Fall 1: Ungeschnitten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Fall 2: teilweise angeschnitten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Fall 3: vollständig angeschnitten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Fall 4: vollständig abgeschnitten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91" name="Grafik 35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69280" y="2926080"/>
            <a:ext cx="3199320" cy="3473640"/>
          </a:xfrm>
          <a:prstGeom prst="rect">
            <a:avLst/>
          </a:prstGeom>
          <a:ln>
            <a:noFill/>
          </a:ln>
        </p:spPr>
      </p:pic>
      <p:sp>
        <p:nvSpPr>
          <p:cNvPr id="392" name="CustomShape 7"/>
          <p:cNvSpPr/>
          <p:nvPr/>
        </p:nvSpPr>
        <p:spPr>
          <a:xfrm>
            <a:off x="7589520" y="5595480"/>
            <a:ext cx="512280" cy="25560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</a:rPr>
              <a:t>Fall 1</a:t>
            </a:r>
            <a:endParaRPr/>
          </a:p>
        </p:txBody>
      </p:sp>
      <p:sp>
        <p:nvSpPr>
          <p:cNvPr id="393" name="CustomShape 8"/>
          <p:cNvSpPr/>
          <p:nvPr/>
        </p:nvSpPr>
        <p:spPr>
          <a:xfrm>
            <a:off x="7223760" y="4681080"/>
            <a:ext cx="512280" cy="25560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</a:rPr>
              <a:t>Fall 2</a:t>
            </a:r>
            <a:endParaRPr/>
          </a:p>
        </p:txBody>
      </p:sp>
      <p:sp>
        <p:nvSpPr>
          <p:cNvPr id="394" name="CustomShape 9"/>
          <p:cNvSpPr/>
          <p:nvPr/>
        </p:nvSpPr>
        <p:spPr>
          <a:xfrm>
            <a:off x="7040880" y="4023360"/>
            <a:ext cx="512280" cy="25560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</a:rPr>
              <a:t>Fall 3 </a:t>
            </a:r>
            <a:endParaRPr/>
          </a:p>
        </p:txBody>
      </p:sp>
      <p:sp>
        <p:nvSpPr>
          <p:cNvPr id="395" name="CustomShape 10"/>
          <p:cNvSpPr/>
          <p:nvPr/>
        </p:nvSpPr>
        <p:spPr>
          <a:xfrm>
            <a:off x="6801840" y="3492360"/>
            <a:ext cx="512280" cy="25560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</a:rPr>
              <a:t>Fall 4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398" name="CustomShape 3"/>
          <p:cNvSpPr/>
          <p:nvPr/>
        </p:nvSpPr>
        <p:spPr>
          <a:xfrm>
            <a:off x="971640" y="1772640"/>
            <a:ext cx="7465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9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400" name="CustomShape 5"/>
          <p:cNvSpPr/>
          <p:nvPr/>
        </p:nvSpPr>
        <p:spPr>
          <a:xfrm>
            <a:off x="2743200" y="231120"/>
            <a:ext cx="63975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401" name="CustomShape 6"/>
          <p:cNvSpPr/>
          <p:nvPr/>
        </p:nvSpPr>
        <p:spPr>
          <a:xfrm>
            <a:off x="767880" y="1645920"/>
            <a:ext cx="3437280" cy="44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Schnittpunkte vertikaler Seiten bestimmten Lagebeziehung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Zusätzlich Schnittpunkte horizontaler Seiten zur Bestimmung aller Eckpunkte des Referenzmodells</a:t>
            </a:r>
            <a:endParaRPr/>
          </a:p>
        </p:txBody>
      </p:sp>
      <p:sp>
        <p:nvSpPr>
          <p:cNvPr id="402" name="CustomShape 7"/>
          <p:cNvSpPr/>
          <p:nvPr/>
        </p:nvSpPr>
        <p:spPr>
          <a:xfrm>
            <a:off x="822960" y="1081440"/>
            <a:ext cx="49237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Phase 6</a:t>
            </a:r>
            <a:endParaRPr/>
          </a:p>
        </p:txBody>
      </p:sp>
      <p:sp>
        <p:nvSpPr>
          <p:cNvPr id="403" name="Line 8"/>
          <p:cNvSpPr/>
          <p:nvPr/>
        </p:nvSpPr>
        <p:spPr>
          <a:xfrm>
            <a:off x="6185520" y="4727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404" name="Line 9"/>
          <p:cNvSpPr/>
          <p:nvPr/>
        </p:nvSpPr>
        <p:spPr>
          <a:xfrm>
            <a:off x="5808960" y="42699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405" name="Line 10"/>
          <p:cNvSpPr/>
          <p:nvPr/>
        </p:nvSpPr>
        <p:spPr>
          <a:xfrm>
            <a:off x="5808960" y="4269960"/>
            <a:ext cx="37656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406" name="Line 11"/>
          <p:cNvSpPr/>
          <p:nvPr/>
        </p:nvSpPr>
        <p:spPr>
          <a:xfrm>
            <a:off x="7454880" y="4269960"/>
            <a:ext cx="37656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407" name="Line 12"/>
          <p:cNvSpPr/>
          <p:nvPr/>
        </p:nvSpPr>
        <p:spPr>
          <a:xfrm>
            <a:off x="607608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408" name="Line 13"/>
          <p:cNvSpPr/>
          <p:nvPr/>
        </p:nvSpPr>
        <p:spPr>
          <a:xfrm>
            <a:off x="543600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409" name="Line 14"/>
          <p:cNvSpPr/>
          <p:nvPr/>
        </p:nvSpPr>
        <p:spPr>
          <a:xfrm>
            <a:off x="689904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410" name="Line 15"/>
          <p:cNvSpPr/>
          <p:nvPr/>
        </p:nvSpPr>
        <p:spPr>
          <a:xfrm>
            <a:off x="7627320" y="1728720"/>
            <a:ext cx="3240" cy="46720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411" name="Line 16"/>
          <p:cNvSpPr/>
          <p:nvPr/>
        </p:nvSpPr>
        <p:spPr>
          <a:xfrm>
            <a:off x="8231760" y="1728720"/>
            <a:ext cx="0" cy="46720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412" name="CustomShape 17"/>
          <p:cNvSpPr/>
          <p:nvPr/>
        </p:nvSpPr>
        <p:spPr>
          <a:xfrm>
            <a:off x="5088240" y="1454040"/>
            <a:ext cx="58212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Arial"/>
                <a:ea typeface="DejaVu Sans"/>
              </a:rPr>
              <a:t>Fall 1</a:t>
            </a:r>
            <a:endParaRPr/>
          </a:p>
        </p:txBody>
      </p:sp>
      <p:sp>
        <p:nvSpPr>
          <p:cNvPr id="413" name="CustomShape 18"/>
          <p:cNvSpPr/>
          <p:nvPr/>
        </p:nvSpPr>
        <p:spPr>
          <a:xfrm>
            <a:off x="5785200" y="1454400"/>
            <a:ext cx="58212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Arial"/>
                <a:ea typeface="DejaVu Sans"/>
              </a:rPr>
              <a:t>Fall 2</a:t>
            </a:r>
            <a:endParaRPr/>
          </a:p>
        </p:txBody>
      </p:sp>
      <p:sp>
        <p:nvSpPr>
          <p:cNvPr id="414" name="CustomShape 19"/>
          <p:cNvSpPr/>
          <p:nvPr/>
        </p:nvSpPr>
        <p:spPr>
          <a:xfrm>
            <a:off x="6608160" y="1454400"/>
            <a:ext cx="58212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Arial"/>
                <a:ea typeface="DejaVu Sans"/>
              </a:rPr>
              <a:t>Fall 3</a:t>
            </a:r>
            <a:endParaRPr/>
          </a:p>
        </p:txBody>
      </p:sp>
      <p:sp>
        <p:nvSpPr>
          <p:cNvPr id="415" name="CustomShape 20"/>
          <p:cNvSpPr/>
          <p:nvPr/>
        </p:nvSpPr>
        <p:spPr>
          <a:xfrm>
            <a:off x="7248240" y="1454040"/>
            <a:ext cx="58212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Arial"/>
                <a:ea typeface="DejaVu Sans"/>
              </a:rPr>
              <a:t>Fall 4</a:t>
            </a:r>
            <a:endParaRPr/>
          </a:p>
        </p:txBody>
      </p:sp>
      <p:sp>
        <p:nvSpPr>
          <p:cNvPr id="416" name="CustomShape 21"/>
          <p:cNvSpPr/>
          <p:nvPr/>
        </p:nvSpPr>
        <p:spPr>
          <a:xfrm>
            <a:off x="7888320" y="1454040"/>
            <a:ext cx="69156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Arial"/>
                <a:ea typeface="DejaVu Sans"/>
              </a:rPr>
              <a:t>(Fall 5)</a:t>
            </a:r>
            <a:endParaRPr/>
          </a:p>
        </p:txBody>
      </p:sp>
      <p:sp>
        <p:nvSpPr>
          <p:cNvPr id="417" name="Line 22"/>
          <p:cNvSpPr/>
          <p:nvPr/>
        </p:nvSpPr>
        <p:spPr>
          <a:xfrm flipH="1" flipV="1">
            <a:off x="5232960" y="3544560"/>
            <a:ext cx="576000" cy="7254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8" name="Line 23"/>
          <p:cNvSpPr/>
          <p:nvPr/>
        </p:nvSpPr>
        <p:spPr>
          <a:xfrm flipH="1" flipV="1">
            <a:off x="5344560" y="1737360"/>
            <a:ext cx="2110320" cy="25326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9" name="Line 24"/>
          <p:cNvSpPr/>
          <p:nvPr/>
        </p:nvSpPr>
        <p:spPr>
          <a:xfrm>
            <a:off x="6185520" y="4727520"/>
            <a:ext cx="1353600" cy="16732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0" name="Line 25"/>
          <p:cNvSpPr/>
          <p:nvPr/>
        </p:nvSpPr>
        <p:spPr>
          <a:xfrm>
            <a:off x="7831440" y="4727520"/>
            <a:ext cx="1262160" cy="1581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1" name="CustomShape 26"/>
          <p:cNvSpPr/>
          <p:nvPr/>
        </p:nvSpPr>
        <p:spPr>
          <a:xfrm>
            <a:off x="6076080" y="4305960"/>
            <a:ext cx="129384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Ziel-Modell</a:t>
            </a:r>
            <a:endParaRPr/>
          </a:p>
        </p:txBody>
      </p:sp>
      <p:sp>
        <p:nvSpPr>
          <p:cNvPr id="422" name="Line 27"/>
          <p:cNvSpPr/>
          <p:nvPr/>
        </p:nvSpPr>
        <p:spPr>
          <a:xfrm>
            <a:off x="4430160" y="4727520"/>
            <a:ext cx="10252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423" name="Line 28"/>
          <p:cNvSpPr/>
          <p:nvPr/>
        </p:nvSpPr>
        <p:spPr>
          <a:xfrm>
            <a:off x="4430160" y="4259520"/>
            <a:ext cx="10252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424" name="Line 29"/>
          <p:cNvSpPr/>
          <p:nvPr/>
        </p:nvSpPr>
        <p:spPr>
          <a:xfrm>
            <a:off x="5432400" y="4259520"/>
            <a:ext cx="3600" cy="4680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425" name="Line 30"/>
          <p:cNvSpPr/>
          <p:nvPr/>
        </p:nvSpPr>
        <p:spPr>
          <a:xfrm>
            <a:off x="4430160" y="4269960"/>
            <a:ext cx="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426" name="CustomShape 31"/>
          <p:cNvSpPr/>
          <p:nvPr/>
        </p:nvSpPr>
        <p:spPr>
          <a:xfrm>
            <a:off x="4389120" y="4206240"/>
            <a:ext cx="118080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Referenz-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Phase 6</a:t>
            </a:r>
            <a:endParaRPr/>
          </a:p>
        </p:txBody>
      </p:sp>
      <p:sp>
        <p:nvSpPr>
          <p:cNvPr id="428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971640" y="1772640"/>
            <a:ext cx="4054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0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431" name="CustomShape 5"/>
          <p:cNvSpPr/>
          <p:nvPr/>
        </p:nvSpPr>
        <p:spPr>
          <a:xfrm>
            <a:off x="2926080" y="231120"/>
            <a:ext cx="621468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432" name="Grafik 39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12080" y="2468880"/>
            <a:ext cx="3380400" cy="3654720"/>
          </a:xfrm>
          <a:prstGeom prst="rect">
            <a:avLst/>
          </a:prstGeom>
          <a:ln>
            <a:noFill/>
          </a:ln>
        </p:spPr>
      </p:pic>
      <p:sp>
        <p:nvSpPr>
          <p:cNvPr id="433" name="CustomShape 6"/>
          <p:cNvSpPr/>
          <p:nvPr/>
        </p:nvSpPr>
        <p:spPr>
          <a:xfrm>
            <a:off x="790560" y="1645920"/>
            <a:ext cx="4420440" cy="127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Korrekte Bestimmung der Schnittgeraden im Referenz-Modell ist kritisch</a:t>
            </a:r>
            <a:endParaRPr/>
          </a:p>
        </p:txBody>
      </p:sp>
      <p:sp>
        <p:nvSpPr>
          <p:cNvPr id="434" name="CustomShape 7"/>
          <p:cNvSpPr/>
          <p:nvPr/>
        </p:nvSpPr>
        <p:spPr>
          <a:xfrm>
            <a:off x="2926080" y="3663360"/>
            <a:ext cx="1553400" cy="109620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Ziel-Modell</a:t>
            </a:r>
            <a:endParaRPr/>
          </a:p>
        </p:txBody>
      </p:sp>
      <p:sp>
        <p:nvSpPr>
          <p:cNvPr id="435" name="CustomShape 8"/>
          <p:cNvSpPr/>
          <p:nvPr/>
        </p:nvSpPr>
        <p:spPr>
          <a:xfrm>
            <a:off x="914400" y="3663360"/>
            <a:ext cx="1553400" cy="109620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Referenz-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/>
          </a:p>
        </p:txBody>
      </p:sp>
      <p:sp>
        <p:nvSpPr>
          <p:cNvPr id="436" name="Line 9"/>
          <p:cNvSpPr/>
          <p:nvPr/>
        </p:nvSpPr>
        <p:spPr>
          <a:xfrm flipH="1">
            <a:off x="2468880" y="4580640"/>
            <a:ext cx="45720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len="med" type="triangle" w="med"/>
          </a:ln>
        </p:spPr>
      </p:sp>
      <p:sp>
        <p:nvSpPr>
          <p:cNvPr id="437" name="Line 10"/>
          <p:cNvSpPr/>
          <p:nvPr/>
        </p:nvSpPr>
        <p:spPr>
          <a:xfrm flipH="1">
            <a:off x="914400" y="3846240"/>
            <a:ext cx="201168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len="med" type="triangle" w="med"/>
          </a:ln>
        </p:spPr>
      </p:sp>
      <p:sp>
        <p:nvSpPr>
          <p:cNvPr id="438" name="CustomShape 11"/>
          <p:cNvSpPr/>
          <p:nvPr/>
        </p:nvSpPr>
        <p:spPr>
          <a:xfrm>
            <a:off x="2926080" y="4959360"/>
            <a:ext cx="1553400" cy="109620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Ziel-Modell</a:t>
            </a:r>
            <a:endParaRPr/>
          </a:p>
        </p:txBody>
      </p:sp>
      <p:sp>
        <p:nvSpPr>
          <p:cNvPr id="439" name="CustomShape 12"/>
          <p:cNvSpPr/>
          <p:nvPr/>
        </p:nvSpPr>
        <p:spPr>
          <a:xfrm>
            <a:off x="2390400" y="4959360"/>
            <a:ext cx="1553400" cy="109620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Referenz-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/>
          </a:p>
        </p:txBody>
      </p:sp>
      <p:sp>
        <p:nvSpPr>
          <p:cNvPr id="440" name="Line 13"/>
          <p:cNvSpPr/>
          <p:nvPr/>
        </p:nvSpPr>
        <p:spPr>
          <a:xfrm>
            <a:off x="2926080" y="5876640"/>
            <a:ext cx="101880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len="med" type="triangle" w="med"/>
          </a:ln>
        </p:spPr>
      </p:sp>
      <p:sp>
        <p:nvSpPr>
          <p:cNvPr id="441" name="Line 14"/>
          <p:cNvSpPr/>
          <p:nvPr/>
        </p:nvSpPr>
        <p:spPr>
          <a:xfrm flipH="1">
            <a:off x="2390400" y="5142240"/>
            <a:ext cx="53568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len="med" type="triangle" w="med"/>
          </a:ln>
        </p:spPr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Endresult</a:t>
            </a:r>
            <a:endParaRPr/>
          </a:p>
        </p:txBody>
      </p:sp>
      <p:sp>
        <p:nvSpPr>
          <p:cNvPr id="443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444" name="CustomShape 3"/>
          <p:cNvSpPr/>
          <p:nvPr/>
        </p:nvSpPr>
        <p:spPr>
          <a:xfrm>
            <a:off x="971640" y="1772640"/>
            <a:ext cx="7465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5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446" name="CustomShape 5"/>
          <p:cNvSpPr/>
          <p:nvPr/>
        </p:nvSpPr>
        <p:spPr>
          <a:xfrm>
            <a:off x="4284000" y="2311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pic>
        <p:nvPicPr>
          <p:cNvPr id="447" name="Grafik 4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3291840"/>
            <a:ext cx="6315480" cy="283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Resultat</a:t>
            </a:r>
            <a:endParaRPr/>
          </a:p>
        </p:txBody>
      </p:sp>
      <p:sp>
        <p:nvSpPr>
          <p:cNvPr id="449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450" name="CustomShape 3"/>
          <p:cNvSpPr/>
          <p:nvPr/>
        </p:nvSpPr>
        <p:spPr>
          <a:xfrm>
            <a:off x="971640" y="1772640"/>
            <a:ext cx="7465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12 von 55 Balkenkomplexen korrekt extrahiert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Probleme: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Auswahl falscher Schnittkanten bei der Verschneidung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Störende Element (Querbalken, Leitern, Seile)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Falsche Flächeneinpassung in Quader-Modelle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Ungünstige Clusterung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Zu kurze Balkenabschnitte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1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452" name="CustomShape 5"/>
          <p:cNvSpPr/>
          <p:nvPr/>
        </p:nvSpPr>
        <p:spPr>
          <a:xfrm>
            <a:off x="4284000" y="2311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Anzahl der generierten Modelle pro Phase</a:t>
            </a:r>
            <a:endParaRPr/>
          </a:p>
        </p:txBody>
      </p:sp>
      <p:sp>
        <p:nvSpPr>
          <p:cNvPr id="454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455" name="CustomShape 3"/>
          <p:cNvSpPr/>
          <p:nvPr/>
        </p:nvSpPr>
        <p:spPr>
          <a:xfrm>
            <a:off x="971640" y="1772640"/>
            <a:ext cx="7465680" cy="270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Fünf 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2 manuell extrahierte Testbalkenkomplexe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3 automatisch extrahierte Balkenkomplexe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Phase 1 und 2 nur wenig 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Phase 4 generiert die meisten 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Phase 6: mehrere Modelle pro Cluster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6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457" name="CustomShape 5"/>
          <p:cNvSpPr/>
          <p:nvPr/>
        </p:nvSpPr>
        <p:spPr>
          <a:xfrm>
            <a:off x="4284000" y="2311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458" name="Table 6"/>
          <p:cNvGraphicFramePr/>
          <p:nvPr/>
        </p:nvGraphicFramePr>
        <p:xfrm>
          <a:off x="1416240" y="4372920"/>
          <a:ext cx="6283440" cy="1915200"/>
        </p:xfrm>
        <a:graphic>
          <a:graphicData uri="http://schemas.openxmlformats.org/drawingml/2006/table">
            <a:tbl>
              <a:tblPr/>
              <a:tblGrid>
                <a:gridCol w="1012680"/>
                <a:gridCol w="743040"/>
                <a:gridCol w="900360"/>
                <a:gridCol w="901800"/>
                <a:gridCol w="900360"/>
                <a:gridCol w="901080"/>
                <a:gridCol w="924480"/>
              </a:tblGrid>
              <a:tr h="431640"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Phase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Phase 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Phase 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Phase 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Phase 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68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74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37</a:t>
                      </a:r>
                      <a:endParaRPr/>
                    </a:p>
                  </a:txBody>
                  <a:tcPr/>
                </a:tc>
              </a:tr>
              <a:tr h="29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Balken 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37</a:t>
                      </a:r>
                      <a:endParaRPr/>
                    </a:p>
                  </a:txBody>
                  <a:tcPr/>
                </a:tc>
              </a:tr>
              <a:tr h="29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Motivation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971640" y="1772640"/>
            <a:ext cx="7096320" cy="431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4860000" y="260640"/>
            <a:ext cx="4280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Einleitung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371160" y="1920240"/>
            <a:ext cx="7125480" cy="402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Teilaufgabe der Bildverarbeitung: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Automatische Erkennung von geometrischen Strukturen in und an Gebäuden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Ziel: Automatische Extraktion geometrischer Modelle aus der Punktwolke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Weitere Nutzung: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In der Baustatik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In Simulationsmodellen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Genauigkeit der Modelle</a:t>
            </a:r>
            <a:endParaRPr/>
          </a:p>
        </p:txBody>
      </p:sp>
      <p:sp>
        <p:nvSpPr>
          <p:cNvPr id="460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461" name="CustomShape 3"/>
          <p:cNvSpPr/>
          <p:nvPr/>
        </p:nvSpPr>
        <p:spPr>
          <a:xfrm>
            <a:off x="971640" y="1772640"/>
            <a:ext cx="7465680" cy="96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Berechung der mittleren Abstände der Punkte von den Seitenkanten als Fehlerwert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62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463" name="CustomShape 5"/>
          <p:cNvSpPr/>
          <p:nvPr/>
        </p:nvSpPr>
        <p:spPr>
          <a:xfrm>
            <a:off x="4284000" y="2311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464" name="Table 6"/>
          <p:cNvGraphicFramePr/>
          <p:nvPr/>
        </p:nvGraphicFramePr>
        <p:xfrm>
          <a:off x="1411560" y="3965040"/>
          <a:ext cx="6283800" cy="2161080"/>
        </p:xfrm>
        <a:graphic>
          <a:graphicData uri="http://schemas.openxmlformats.org/drawingml/2006/table">
            <a:tbl>
              <a:tblPr/>
              <a:tblGrid>
                <a:gridCol w="1235160"/>
                <a:gridCol w="2488320"/>
                <a:gridCol w="2560320"/>
              </a:tblGrid>
              <a:tr h="519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Tabelle 2: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Mittlerer Abstand vor Einpasssung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Mittlerer Abstand nach Einpassung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1,87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0,926 mm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0,691 mm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1,64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0,732 mm</a:t>
                      </a:r>
                      <a:endParaRPr/>
                    </a:p>
                  </a:txBody>
                  <a:tcPr/>
                </a:tc>
              </a:tr>
              <a:tr h="328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Balken 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1,82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0,651 mm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0,69 mm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Fazit</a:t>
            </a:r>
            <a:endParaRPr/>
          </a:p>
        </p:txBody>
      </p:sp>
      <p:sp>
        <p:nvSpPr>
          <p:cNvPr id="466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467" name="CustomShape 3"/>
          <p:cNvSpPr/>
          <p:nvPr/>
        </p:nvSpPr>
        <p:spPr>
          <a:xfrm>
            <a:off x="971640" y="1772640"/>
            <a:ext cx="7465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68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469" name="CustomShape 5"/>
          <p:cNvSpPr/>
          <p:nvPr/>
        </p:nvSpPr>
        <p:spPr>
          <a:xfrm>
            <a:off x="4284000" y="2311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Fazit</a:t>
            </a:r>
            <a:endParaRPr/>
          </a:p>
        </p:txBody>
      </p:sp>
      <p:sp>
        <p:nvSpPr>
          <p:cNvPr id="470" name="CustomShape 6"/>
          <p:cNvSpPr/>
          <p:nvPr/>
        </p:nvSpPr>
        <p:spPr>
          <a:xfrm>
            <a:off x="739800" y="1772640"/>
            <a:ext cx="7465680" cy="96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Standardalgorithmen aufgrund der Datenmenge und -qualität nur bedingt geeignet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Extraktion von Seitenflächen durch robuste Schätzer nur eingeschränkt erfolgreich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Heuristische Ansätze notwendig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Ad-hoc-Wissen hilfreich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Tuning der Schwellwerte und Parameter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datenabhängig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zeitaufwendig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Durchgängige Automatisierung prinzipiell möglich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DejaVu Sans"/>
              </a:rPr>
              <a:t>Generischer Algorithmis für ähnliche Datensätze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  <a:ea typeface="DejaVu Sans"/>
              </a:rPr>
              <a:t>Beschreibung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971640" y="2195640"/>
            <a:ext cx="7125480" cy="382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Dachstuhl des Bautzner Doms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Laserscanner: Riegl LMS-Z420i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12 Standorte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ca. 34 Millionen Punkte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  <a:ea typeface="DejaVu Sans"/>
              </a:rPr>
              <a:t>Genauigkeit der Registrierung 5-7 mm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6036840" y="260640"/>
            <a:ext cx="3128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Aufnahmeobjekt</a:t>
            </a:r>
            <a:endParaRPr/>
          </a:p>
        </p:txBody>
      </p:sp>
      <p:pic>
        <p:nvPicPr>
          <p:cNvPr id="148" name="Grafik 1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840" y="4467600"/>
            <a:ext cx="8363520" cy="183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292000" y="237600"/>
            <a:ext cx="3848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Übersicht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3474720" y="1302480"/>
            <a:ext cx="2193120" cy="63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2" name="CustomShape 4"/>
          <p:cNvSpPr/>
          <p:nvPr/>
        </p:nvSpPr>
        <p:spPr>
          <a:xfrm>
            <a:off x="2926080" y="2125440"/>
            <a:ext cx="3107520" cy="547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Datenaufbereitung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2596320" y="2856960"/>
            <a:ext cx="1553040" cy="54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Gesamte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Punktwolke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4846320" y="2856960"/>
            <a:ext cx="1553040" cy="54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Reduzierte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Punktwolke</a:t>
            </a:r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3383280" y="1211040"/>
            <a:ext cx="2193120" cy="63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6" name="CustomShape 8"/>
          <p:cNvSpPr/>
          <p:nvPr/>
        </p:nvSpPr>
        <p:spPr>
          <a:xfrm>
            <a:off x="3291840" y="1119600"/>
            <a:ext cx="2193120" cy="63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Exportierte und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Registrierte Scans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2906640" y="3588480"/>
            <a:ext cx="3198960" cy="547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Filterung &amp; Segmentierung</a:t>
            </a:r>
            <a:endParaRPr/>
          </a:p>
        </p:txBody>
      </p:sp>
      <p:sp>
        <p:nvSpPr>
          <p:cNvPr id="158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59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0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1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2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3" name="CustomShape 15"/>
          <p:cNvSpPr/>
          <p:nvPr/>
        </p:nvSpPr>
        <p:spPr>
          <a:xfrm>
            <a:off x="3582720" y="4443480"/>
            <a:ext cx="2193120" cy="63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4" name="CustomShape 16"/>
          <p:cNvSpPr/>
          <p:nvPr/>
        </p:nvSpPr>
        <p:spPr>
          <a:xfrm>
            <a:off x="3491280" y="4352040"/>
            <a:ext cx="2193120" cy="63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5" name="CustomShape 17"/>
          <p:cNvSpPr/>
          <p:nvPr/>
        </p:nvSpPr>
        <p:spPr>
          <a:xfrm>
            <a:off x="3399840" y="4260600"/>
            <a:ext cx="2193120" cy="63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Extrahierte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Balkenkomplexe</a:t>
            </a:r>
            <a:endParaRPr/>
          </a:p>
        </p:txBody>
      </p:sp>
      <p:sp>
        <p:nvSpPr>
          <p:cNvPr id="166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8" name="CustomShape 20"/>
          <p:cNvSpPr/>
          <p:nvPr/>
        </p:nvSpPr>
        <p:spPr>
          <a:xfrm>
            <a:off x="2818080" y="5303520"/>
            <a:ext cx="3564720" cy="547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Geometrische Modellierung</a:t>
            </a:r>
            <a:endParaRPr/>
          </a:p>
        </p:txBody>
      </p:sp>
      <p:sp>
        <p:nvSpPr>
          <p:cNvPr id="169" name="CustomShape 21"/>
          <p:cNvSpPr/>
          <p:nvPr/>
        </p:nvSpPr>
        <p:spPr>
          <a:xfrm>
            <a:off x="3216960" y="5943600"/>
            <a:ext cx="2741760" cy="45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Gesamt-Modell</a:t>
            </a:r>
            <a:endParaRPr/>
          </a:p>
        </p:txBody>
      </p:sp>
      <p:sp>
        <p:nvSpPr>
          <p:cNvPr id="170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71" name="CustomShape 23"/>
          <p:cNvSpPr/>
          <p:nvPr/>
        </p:nvSpPr>
        <p:spPr>
          <a:xfrm>
            <a:off x="6822720" y="5451480"/>
            <a:ext cx="2193120" cy="63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2" name="CustomShape 24"/>
          <p:cNvSpPr/>
          <p:nvPr/>
        </p:nvSpPr>
        <p:spPr>
          <a:xfrm>
            <a:off x="6731280" y="5360040"/>
            <a:ext cx="2193120" cy="63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3" name="CustomShape 25"/>
          <p:cNvSpPr/>
          <p:nvPr/>
        </p:nvSpPr>
        <p:spPr>
          <a:xfrm>
            <a:off x="6639840" y="5268600"/>
            <a:ext cx="2193120" cy="63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Einzel-Balken-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Modelle</a:t>
            </a:r>
            <a:endParaRPr/>
          </a:p>
        </p:txBody>
      </p:sp>
      <p:sp>
        <p:nvSpPr>
          <p:cNvPr id="174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971640" y="1772640"/>
            <a:ext cx="7465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4284000" y="2311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Datenaufbereitung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3978360" y="1427400"/>
            <a:ext cx="1813320" cy="607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Leere Punktwolke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699120" y="2090160"/>
            <a:ext cx="1999080" cy="15332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Scan02.pcd … Scan12.pcd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3978360" y="2554920"/>
            <a:ext cx="1813320" cy="607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Punktwolke einlesen</a:t>
            </a:r>
            <a:endParaRPr/>
          </a:p>
        </p:txBody>
      </p:sp>
      <p:sp>
        <p:nvSpPr>
          <p:cNvPr id="182" name="CustomShape 8"/>
          <p:cNvSpPr/>
          <p:nvPr/>
        </p:nvSpPr>
        <p:spPr>
          <a:xfrm>
            <a:off x="4886280" y="2036880"/>
            <a:ext cx="360" cy="5158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3" name="CustomShape 9"/>
          <p:cNvSpPr/>
          <p:nvPr/>
        </p:nvSpPr>
        <p:spPr>
          <a:xfrm>
            <a:off x="3978360" y="3664080"/>
            <a:ext cx="1813320" cy="607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Zur Punktwolke hinzufügen</a:t>
            </a:r>
            <a:endParaRPr/>
          </a:p>
        </p:txBody>
      </p:sp>
      <p:sp>
        <p:nvSpPr>
          <p:cNvPr id="184" name="CustomShape 10"/>
          <p:cNvSpPr/>
          <p:nvPr/>
        </p:nvSpPr>
        <p:spPr>
          <a:xfrm>
            <a:off x="4886280" y="3164760"/>
            <a:ext cx="360" cy="4971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5" name="CustomShape 11"/>
          <p:cNvSpPr/>
          <p:nvPr/>
        </p:nvSpPr>
        <p:spPr>
          <a:xfrm flipV="1">
            <a:off x="5793840" y="2855520"/>
            <a:ext cx="10440" cy="1106640"/>
          </a:xfrm>
          <a:prstGeom prst="curvedConnector3">
            <a:avLst>
              <a:gd name="adj1" fmla="val 1800000"/>
            </a:avLst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6" name="CustomShape 12"/>
          <p:cNvSpPr/>
          <p:nvPr/>
        </p:nvSpPr>
        <p:spPr>
          <a:xfrm>
            <a:off x="2162880" y="4948200"/>
            <a:ext cx="1813320" cy="607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Punktwolke in Datei schreiben</a:t>
            </a:r>
            <a:endParaRPr/>
          </a:p>
        </p:txBody>
      </p:sp>
      <p:sp>
        <p:nvSpPr>
          <p:cNvPr id="187" name="CustomShape 13"/>
          <p:cNvSpPr/>
          <p:nvPr/>
        </p:nvSpPr>
        <p:spPr>
          <a:xfrm>
            <a:off x="5806440" y="4948200"/>
            <a:ext cx="1813320" cy="6073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Downsample</a:t>
            </a:r>
            <a:endParaRPr/>
          </a:p>
        </p:txBody>
      </p:sp>
      <p:sp>
        <p:nvSpPr>
          <p:cNvPr id="188" name="CustomShape 14"/>
          <p:cNvSpPr/>
          <p:nvPr/>
        </p:nvSpPr>
        <p:spPr>
          <a:xfrm flipH="1">
            <a:off x="3068280" y="4273560"/>
            <a:ext cx="1813320" cy="6724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9" name="CustomShape 15"/>
          <p:cNvSpPr/>
          <p:nvPr/>
        </p:nvSpPr>
        <p:spPr>
          <a:xfrm>
            <a:off x="4886280" y="4273560"/>
            <a:ext cx="1825920" cy="6724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0" name="CustomShape 16"/>
          <p:cNvSpPr/>
          <p:nvPr/>
        </p:nvSpPr>
        <p:spPr>
          <a:xfrm flipH="1">
            <a:off x="3976200" y="5253120"/>
            <a:ext cx="182592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1" name="CustomShape 17"/>
          <p:cNvSpPr/>
          <p:nvPr/>
        </p:nvSpPr>
        <p:spPr>
          <a:xfrm>
            <a:off x="2699280" y="2857320"/>
            <a:ext cx="1278000" cy="72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2" name="CustomShape 18"/>
          <p:cNvSpPr/>
          <p:nvPr/>
        </p:nvSpPr>
        <p:spPr>
          <a:xfrm>
            <a:off x="2970000" y="2465280"/>
            <a:ext cx="1135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/>
          </a:p>
        </p:txBody>
      </p:sp>
      <p:sp>
        <p:nvSpPr>
          <p:cNvPr id="193" name="CustomShape 19"/>
          <p:cNvSpPr/>
          <p:nvPr/>
        </p:nvSpPr>
        <p:spPr>
          <a:xfrm>
            <a:off x="6157080" y="2570400"/>
            <a:ext cx="1779120" cy="591840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rIns="90000" tIns="45000" bIns="45000" anchor="ctr"/>
          <a:p>
            <a:r>
              <a:rPr i="1" lang="en-US">
                <a:solidFill>
                  <a:srgbClr val="ffffff"/>
                </a:solidFill>
                <a:latin typeface="Arial"/>
                <a:ea typeface="DejaVu Sans"/>
              </a:rPr>
              <a:t>loadPCDFile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Arial"/>
                <a:ea typeface="DejaVu Sans"/>
              </a:rPr>
              <a:t>PCDReader</a:t>
            </a:r>
            <a:endParaRPr/>
          </a:p>
        </p:txBody>
      </p:sp>
      <p:sp>
        <p:nvSpPr>
          <p:cNvPr id="194" name="CustomShape 20"/>
          <p:cNvSpPr/>
          <p:nvPr/>
        </p:nvSpPr>
        <p:spPr>
          <a:xfrm>
            <a:off x="6157080" y="3809160"/>
            <a:ext cx="2181240" cy="316080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Arial"/>
                <a:ea typeface="DejaVu Sans"/>
              </a:rPr>
              <a:t>Additionsoperation</a:t>
            </a:r>
            <a:endParaRPr/>
          </a:p>
        </p:txBody>
      </p:sp>
      <p:sp>
        <p:nvSpPr>
          <p:cNvPr id="195" name="CustomShape 21"/>
          <p:cNvSpPr/>
          <p:nvPr/>
        </p:nvSpPr>
        <p:spPr>
          <a:xfrm>
            <a:off x="5621760" y="5769360"/>
            <a:ext cx="2181240" cy="316080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Arial"/>
                <a:ea typeface="DejaVu Sans"/>
              </a:rPr>
              <a:t>VoxelGrid</a:t>
            </a:r>
            <a:endParaRPr/>
          </a:p>
        </p:txBody>
      </p:sp>
      <p:sp>
        <p:nvSpPr>
          <p:cNvPr id="196" name="CustomShape 22"/>
          <p:cNvSpPr/>
          <p:nvPr/>
        </p:nvSpPr>
        <p:spPr>
          <a:xfrm>
            <a:off x="1978560" y="5772240"/>
            <a:ext cx="2181240" cy="316080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ffffff"/>
                </a:solidFill>
                <a:latin typeface="Arial"/>
                <a:ea typeface="DejaVu Sans"/>
              </a:rPr>
              <a:t>PCDWriter</a:t>
            </a:r>
            <a:endParaRPr/>
          </a:p>
        </p:txBody>
      </p:sp>
      <p:sp>
        <p:nvSpPr>
          <p:cNvPr id="197" name="CustomShape 23"/>
          <p:cNvSpPr/>
          <p:nvPr/>
        </p:nvSpPr>
        <p:spPr>
          <a:xfrm>
            <a:off x="4457880" y="4882680"/>
            <a:ext cx="1135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/>
          </a:p>
        </p:txBody>
      </p:sp>
      <p:sp>
        <p:nvSpPr>
          <p:cNvPr id="198" name="CustomShape 24"/>
          <p:cNvSpPr/>
          <p:nvPr/>
        </p:nvSpPr>
        <p:spPr>
          <a:xfrm>
            <a:off x="2948760" y="4318560"/>
            <a:ext cx="1135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71640" y="1052640"/>
            <a:ext cx="8169120" cy="113976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CustomShape 2"/>
          <p:cNvSpPr/>
          <p:nvPr/>
        </p:nvSpPr>
        <p:spPr>
          <a:xfrm>
            <a:off x="971640" y="6376320"/>
            <a:ext cx="213048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971640" y="1772640"/>
            <a:ext cx="7465680" cy="417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6588360" y="625680"/>
            <a:ext cx="255240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03" name="CustomShape 5"/>
          <p:cNvSpPr/>
          <p:nvPr/>
        </p:nvSpPr>
        <p:spPr>
          <a:xfrm>
            <a:off x="4284000" y="2311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  <p:pic>
        <p:nvPicPr>
          <p:cNvPr id="204" name="Grafik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0080" y="1081440"/>
            <a:ext cx="5713920" cy="5147640"/>
          </a:xfrm>
          <a:prstGeom prst="rect">
            <a:avLst/>
          </a:prstGeom>
          <a:ln>
            <a:noFill/>
          </a:ln>
        </p:spPr>
      </p:pic>
      <p:sp>
        <p:nvSpPr>
          <p:cNvPr id="205" name="CustomShape 6"/>
          <p:cNvSpPr/>
          <p:nvPr/>
        </p:nvSpPr>
        <p:spPr>
          <a:xfrm>
            <a:off x="564120" y="1373400"/>
            <a:ext cx="1939320" cy="636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Workflow der 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Segmentierung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rafik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7000" y="3341520"/>
            <a:ext cx="3307680" cy="1496880"/>
          </a:xfrm>
          <a:prstGeom prst="rect">
            <a:avLst/>
          </a:prstGeom>
          <a:ln>
            <a:noFill/>
          </a:ln>
        </p:spPr>
      </p:pic>
      <p:pic>
        <p:nvPicPr>
          <p:cNvPr id="207" name="Grafik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40160" y="1336320"/>
            <a:ext cx="3729960" cy="1678320"/>
          </a:xfrm>
          <a:prstGeom prst="rect">
            <a:avLst/>
          </a:prstGeom>
          <a:ln>
            <a:noFill/>
          </a:ln>
        </p:spPr>
      </p:pic>
      <p:pic>
        <p:nvPicPr>
          <p:cNvPr id="208" name="Grafik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40160" y="3270240"/>
            <a:ext cx="3729960" cy="156816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 flipV="1">
            <a:off x="3833280" y="2081520"/>
            <a:ext cx="1404360" cy="159552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0" name="CustomShape 2"/>
          <p:cNvSpPr/>
          <p:nvPr/>
        </p:nvSpPr>
        <p:spPr>
          <a:xfrm>
            <a:off x="3833280" y="4055400"/>
            <a:ext cx="1404360" cy="36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1" name="CustomShape 3"/>
          <p:cNvSpPr/>
          <p:nvPr/>
        </p:nvSpPr>
        <p:spPr>
          <a:xfrm>
            <a:off x="680760" y="1716840"/>
            <a:ext cx="1690560" cy="362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Output: Filter</a:t>
            </a: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4236840" y="2689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rafik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50800" y="1248480"/>
            <a:ext cx="4185000" cy="2001960"/>
          </a:xfrm>
          <a:prstGeom prst="rect">
            <a:avLst/>
          </a:prstGeom>
          <a:ln>
            <a:noFill/>
          </a:ln>
        </p:spPr>
      </p:pic>
      <p:pic>
        <p:nvPicPr>
          <p:cNvPr id="214" name="Grafik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32920" y="3798360"/>
            <a:ext cx="4161240" cy="239796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5715000" y="1365120"/>
            <a:ext cx="456948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Output Segmentierung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5829840" y="1972080"/>
            <a:ext cx="1799280" cy="176184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7" name="CustomShape 3"/>
          <p:cNvSpPr/>
          <p:nvPr/>
        </p:nvSpPr>
        <p:spPr>
          <a:xfrm flipH="1">
            <a:off x="779760" y="2250720"/>
            <a:ext cx="569880" cy="142200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len="med" type="triangle" w="med"/>
          </a:ln>
        </p:spPr>
      </p:sp>
      <p:pic>
        <p:nvPicPr>
          <p:cNvPr id="218" name="Grafik 1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06600" y="3675240"/>
            <a:ext cx="2361600" cy="261756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4236840" y="268920"/>
            <a:ext cx="4856760" cy="45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