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290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9" d="100"/>
          <a:sy n="89" d="100"/>
        </p:scale>
        <p:origin x="466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655" y="138997"/>
            <a:ext cx="3813048" cy="730504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flujo</a:t>
            </a:r>
            <a:endParaRPr lang="en-U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7466CA1-889F-93F8-6FB4-ADD78F056C0B}"/>
              </a:ext>
            </a:extLst>
          </p:cNvPr>
          <p:cNvSpPr/>
          <p:nvPr/>
        </p:nvSpPr>
        <p:spPr>
          <a:xfrm>
            <a:off x="3965275" y="2263487"/>
            <a:ext cx="2035834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02C8F"/>
                </a:solidFill>
              </a:rPr>
              <a:t>Procesamiento</a:t>
            </a:r>
            <a:r>
              <a:rPr lang="en-US" dirty="0">
                <a:solidFill>
                  <a:srgbClr val="202C8F"/>
                </a:solidFill>
              </a:rPr>
              <a:t> de la imagen</a:t>
            </a: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5F34B8DF-1321-CCC8-5370-45226CC308DE}"/>
              </a:ext>
            </a:extLst>
          </p:cNvPr>
          <p:cNvSpPr/>
          <p:nvPr/>
        </p:nvSpPr>
        <p:spPr>
          <a:xfrm>
            <a:off x="4047226" y="1172271"/>
            <a:ext cx="1871932" cy="73050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02C8F"/>
                </a:solidFill>
              </a:rPr>
              <a:t>Lectura</a:t>
            </a:r>
            <a:r>
              <a:rPr lang="en-US" dirty="0">
                <a:solidFill>
                  <a:srgbClr val="202C8F"/>
                </a:solidFill>
              </a:rPr>
              <a:t> de la imagen</a:t>
            </a:r>
          </a:p>
        </p:txBody>
      </p:sp>
      <p:sp>
        <p:nvSpPr>
          <p:cNvPr id="19" name="Paralelogramo 18">
            <a:extLst>
              <a:ext uri="{FF2B5EF4-FFF2-40B4-BE49-F238E27FC236}">
                <a16:creationId xmlns:a16="http://schemas.microsoft.com/office/drawing/2014/main" id="{C07F4A29-9C6F-A314-A7D2-4C7B8C4B37B0}"/>
              </a:ext>
            </a:extLst>
          </p:cNvPr>
          <p:cNvSpPr/>
          <p:nvPr/>
        </p:nvSpPr>
        <p:spPr>
          <a:xfrm>
            <a:off x="9701837" y="2317188"/>
            <a:ext cx="1871932" cy="73050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Imagen con las </a:t>
            </a:r>
            <a:r>
              <a:rPr lang="en-US" dirty="0" err="1">
                <a:solidFill>
                  <a:srgbClr val="202C8F"/>
                </a:solidFill>
              </a:rPr>
              <a:t>letras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detectadas</a:t>
            </a:r>
            <a:endParaRPr lang="en-US" dirty="0">
              <a:solidFill>
                <a:srgbClr val="202C8F"/>
              </a:solidFill>
            </a:endParaRPr>
          </a:p>
        </p:txBody>
      </p:sp>
      <p:sp>
        <p:nvSpPr>
          <p:cNvPr id="20" name="Diagrama de flujo: terminador 19">
            <a:extLst>
              <a:ext uri="{FF2B5EF4-FFF2-40B4-BE49-F238E27FC236}">
                <a16:creationId xmlns:a16="http://schemas.microsoft.com/office/drawing/2014/main" id="{BE561F28-1F17-9D65-8342-2B13255B42A0}"/>
              </a:ext>
            </a:extLst>
          </p:cNvPr>
          <p:cNvSpPr/>
          <p:nvPr/>
        </p:nvSpPr>
        <p:spPr>
          <a:xfrm>
            <a:off x="3870385" y="202324"/>
            <a:ext cx="2225615" cy="6038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02C8F"/>
                </a:solidFill>
              </a:rPr>
              <a:t>Inicio</a:t>
            </a:r>
            <a:endParaRPr lang="en-US" dirty="0">
              <a:solidFill>
                <a:srgbClr val="202C8F"/>
              </a:solidFill>
            </a:endParaRPr>
          </a:p>
        </p:txBody>
      </p:sp>
      <p:sp>
        <p:nvSpPr>
          <p:cNvPr id="21" name="Diagrama de flujo: terminador 20">
            <a:extLst>
              <a:ext uri="{FF2B5EF4-FFF2-40B4-BE49-F238E27FC236}">
                <a16:creationId xmlns:a16="http://schemas.microsoft.com/office/drawing/2014/main" id="{C36428AC-0B7D-E4D7-819D-77B4F9817369}"/>
              </a:ext>
            </a:extLst>
          </p:cNvPr>
          <p:cNvSpPr/>
          <p:nvPr/>
        </p:nvSpPr>
        <p:spPr>
          <a:xfrm>
            <a:off x="7092347" y="1218785"/>
            <a:ext cx="2225615" cy="60384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Final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A78AF7-A8EA-EB77-DE2F-B91A8447E828}"/>
              </a:ext>
            </a:extLst>
          </p:cNvPr>
          <p:cNvSpPr/>
          <p:nvPr/>
        </p:nvSpPr>
        <p:spPr>
          <a:xfrm>
            <a:off x="6634847" y="4949931"/>
            <a:ext cx="2035834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02C8F"/>
                </a:solidFill>
              </a:rPr>
              <a:t>Selección</a:t>
            </a:r>
            <a:r>
              <a:rPr lang="en-US" dirty="0">
                <a:solidFill>
                  <a:srgbClr val="202C8F"/>
                </a:solidFill>
              </a:rPr>
              <a:t> de la </a:t>
            </a:r>
            <a:r>
              <a:rPr lang="en-US" dirty="0" err="1">
                <a:solidFill>
                  <a:srgbClr val="202C8F"/>
                </a:solidFill>
              </a:rPr>
              <a:t>placa</a:t>
            </a:r>
            <a:endParaRPr lang="en-US" dirty="0">
              <a:solidFill>
                <a:srgbClr val="202C8F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E33DDAC-5298-C2F0-F217-268D8A67A82B}"/>
              </a:ext>
            </a:extLst>
          </p:cNvPr>
          <p:cNvSpPr/>
          <p:nvPr/>
        </p:nvSpPr>
        <p:spPr>
          <a:xfrm>
            <a:off x="9619886" y="4949931"/>
            <a:ext cx="2035834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02C8F"/>
                </a:solidFill>
              </a:rPr>
              <a:t>Detección</a:t>
            </a:r>
            <a:r>
              <a:rPr lang="en-US" dirty="0">
                <a:solidFill>
                  <a:srgbClr val="202C8F"/>
                </a:solidFill>
              </a:rPr>
              <a:t> de </a:t>
            </a:r>
            <a:r>
              <a:rPr lang="en-US" dirty="0" err="1">
                <a:solidFill>
                  <a:srgbClr val="202C8F"/>
                </a:solidFill>
              </a:rPr>
              <a:t>componentes</a:t>
            </a:r>
            <a:endParaRPr lang="en-US" dirty="0">
              <a:solidFill>
                <a:srgbClr val="202C8F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EC74746-8451-55CC-2309-354798317F75}"/>
              </a:ext>
            </a:extLst>
          </p:cNvPr>
          <p:cNvSpPr/>
          <p:nvPr/>
        </p:nvSpPr>
        <p:spPr>
          <a:xfrm>
            <a:off x="9619886" y="3584249"/>
            <a:ext cx="2035834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02C8F"/>
                </a:solidFill>
              </a:rPr>
              <a:t>Procesamiento</a:t>
            </a:r>
            <a:r>
              <a:rPr lang="en-US" dirty="0">
                <a:solidFill>
                  <a:srgbClr val="202C8F"/>
                </a:solidFill>
              </a:rPr>
              <a:t> del </a:t>
            </a:r>
            <a:r>
              <a:rPr lang="en-US" dirty="0" err="1">
                <a:solidFill>
                  <a:srgbClr val="202C8F"/>
                </a:solidFill>
              </a:rPr>
              <a:t>modelo</a:t>
            </a:r>
            <a:endParaRPr lang="en-US" dirty="0">
              <a:solidFill>
                <a:srgbClr val="202C8F"/>
              </a:solidFill>
            </a:endParaRPr>
          </a:p>
        </p:txBody>
      </p:sp>
      <p:sp>
        <p:nvSpPr>
          <p:cNvPr id="2" name="Rombo 1">
            <a:extLst>
              <a:ext uri="{FF2B5EF4-FFF2-40B4-BE49-F238E27FC236}">
                <a16:creationId xmlns:a16="http://schemas.microsoft.com/office/drawing/2014/main" id="{F4B03A58-1C51-948D-803B-ECCF792DD85A}"/>
              </a:ext>
            </a:extLst>
          </p:cNvPr>
          <p:cNvSpPr/>
          <p:nvPr/>
        </p:nvSpPr>
        <p:spPr>
          <a:xfrm>
            <a:off x="3870385" y="3228048"/>
            <a:ext cx="2225614" cy="131625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Nivel de Brillo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84405DD-72CD-D7E5-E21B-417B51E1B893}"/>
              </a:ext>
            </a:extLst>
          </p:cNvPr>
          <p:cNvSpPr/>
          <p:nvPr/>
        </p:nvSpPr>
        <p:spPr>
          <a:xfrm>
            <a:off x="3965275" y="4949931"/>
            <a:ext cx="2035834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02C8F"/>
                </a:solidFill>
              </a:rPr>
              <a:t>Binarización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invertida</a:t>
            </a:r>
            <a:endParaRPr lang="en-US" dirty="0">
              <a:solidFill>
                <a:srgbClr val="202C8F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8B536FE-3BEB-B0BC-CAD5-D384E5A71B60}"/>
              </a:ext>
            </a:extLst>
          </p:cNvPr>
          <p:cNvSpPr/>
          <p:nvPr/>
        </p:nvSpPr>
        <p:spPr>
          <a:xfrm>
            <a:off x="6634847" y="3584250"/>
            <a:ext cx="2035834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02C8F"/>
                </a:solidFill>
              </a:rPr>
              <a:t>Binarización</a:t>
            </a:r>
            <a:r>
              <a:rPr lang="en-US" dirty="0">
                <a:solidFill>
                  <a:srgbClr val="202C8F"/>
                </a:solidFill>
              </a:rPr>
              <a:t> normal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5345BED-4C23-4F84-40AF-3105FCED4979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4983192" y="806173"/>
            <a:ext cx="1" cy="366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247567A-6AC8-6413-7426-4BBF30970A1A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4983192" y="1902775"/>
            <a:ext cx="0" cy="360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CEDC8E0-F85F-D5A2-DD4B-5D0BD5B3AD88}"/>
              </a:ext>
            </a:extLst>
          </p:cNvPr>
          <p:cNvCxnSpPr>
            <a:stCxn id="17" idx="2"/>
            <a:endCxn id="2" idx="0"/>
          </p:cNvCxnSpPr>
          <p:nvPr/>
        </p:nvCxnSpPr>
        <p:spPr>
          <a:xfrm>
            <a:off x="4983192" y="2867336"/>
            <a:ext cx="0" cy="360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A5538F3-8109-DC24-BABB-4E7EC008DC1A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6095999" y="3886175"/>
            <a:ext cx="5388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BC30B94-4ACA-9285-C2CB-141D29DD097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983192" y="4544302"/>
            <a:ext cx="0" cy="405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40BE6D0-D024-A6FD-C9BA-DC6AF8A4C974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7652764" y="4188099"/>
            <a:ext cx="0" cy="761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9EE0851-2EFC-A85C-5727-BBAA077130D0}"/>
              </a:ext>
            </a:extLst>
          </p:cNvPr>
          <p:cNvCxnSpPr>
            <a:stCxn id="3" idx="3"/>
            <a:endCxn id="23" idx="1"/>
          </p:cNvCxnSpPr>
          <p:nvPr/>
        </p:nvCxnSpPr>
        <p:spPr>
          <a:xfrm>
            <a:off x="6001109" y="5251856"/>
            <a:ext cx="633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37CACD44-52FC-7E29-94AE-36DD1807AB1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8670681" y="5251856"/>
            <a:ext cx="9492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Paralelogramo 47">
            <a:extLst>
              <a:ext uri="{FF2B5EF4-FFF2-40B4-BE49-F238E27FC236}">
                <a16:creationId xmlns:a16="http://schemas.microsoft.com/office/drawing/2014/main" id="{AD8B2D93-E190-F5E0-5F80-01B2D6301CE3}"/>
              </a:ext>
            </a:extLst>
          </p:cNvPr>
          <p:cNvSpPr/>
          <p:nvPr/>
        </p:nvSpPr>
        <p:spPr>
          <a:xfrm>
            <a:off x="9783788" y="1155458"/>
            <a:ext cx="1871932" cy="73050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Imagen con las </a:t>
            </a:r>
            <a:r>
              <a:rPr lang="en-US" dirty="0" err="1">
                <a:solidFill>
                  <a:srgbClr val="202C8F"/>
                </a:solidFill>
              </a:rPr>
              <a:t>letras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detectadas</a:t>
            </a:r>
            <a:endParaRPr lang="en-US" dirty="0">
              <a:solidFill>
                <a:srgbClr val="202C8F"/>
              </a:solidFill>
            </a:endParaRP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816E8CC-B78B-19AC-AE9B-15E655891F86}"/>
              </a:ext>
            </a:extLst>
          </p:cNvPr>
          <p:cNvCxnSpPr>
            <a:stCxn id="24" idx="0"/>
            <a:endCxn id="26" idx="2"/>
          </p:cNvCxnSpPr>
          <p:nvPr/>
        </p:nvCxnSpPr>
        <p:spPr>
          <a:xfrm flipV="1">
            <a:off x="10637803" y="4188098"/>
            <a:ext cx="0" cy="761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DF5CF7C7-3FB6-8171-B435-BF264944D855}"/>
              </a:ext>
            </a:extLst>
          </p:cNvPr>
          <p:cNvCxnSpPr>
            <a:stCxn id="26" idx="0"/>
            <a:endCxn id="19" idx="4"/>
          </p:cNvCxnSpPr>
          <p:nvPr/>
        </p:nvCxnSpPr>
        <p:spPr>
          <a:xfrm flipV="1">
            <a:off x="10637803" y="3047692"/>
            <a:ext cx="0" cy="536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AC249C9-9632-3236-1CF7-3BE751DFEC64}"/>
              </a:ext>
            </a:extLst>
          </p:cNvPr>
          <p:cNvCxnSpPr>
            <a:stCxn id="19" idx="0"/>
            <a:endCxn id="48" idx="3"/>
          </p:cNvCxnSpPr>
          <p:nvPr/>
        </p:nvCxnSpPr>
        <p:spPr>
          <a:xfrm flipH="1" flipV="1">
            <a:off x="10628441" y="1885962"/>
            <a:ext cx="9362" cy="431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D3B979F-E670-F6B5-DFE9-8F7402D4C2E7}"/>
              </a:ext>
            </a:extLst>
          </p:cNvPr>
          <p:cNvCxnSpPr>
            <a:stCxn id="48" idx="5"/>
            <a:endCxn id="21" idx="3"/>
          </p:cNvCxnSpPr>
          <p:nvPr/>
        </p:nvCxnSpPr>
        <p:spPr>
          <a:xfrm flipH="1">
            <a:off x="9317962" y="1520710"/>
            <a:ext cx="557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44016574-52F2-C21A-E2F8-12FA7C41C97D}"/>
              </a:ext>
            </a:extLst>
          </p:cNvPr>
          <p:cNvSpPr txBox="1"/>
          <p:nvPr/>
        </p:nvSpPr>
        <p:spPr>
          <a:xfrm>
            <a:off x="5943182" y="3516841"/>
            <a:ext cx="62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Alto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417B3E2-FA5C-FE36-06A7-AB2661F280EB}"/>
              </a:ext>
            </a:extLst>
          </p:cNvPr>
          <p:cNvSpPr txBox="1"/>
          <p:nvPr/>
        </p:nvSpPr>
        <p:spPr>
          <a:xfrm>
            <a:off x="4993256" y="4544302"/>
            <a:ext cx="62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Bajo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{8F6EB87A-A2DF-485E-AB5D-DD7E6DBBFCE0}tf78438558_win32</Template>
  <TotalTime>89</TotalTime>
  <Words>42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Sabon Next LT</vt:lpstr>
      <vt:lpstr>Custom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Yaneth Pérez</dc:creator>
  <cp:lastModifiedBy>Yaneth Pérez</cp:lastModifiedBy>
  <cp:revision>4</cp:revision>
  <dcterms:created xsi:type="dcterms:W3CDTF">2023-10-04T01:24:43Z</dcterms:created>
  <dcterms:modified xsi:type="dcterms:W3CDTF">2023-10-04T02:56:06Z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