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C0978-CFF0-438B-B205-AFA66C0C7B01}" v="4" dt="2024-03-26T14:07:19.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a Vanesa Santecchia" userId="aed674a93b2f01bf" providerId="LiveId" clId="{876C0978-CFF0-438B-B205-AFA66C0C7B01}"/>
    <pc:docChg chg="undo custSel modSld">
      <pc:chgData name="Lorena Vanesa Santecchia" userId="aed674a93b2f01bf" providerId="LiveId" clId="{876C0978-CFF0-438B-B205-AFA66C0C7B01}" dt="2024-03-26T21:58:24.847" v="6" actId="1076"/>
      <pc:docMkLst>
        <pc:docMk/>
      </pc:docMkLst>
      <pc:sldChg chg="modSp mod">
        <pc:chgData name="Lorena Vanesa Santecchia" userId="aed674a93b2f01bf" providerId="LiveId" clId="{876C0978-CFF0-438B-B205-AFA66C0C7B01}" dt="2024-03-26T14:07:19.127" v="5"/>
        <pc:sldMkLst>
          <pc:docMk/>
          <pc:sldMk cId="4169907375" sldId="256"/>
        </pc:sldMkLst>
        <pc:spChg chg="mod">
          <ac:chgData name="Lorena Vanesa Santecchia" userId="aed674a93b2f01bf" providerId="LiveId" clId="{876C0978-CFF0-438B-B205-AFA66C0C7B01}" dt="2024-03-26T14:07:19.127" v="5"/>
          <ac:spMkLst>
            <pc:docMk/>
            <pc:sldMk cId="4169907375" sldId="256"/>
            <ac:spMk id="2" creationId="{0E187F80-5444-B210-9BA9-1B21F216AE5C}"/>
          </ac:spMkLst>
        </pc:spChg>
      </pc:sldChg>
      <pc:sldChg chg="modSp mod">
        <pc:chgData name="Lorena Vanesa Santecchia" userId="aed674a93b2f01bf" providerId="LiveId" clId="{876C0978-CFF0-438B-B205-AFA66C0C7B01}" dt="2024-03-26T21:58:24.847" v="6" actId="1076"/>
        <pc:sldMkLst>
          <pc:docMk/>
          <pc:sldMk cId="2191547026" sldId="268"/>
        </pc:sldMkLst>
        <pc:spChg chg="mod">
          <ac:chgData name="Lorena Vanesa Santecchia" userId="aed674a93b2f01bf" providerId="LiveId" clId="{876C0978-CFF0-438B-B205-AFA66C0C7B01}" dt="2024-03-26T21:58:24.847" v="6" actId="1076"/>
          <ac:spMkLst>
            <pc:docMk/>
            <pc:sldMk cId="2191547026" sldId="268"/>
            <ac:spMk id="5" creationId="{C26FED82-5B79-9504-717A-40C9543F1201}"/>
          </ac:spMkLst>
        </pc:spChg>
      </pc:sldChg>
      <pc:sldChg chg="modSp mod">
        <pc:chgData name="Lorena Vanesa Santecchia" userId="aed674a93b2f01bf" providerId="LiveId" clId="{876C0978-CFF0-438B-B205-AFA66C0C7B01}" dt="2024-03-26T14:07:19.127" v="5"/>
        <pc:sldMkLst>
          <pc:docMk/>
          <pc:sldMk cId="280282316" sldId="269"/>
        </pc:sldMkLst>
        <pc:spChg chg="mod">
          <ac:chgData name="Lorena Vanesa Santecchia" userId="aed674a93b2f01bf" providerId="LiveId" clId="{876C0978-CFF0-438B-B205-AFA66C0C7B01}" dt="2024-03-26T14:07:19.127" v="5"/>
          <ac:spMkLst>
            <pc:docMk/>
            <pc:sldMk cId="280282316" sldId="269"/>
            <ac:spMk id="2" creationId="{B171CAA6-4B66-2BC8-5704-97D6FF2295CE}"/>
          </ac:spMkLst>
        </pc:spChg>
      </pc:sldChg>
      <pc:sldChg chg="modSp mod">
        <pc:chgData name="Lorena Vanesa Santecchia" userId="aed674a93b2f01bf" providerId="LiveId" clId="{876C0978-CFF0-438B-B205-AFA66C0C7B01}" dt="2024-03-26T14:07:19.127" v="5"/>
        <pc:sldMkLst>
          <pc:docMk/>
          <pc:sldMk cId="2318067576" sldId="270"/>
        </pc:sldMkLst>
        <pc:spChg chg="mod">
          <ac:chgData name="Lorena Vanesa Santecchia" userId="aed674a93b2f01bf" providerId="LiveId" clId="{876C0978-CFF0-438B-B205-AFA66C0C7B01}" dt="2024-03-26T14:07:19.127" v="5"/>
          <ac:spMkLst>
            <pc:docMk/>
            <pc:sldMk cId="2318067576" sldId="270"/>
            <ac:spMk id="2" creationId="{ED852E36-C807-4D28-FD21-497B11B2B84E}"/>
          </ac:spMkLst>
        </pc:spChg>
      </pc:sldChg>
      <pc:sldChg chg="modSp mod">
        <pc:chgData name="Lorena Vanesa Santecchia" userId="aed674a93b2f01bf" providerId="LiveId" clId="{876C0978-CFF0-438B-B205-AFA66C0C7B01}" dt="2024-03-26T14:07:19.127" v="5"/>
        <pc:sldMkLst>
          <pc:docMk/>
          <pc:sldMk cId="93139014" sldId="271"/>
        </pc:sldMkLst>
        <pc:spChg chg="mod">
          <ac:chgData name="Lorena Vanesa Santecchia" userId="aed674a93b2f01bf" providerId="LiveId" clId="{876C0978-CFF0-438B-B205-AFA66C0C7B01}" dt="2024-03-26T14:07:19.127" v="5"/>
          <ac:spMkLst>
            <pc:docMk/>
            <pc:sldMk cId="93139014" sldId="271"/>
            <ac:spMk id="2" creationId="{335F6175-D2B5-E1D4-2546-2C72D29441F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87F80-5444-B210-9BA9-1B21F216AE5C}"/>
              </a:ext>
            </a:extLst>
          </p:cNvPr>
          <p:cNvSpPr>
            <a:spLocks noGrp="1"/>
          </p:cNvSpPr>
          <p:nvPr>
            <p:ph type="ctrTitle"/>
          </p:nvPr>
        </p:nvSpPr>
        <p:spPr>
          <a:xfrm>
            <a:off x="1521308" y="0"/>
            <a:ext cx="9546950" cy="5595729"/>
          </a:xfrm>
        </p:spPr>
        <p:txBody>
          <a:bodyPr>
            <a:normAutofit/>
          </a:bodyPr>
          <a:lstStyle/>
          <a:p>
            <a:pPr algn="ctr"/>
            <a:r>
              <a:rPr lang="es-AR" sz="6000" dirty="0"/>
              <a:t>Proyecto</a:t>
            </a:r>
            <a:r>
              <a:rPr lang="es-AR" sz="7200" dirty="0"/>
              <a:t>: </a:t>
            </a:r>
            <a:br>
              <a:rPr lang="es-AR" sz="7200" dirty="0"/>
            </a:br>
            <a:r>
              <a:rPr lang="es-AR" sz="8000" b="1" dirty="0"/>
              <a:t>Análisis Tasa de Rotación de un Centro de Contactos</a:t>
            </a:r>
            <a:endParaRPr lang="es-ES" sz="8000" b="1" dirty="0"/>
          </a:p>
        </p:txBody>
      </p:sp>
      <p:sp>
        <p:nvSpPr>
          <p:cNvPr id="3" name="Subtítulo 2">
            <a:extLst>
              <a:ext uri="{FF2B5EF4-FFF2-40B4-BE49-F238E27FC236}">
                <a16:creationId xmlns:a16="http://schemas.microsoft.com/office/drawing/2014/main" id="{736F7317-30DC-34B6-4245-B0E7EF4023A9}"/>
              </a:ext>
            </a:extLst>
          </p:cNvPr>
          <p:cNvSpPr>
            <a:spLocks noGrp="1"/>
          </p:cNvSpPr>
          <p:nvPr>
            <p:ph type="subTitle" idx="1"/>
          </p:nvPr>
        </p:nvSpPr>
        <p:spPr>
          <a:xfrm>
            <a:off x="6480314" y="6030119"/>
            <a:ext cx="5526158" cy="827881"/>
          </a:xfrm>
        </p:spPr>
        <p:txBody>
          <a:bodyPr>
            <a:noAutofit/>
          </a:bodyPr>
          <a:lstStyle/>
          <a:p>
            <a:r>
              <a:rPr lang="es-AR" sz="4400" dirty="0"/>
              <a:t>Lorena Santecchia</a:t>
            </a:r>
            <a:endParaRPr lang="es-ES" sz="4400" dirty="0"/>
          </a:p>
        </p:txBody>
      </p:sp>
    </p:spTree>
    <p:extLst>
      <p:ext uri="{BB962C8B-B14F-4D97-AF65-F5344CB8AC3E}">
        <p14:creationId xmlns:p14="http://schemas.microsoft.com/office/powerpoint/2010/main" val="416990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89D6E-F106-F171-BAE6-1051E0CB7296}"/>
              </a:ext>
            </a:extLst>
          </p:cNvPr>
          <p:cNvSpPr>
            <a:spLocks noGrp="1"/>
          </p:cNvSpPr>
          <p:nvPr>
            <p:ph type="title"/>
          </p:nvPr>
        </p:nvSpPr>
        <p:spPr>
          <a:xfrm>
            <a:off x="1644996" y="48675"/>
            <a:ext cx="9905998" cy="1289795"/>
          </a:xfrm>
        </p:spPr>
        <p:txBody>
          <a:bodyPr>
            <a:normAutofit fontScale="90000"/>
          </a:bodyPr>
          <a:lstStyle/>
          <a:p>
            <a:r>
              <a:rPr lang="es-AR" dirty="0"/>
              <a:t>                        Limpieza de las bases</a:t>
            </a:r>
            <a:br>
              <a:rPr lang="es-AR" sz="3200" dirty="0"/>
            </a:br>
            <a:br>
              <a:rPr lang="es-AR" sz="1800" dirty="0"/>
            </a:br>
            <a:r>
              <a:rPr lang="es-AR" sz="1600" dirty="0"/>
              <a:t>Utilizamos la función </a:t>
            </a:r>
            <a:r>
              <a:rPr lang="es-AR" sz="1600" dirty="0" err="1"/>
              <a:t>matrix</a:t>
            </a:r>
            <a:r>
              <a:rPr lang="es-AR" sz="1600" dirty="0"/>
              <a:t> de </a:t>
            </a:r>
            <a:r>
              <a:rPr lang="es-AR" sz="1600" dirty="0" err="1"/>
              <a:t>Missingno</a:t>
            </a:r>
            <a:r>
              <a:rPr lang="es-AR" sz="1600" dirty="0"/>
              <a:t> para visualizar dónde se encuentran los valores nulos de nuestra base.</a:t>
            </a:r>
            <a:br>
              <a:rPr lang="es-AR" sz="1800" dirty="0"/>
            </a:br>
            <a:endParaRPr lang="es-ES" sz="1800" dirty="0"/>
          </a:p>
        </p:txBody>
      </p:sp>
      <p:pic>
        <p:nvPicPr>
          <p:cNvPr id="3" name="Imagen 2">
            <a:extLst>
              <a:ext uri="{FF2B5EF4-FFF2-40B4-BE49-F238E27FC236}">
                <a16:creationId xmlns:a16="http://schemas.microsoft.com/office/drawing/2014/main" id="{9A6A668F-3AA1-6B65-0E49-749A857E58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4996" y="1338470"/>
            <a:ext cx="9140605" cy="4408249"/>
          </a:xfrm>
          <a:prstGeom prst="rect">
            <a:avLst/>
          </a:prstGeom>
          <a:noFill/>
          <a:ln>
            <a:noFill/>
          </a:ln>
        </p:spPr>
      </p:pic>
      <p:sp>
        <p:nvSpPr>
          <p:cNvPr id="4" name="CuadroTexto 3">
            <a:extLst>
              <a:ext uri="{FF2B5EF4-FFF2-40B4-BE49-F238E27FC236}">
                <a16:creationId xmlns:a16="http://schemas.microsoft.com/office/drawing/2014/main" id="{49F606E0-4DED-C0A9-6945-534DE546F42F}"/>
              </a:ext>
            </a:extLst>
          </p:cNvPr>
          <p:cNvSpPr txBox="1"/>
          <p:nvPr/>
        </p:nvSpPr>
        <p:spPr>
          <a:xfrm>
            <a:off x="1644996" y="5989983"/>
            <a:ext cx="9140605" cy="646331"/>
          </a:xfrm>
          <a:prstGeom prst="rect">
            <a:avLst/>
          </a:prstGeom>
          <a:noFill/>
        </p:spPr>
        <p:txBody>
          <a:bodyPr wrap="square" rtlCol="0">
            <a:spAutoFit/>
          </a:bodyPr>
          <a:lstStyle/>
          <a:p>
            <a:r>
              <a:rPr lang="es-AR"/>
              <a:t>Se eliminaron todas las columnas que contenían datos nulos y aquellos que no eran relevantes para el análisis. También borramos los archivos que estaban duplicados.</a:t>
            </a:r>
            <a:endParaRPr lang="es-ES" dirty="0"/>
          </a:p>
        </p:txBody>
      </p:sp>
    </p:spTree>
    <p:extLst>
      <p:ext uri="{BB962C8B-B14F-4D97-AF65-F5344CB8AC3E}">
        <p14:creationId xmlns:p14="http://schemas.microsoft.com/office/powerpoint/2010/main" val="235366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4DBF4-ACBA-3C6A-E716-DE6772BE9F21}"/>
              </a:ext>
            </a:extLst>
          </p:cNvPr>
          <p:cNvSpPr>
            <a:spLocks noGrp="1"/>
          </p:cNvSpPr>
          <p:nvPr>
            <p:ph type="title"/>
          </p:nvPr>
        </p:nvSpPr>
        <p:spPr>
          <a:xfrm>
            <a:off x="1020417" y="114936"/>
            <a:ext cx="9934229" cy="1478570"/>
          </a:xfrm>
        </p:spPr>
        <p:txBody>
          <a:bodyPr>
            <a:normAutofit fontScale="90000"/>
          </a:bodyPr>
          <a:lstStyle/>
          <a:p>
            <a:r>
              <a:rPr lang="es-AR" dirty="0"/>
              <a:t>                         Análisis Descriptivo</a:t>
            </a:r>
            <a:br>
              <a:rPr lang="es-AR" dirty="0"/>
            </a:br>
            <a:br>
              <a:rPr lang="es-AR" sz="1400" dirty="0"/>
            </a:br>
            <a:r>
              <a:rPr lang="es-AR" sz="1400" dirty="0"/>
              <a:t>Se realizo un análisis exploratorio de la muestra. De las 501 personas que componen la misma, 324 personas superaron el período de prueba de 45 días y 177 personas no lo superaron.</a:t>
            </a:r>
            <a:br>
              <a:rPr lang="es-AR" sz="1400" dirty="0"/>
            </a:br>
            <a:br>
              <a:rPr lang="es-AR" sz="2000" dirty="0"/>
            </a:br>
            <a:r>
              <a:rPr lang="es-AR" sz="2000" b="1" dirty="0"/>
              <a:t>Análisis Hipótesis 1</a:t>
            </a:r>
            <a:br>
              <a:rPr lang="es-AR" sz="1400" dirty="0"/>
            </a:br>
            <a:r>
              <a:rPr lang="es-AR" sz="1400" dirty="0"/>
              <a:t>Hipótesis 1: La edad es un factor que tiene capacidad de discriminar las bajas tempranas.</a:t>
            </a:r>
            <a:br>
              <a:rPr lang="es-AR" sz="1400" dirty="0"/>
            </a:br>
            <a:endParaRPr lang="es-ES" sz="1400" dirty="0"/>
          </a:p>
        </p:txBody>
      </p:sp>
      <p:pic>
        <p:nvPicPr>
          <p:cNvPr id="3" name="Imagen 2">
            <a:extLst>
              <a:ext uri="{FF2B5EF4-FFF2-40B4-BE49-F238E27FC236}">
                <a16:creationId xmlns:a16="http://schemas.microsoft.com/office/drawing/2014/main" id="{FA3A1431-B7D0-A12E-EACA-CC148E2055F7}"/>
              </a:ext>
            </a:extLst>
          </p:cNvPr>
          <p:cNvPicPr>
            <a:picLocks noChangeAspect="1"/>
          </p:cNvPicPr>
          <p:nvPr/>
        </p:nvPicPr>
        <p:blipFill>
          <a:blip r:embed="rId2"/>
          <a:stretch>
            <a:fillRect/>
          </a:stretch>
        </p:blipFill>
        <p:spPr>
          <a:xfrm>
            <a:off x="549638" y="1860491"/>
            <a:ext cx="7375163" cy="4760912"/>
          </a:xfrm>
          <a:prstGeom prst="rect">
            <a:avLst/>
          </a:prstGeom>
        </p:spPr>
      </p:pic>
      <p:sp>
        <p:nvSpPr>
          <p:cNvPr id="4" name="CuadroTexto 3">
            <a:extLst>
              <a:ext uri="{FF2B5EF4-FFF2-40B4-BE49-F238E27FC236}">
                <a16:creationId xmlns:a16="http://schemas.microsoft.com/office/drawing/2014/main" id="{B218DA32-25BF-D4C3-820D-11B1A5FBEC43}"/>
              </a:ext>
            </a:extLst>
          </p:cNvPr>
          <p:cNvSpPr txBox="1"/>
          <p:nvPr/>
        </p:nvSpPr>
        <p:spPr>
          <a:xfrm>
            <a:off x="7924801" y="1978789"/>
            <a:ext cx="4386470" cy="4524315"/>
          </a:xfrm>
          <a:prstGeom prst="rect">
            <a:avLst/>
          </a:prstGeom>
          <a:noFill/>
        </p:spPr>
        <p:txBody>
          <a:bodyPr wrap="square" rtlCol="0">
            <a:spAutoFit/>
          </a:bodyPr>
          <a:lstStyle/>
          <a:p>
            <a:r>
              <a:rPr lang="es-AR" dirty="0"/>
              <a:t>El 58% de la muestra está entre 20 y 30 años, el 26% está entre 31 y 40 años; y el 17% de la muestra son mayores a 40 años.</a:t>
            </a:r>
          </a:p>
          <a:p>
            <a:endParaRPr lang="es-AR" dirty="0"/>
          </a:p>
          <a:p>
            <a:r>
              <a:rPr lang="es-AR" dirty="0"/>
              <a:t>Con respecto a la baja temprana, se puede verificar que los agentes mayores a 40 años tienen un 54% de probabilidad de no superar los 45 días, lo cual puede estar asociado a que no es su primer experiencia laboral.</a:t>
            </a:r>
          </a:p>
          <a:p>
            <a:endParaRPr lang="es-AR" dirty="0"/>
          </a:p>
          <a:p>
            <a:r>
              <a:rPr lang="es-AR" dirty="0"/>
              <a:t>De los agentes entre 31 y 40 años, el 37% no logró superar el período de baja temprana. Y en los agentes entre 20 y 30 años, se verifica que el 29% no supera el período de baja temprana de 45 días.</a:t>
            </a:r>
          </a:p>
        </p:txBody>
      </p:sp>
    </p:spTree>
    <p:extLst>
      <p:ext uri="{BB962C8B-B14F-4D97-AF65-F5344CB8AC3E}">
        <p14:creationId xmlns:p14="http://schemas.microsoft.com/office/powerpoint/2010/main" val="297922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BCF15-E892-EEAE-9094-930AC68A613E}"/>
              </a:ext>
            </a:extLst>
          </p:cNvPr>
          <p:cNvSpPr>
            <a:spLocks noGrp="1"/>
          </p:cNvSpPr>
          <p:nvPr>
            <p:ph type="title"/>
          </p:nvPr>
        </p:nvSpPr>
        <p:spPr>
          <a:xfrm>
            <a:off x="1260682" y="260710"/>
            <a:ext cx="9905998" cy="1478570"/>
          </a:xfrm>
        </p:spPr>
        <p:txBody>
          <a:bodyPr>
            <a:normAutofit fontScale="90000"/>
          </a:bodyPr>
          <a:lstStyle/>
          <a:p>
            <a:r>
              <a:rPr lang="es-AR" sz="2000" b="1" dirty="0"/>
              <a:t>Análisis Hipótesis 2</a:t>
            </a:r>
            <a:br>
              <a:rPr lang="es-AR" sz="1600" dirty="0"/>
            </a:br>
            <a:r>
              <a:rPr lang="es-AR" sz="1600" dirty="0"/>
              <a:t>Hipótesis 2: El sexo es un factor que tiene la capacidad de discriminar las bajas tempranas.</a:t>
            </a:r>
            <a:br>
              <a:rPr lang="es-AR" sz="1600" dirty="0"/>
            </a:br>
            <a:br>
              <a:rPr lang="es-AR" sz="1600" dirty="0"/>
            </a:br>
            <a:r>
              <a:rPr lang="es-AR" sz="1600" dirty="0"/>
              <a:t>Con respecto a la distribución por sexo, la muestra se compone de 367 mujeres y 134 hombres, como puede observarse en el gráfico. La empresa ha tenido más empleados mujeres que hombres, concretamente un 46,5% más.</a:t>
            </a:r>
            <a:br>
              <a:rPr lang="es-AR" sz="1600" dirty="0"/>
            </a:br>
            <a:endParaRPr lang="es-ES" sz="1600" dirty="0"/>
          </a:p>
        </p:txBody>
      </p:sp>
      <p:pic>
        <p:nvPicPr>
          <p:cNvPr id="3" name="Imagen 2">
            <a:extLst>
              <a:ext uri="{FF2B5EF4-FFF2-40B4-BE49-F238E27FC236}">
                <a16:creationId xmlns:a16="http://schemas.microsoft.com/office/drawing/2014/main" id="{F6782890-2F6F-9A53-9CAA-B9D10156BAC5}"/>
              </a:ext>
            </a:extLst>
          </p:cNvPr>
          <p:cNvPicPr>
            <a:picLocks noChangeAspect="1"/>
          </p:cNvPicPr>
          <p:nvPr/>
        </p:nvPicPr>
        <p:blipFill>
          <a:blip r:embed="rId2"/>
          <a:stretch>
            <a:fillRect/>
          </a:stretch>
        </p:blipFill>
        <p:spPr>
          <a:xfrm>
            <a:off x="1364645" y="1903597"/>
            <a:ext cx="7258850" cy="4693693"/>
          </a:xfrm>
          <a:prstGeom prst="rect">
            <a:avLst/>
          </a:prstGeom>
        </p:spPr>
      </p:pic>
      <p:sp>
        <p:nvSpPr>
          <p:cNvPr id="4" name="CuadroTexto 3">
            <a:extLst>
              <a:ext uri="{FF2B5EF4-FFF2-40B4-BE49-F238E27FC236}">
                <a16:creationId xmlns:a16="http://schemas.microsoft.com/office/drawing/2014/main" id="{1B988CBF-4C50-F761-A70A-2716EF7397FA}"/>
              </a:ext>
            </a:extLst>
          </p:cNvPr>
          <p:cNvSpPr txBox="1"/>
          <p:nvPr/>
        </p:nvSpPr>
        <p:spPr>
          <a:xfrm>
            <a:off x="8961120" y="2680782"/>
            <a:ext cx="2205560" cy="3139321"/>
          </a:xfrm>
          <a:prstGeom prst="rect">
            <a:avLst/>
          </a:prstGeom>
          <a:noFill/>
        </p:spPr>
        <p:txBody>
          <a:bodyPr wrap="square" rtlCol="0">
            <a:spAutoFit/>
          </a:bodyPr>
          <a:lstStyle/>
          <a:p>
            <a:r>
              <a:rPr lang="es-AR" dirty="0"/>
              <a:t>El 33% de las mujeres se dio de baja dentro de los 45 días, mientras que en el caso de los hombres fue del 39%. Es decir que es más probable que los hombres tengan una baja temprana que las mujeres.</a:t>
            </a:r>
            <a:endParaRPr lang="es-ES" dirty="0"/>
          </a:p>
        </p:txBody>
      </p:sp>
    </p:spTree>
    <p:extLst>
      <p:ext uri="{BB962C8B-B14F-4D97-AF65-F5344CB8AC3E}">
        <p14:creationId xmlns:p14="http://schemas.microsoft.com/office/powerpoint/2010/main" val="203486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EA18E-E2A2-AB3D-77AE-ADC96D33DE2F}"/>
              </a:ext>
            </a:extLst>
          </p:cNvPr>
          <p:cNvSpPr>
            <a:spLocks noGrp="1"/>
          </p:cNvSpPr>
          <p:nvPr>
            <p:ph type="title"/>
          </p:nvPr>
        </p:nvSpPr>
        <p:spPr>
          <a:xfrm>
            <a:off x="1313691" y="313718"/>
            <a:ext cx="9905998" cy="1478570"/>
          </a:xfrm>
        </p:spPr>
        <p:txBody>
          <a:bodyPr>
            <a:normAutofit/>
          </a:bodyPr>
          <a:lstStyle/>
          <a:p>
            <a:r>
              <a:rPr lang="es-AR" sz="1800" b="1" dirty="0"/>
              <a:t>Análisis Hipótesis 3</a:t>
            </a:r>
            <a:br>
              <a:rPr lang="es-AR" sz="1600" dirty="0"/>
            </a:br>
            <a:r>
              <a:rPr lang="es-AR" sz="1600" dirty="0"/>
              <a:t>Hipótesis 3: La Campaña es un factor que tiene la capacidad de discriminar las bajas tempranas.</a:t>
            </a:r>
            <a:br>
              <a:rPr lang="es-AR" sz="1600" dirty="0"/>
            </a:br>
            <a:endParaRPr lang="es-ES" sz="1600" dirty="0"/>
          </a:p>
        </p:txBody>
      </p:sp>
      <p:pic>
        <p:nvPicPr>
          <p:cNvPr id="3" name="Imagen 2">
            <a:extLst>
              <a:ext uri="{FF2B5EF4-FFF2-40B4-BE49-F238E27FC236}">
                <a16:creationId xmlns:a16="http://schemas.microsoft.com/office/drawing/2014/main" id="{841B4E68-7826-D9A2-59FE-BE2FAB5623B9}"/>
              </a:ext>
            </a:extLst>
          </p:cNvPr>
          <p:cNvPicPr>
            <a:picLocks noChangeAspect="1"/>
          </p:cNvPicPr>
          <p:nvPr/>
        </p:nvPicPr>
        <p:blipFill>
          <a:blip r:embed="rId2"/>
          <a:stretch>
            <a:fillRect/>
          </a:stretch>
        </p:blipFill>
        <p:spPr>
          <a:xfrm>
            <a:off x="1102674" y="1690714"/>
            <a:ext cx="7507245" cy="4853567"/>
          </a:xfrm>
          <a:prstGeom prst="rect">
            <a:avLst/>
          </a:prstGeom>
        </p:spPr>
      </p:pic>
      <p:pic>
        <p:nvPicPr>
          <p:cNvPr id="4" name="Imagen 3">
            <a:extLst>
              <a:ext uri="{FF2B5EF4-FFF2-40B4-BE49-F238E27FC236}">
                <a16:creationId xmlns:a16="http://schemas.microsoft.com/office/drawing/2014/main" id="{F7DCA9E0-83ED-CEA2-EEFA-951503750BF6}"/>
              </a:ext>
            </a:extLst>
          </p:cNvPr>
          <p:cNvPicPr>
            <a:picLocks noChangeAspect="1"/>
          </p:cNvPicPr>
          <p:nvPr/>
        </p:nvPicPr>
        <p:blipFill>
          <a:blip r:embed="rId3"/>
          <a:stretch>
            <a:fillRect/>
          </a:stretch>
        </p:blipFill>
        <p:spPr>
          <a:xfrm>
            <a:off x="8820936" y="1690714"/>
            <a:ext cx="3156378" cy="2220104"/>
          </a:xfrm>
          <a:prstGeom prst="rect">
            <a:avLst/>
          </a:prstGeom>
        </p:spPr>
      </p:pic>
      <p:sp>
        <p:nvSpPr>
          <p:cNvPr id="5" name="CuadroTexto 4">
            <a:extLst>
              <a:ext uri="{FF2B5EF4-FFF2-40B4-BE49-F238E27FC236}">
                <a16:creationId xmlns:a16="http://schemas.microsoft.com/office/drawing/2014/main" id="{C26FED82-5B79-9504-717A-40C9543F1201}"/>
              </a:ext>
            </a:extLst>
          </p:cNvPr>
          <p:cNvSpPr txBox="1"/>
          <p:nvPr/>
        </p:nvSpPr>
        <p:spPr>
          <a:xfrm>
            <a:off x="8951299" y="4272151"/>
            <a:ext cx="2268390" cy="2031325"/>
          </a:xfrm>
          <a:prstGeom prst="rect">
            <a:avLst/>
          </a:prstGeom>
          <a:noFill/>
        </p:spPr>
        <p:txBody>
          <a:bodyPr wrap="square" rtlCol="0">
            <a:spAutoFit/>
          </a:bodyPr>
          <a:lstStyle/>
          <a:p>
            <a:pPr algn="ctr"/>
            <a:r>
              <a:rPr lang="es-AR" dirty="0"/>
              <a:t>Como se visualiza en el gráfico, las campañas que tienen más bajas tempranas son las de </a:t>
            </a:r>
            <a:r>
              <a:rPr lang="es-AR" dirty="0" err="1"/>
              <a:t>Previaje</a:t>
            </a:r>
            <a:r>
              <a:rPr lang="es-AR" dirty="0"/>
              <a:t>, </a:t>
            </a:r>
            <a:r>
              <a:rPr lang="es-AR" dirty="0" err="1"/>
              <a:t>Market</a:t>
            </a:r>
            <a:r>
              <a:rPr lang="es-AR" dirty="0"/>
              <a:t> Place, Reclamos y Adultos.</a:t>
            </a:r>
            <a:endParaRPr lang="es-ES" dirty="0"/>
          </a:p>
        </p:txBody>
      </p:sp>
    </p:spTree>
    <p:extLst>
      <p:ext uri="{BB962C8B-B14F-4D97-AF65-F5344CB8AC3E}">
        <p14:creationId xmlns:p14="http://schemas.microsoft.com/office/powerpoint/2010/main" val="219154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1CAA6-4B66-2BC8-5704-97D6FF2295CE}"/>
              </a:ext>
            </a:extLst>
          </p:cNvPr>
          <p:cNvSpPr>
            <a:spLocks noGrp="1"/>
          </p:cNvSpPr>
          <p:nvPr>
            <p:ph type="title"/>
          </p:nvPr>
        </p:nvSpPr>
        <p:spPr>
          <a:xfrm>
            <a:off x="1422767" y="0"/>
            <a:ext cx="9905998" cy="2972821"/>
          </a:xfrm>
        </p:spPr>
        <p:txBody>
          <a:bodyPr>
            <a:normAutofit/>
          </a:bodyPr>
          <a:lstStyle/>
          <a:p>
            <a:r>
              <a:rPr lang="es-AR" sz="1800" b="1" dirty="0"/>
              <a:t>Análisis Hipótesis 4</a:t>
            </a:r>
            <a:br>
              <a:rPr lang="es-AR" sz="1600" dirty="0"/>
            </a:br>
            <a:r>
              <a:rPr lang="es-AR" sz="1600" dirty="0"/>
              <a:t>Hipótesis 4: El tipo de contrato es un factor que tiene la capacidad de discriminar las bajas tempranas.</a:t>
            </a:r>
            <a:br>
              <a:rPr lang="es-AR" sz="1600" dirty="0"/>
            </a:br>
            <a:br>
              <a:rPr lang="es-AR" sz="1600" dirty="0"/>
            </a:br>
            <a:r>
              <a:rPr lang="es-AR" sz="1600" dirty="0"/>
              <a:t>No se puede afirmar que el tipo de contrato sea un motivo de Baja Temprana. Se realizaron encuestas a los agentes desvinculados, pero un 69% de las mismas no fueron respondidas. Con respecto al tipo de contrato un 12% informo que no renueva por el tipo de contrato, pero no lo podemos considerar como una variable concluyente por la falta de datos.</a:t>
            </a:r>
            <a:br>
              <a:rPr lang="es-AR" sz="1600" dirty="0"/>
            </a:br>
            <a:br>
              <a:rPr lang="es-AR" sz="1600" dirty="0"/>
            </a:br>
            <a:r>
              <a:rPr lang="es-AR" sz="1600" dirty="0"/>
              <a:t>Como se puede visualizar en el gráfico, el 35% de los empleados se dio de baja dentro de los 45 días, independientemente de que la baja sea voluntaria o no.</a:t>
            </a:r>
            <a:br>
              <a:rPr lang="es-AR" sz="1600" dirty="0"/>
            </a:br>
            <a:endParaRPr lang="es-ES" sz="1600" dirty="0"/>
          </a:p>
        </p:txBody>
      </p:sp>
      <p:pic>
        <p:nvPicPr>
          <p:cNvPr id="3" name="Imagen 2">
            <a:extLst>
              <a:ext uri="{FF2B5EF4-FFF2-40B4-BE49-F238E27FC236}">
                <a16:creationId xmlns:a16="http://schemas.microsoft.com/office/drawing/2014/main" id="{2EF3AE15-A689-E256-D205-61C7261F3037}"/>
              </a:ext>
            </a:extLst>
          </p:cNvPr>
          <p:cNvPicPr>
            <a:picLocks noChangeAspect="1"/>
          </p:cNvPicPr>
          <p:nvPr/>
        </p:nvPicPr>
        <p:blipFill>
          <a:blip r:embed="rId2"/>
          <a:stretch>
            <a:fillRect/>
          </a:stretch>
        </p:blipFill>
        <p:spPr>
          <a:xfrm>
            <a:off x="2785207" y="2768611"/>
            <a:ext cx="6204048" cy="4007480"/>
          </a:xfrm>
          <a:prstGeom prst="rect">
            <a:avLst/>
          </a:prstGeom>
        </p:spPr>
      </p:pic>
    </p:spTree>
    <p:extLst>
      <p:ext uri="{BB962C8B-B14F-4D97-AF65-F5344CB8AC3E}">
        <p14:creationId xmlns:p14="http://schemas.microsoft.com/office/powerpoint/2010/main" val="28028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52E36-C807-4D28-FD21-497B11B2B84E}"/>
              </a:ext>
            </a:extLst>
          </p:cNvPr>
          <p:cNvSpPr>
            <a:spLocks noGrp="1"/>
          </p:cNvSpPr>
          <p:nvPr>
            <p:ph type="title"/>
          </p:nvPr>
        </p:nvSpPr>
        <p:spPr>
          <a:xfrm>
            <a:off x="1143001" y="309259"/>
            <a:ext cx="9905998" cy="6239482"/>
          </a:xfrm>
        </p:spPr>
        <p:txBody>
          <a:bodyPr>
            <a:normAutofit/>
          </a:bodyPr>
          <a:lstStyle/>
          <a:p>
            <a:r>
              <a:rPr lang="es-AR" sz="3200" b="1" dirty="0"/>
              <a:t>                            CONCLUSIONES:</a:t>
            </a:r>
            <a:br>
              <a:rPr lang="es-AR" sz="1400" dirty="0"/>
            </a:br>
            <a:br>
              <a:rPr lang="es-AR" sz="1400" dirty="0"/>
            </a:br>
            <a:r>
              <a:rPr lang="es-AR" sz="1400" dirty="0"/>
              <a:t>Luego de los distintos análisis realizados, se puede determinar que los empleados entre 20 y 30 años son aquellos que tienen más posibilidades de permanecer en la empresa tras los 45 días del período de prueba establecidos.</a:t>
            </a:r>
            <a:br>
              <a:rPr lang="es-AR" sz="1400" dirty="0"/>
            </a:br>
            <a:br>
              <a:rPr lang="es-AR" sz="1400" dirty="0"/>
            </a:br>
            <a:r>
              <a:rPr lang="es-AR" sz="1400" dirty="0"/>
              <a:t>Con respecto a la variable analizada sexo, el 33% de las mujeres se dio de baja dentro de los 45 días, mientras que en el caso de los hombres fue del 39%. Es decir que es más probable que los hombres tengan una baja temprana que las mujeres, pero la diferencia entre ambos sexos no es muy significativa.</a:t>
            </a:r>
            <a:br>
              <a:rPr lang="es-AR" sz="1400" dirty="0"/>
            </a:br>
            <a:br>
              <a:rPr lang="es-AR" sz="1400" dirty="0"/>
            </a:br>
            <a:r>
              <a:rPr lang="es-AR" sz="1400" dirty="0"/>
              <a:t>Al analizar las campañas, se puede observar que las de </a:t>
            </a:r>
            <a:r>
              <a:rPr lang="es-AR" sz="1400" dirty="0" err="1"/>
              <a:t>Previaje</a:t>
            </a:r>
            <a:r>
              <a:rPr lang="es-AR" sz="1400" dirty="0"/>
              <a:t>, Reclamos y </a:t>
            </a:r>
            <a:r>
              <a:rPr lang="es-AR" sz="1400" dirty="0" err="1"/>
              <a:t>Market</a:t>
            </a:r>
            <a:r>
              <a:rPr lang="es-AR" sz="1400" dirty="0"/>
              <a:t> Place son las que presentan mayores % de bajas tempranas, esto está relacionado con la alta complejidad de esas campañas y con el gran volumen de llamadas que reciben por día. Se realizan controles periódicos de calidad por medio de monitoreos, y también se evalúa la productividad de los agentes, lo que genera una presión adicional sobre los mismos. En este punto se recomienda aplicar mejoras en las capacitaciones de ingreso y realizar un seguimiento de los agentes por un período de OJT para que tengan un soporte online y puedan superar el período de prueba.</a:t>
            </a:r>
            <a:br>
              <a:rPr lang="es-AR" sz="1400" dirty="0"/>
            </a:br>
            <a:br>
              <a:rPr lang="es-AR" sz="1400" dirty="0"/>
            </a:br>
            <a:r>
              <a:rPr lang="es-AR" sz="1400" dirty="0"/>
              <a:t>Como se indicó anteriormente, no se puede afirmar que el Tipo de Contrato sea un motivo de Baja Temprana. Se realizaron encuestas a los agentes desvinculados, pero un 69% de las mismas no fueron respondidas. Con respecto al tipo de contrato un 12% informo que no renueva por el tipo de contrato, pero no lo podemos considerar como una variable concluyente por la falta de datos.</a:t>
            </a:r>
            <a:br>
              <a:rPr lang="es-AR" sz="1400" dirty="0"/>
            </a:br>
            <a:br>
              <a:rPr lang="es-AR" sz="1400" dirty="0"/>
            </a:br>
            <a:r>
              <a:rPr lang="es-AR" sz="1400" dirty="0"/>
              <a:t>Por lo tanto, de las variables estudiadas, solamente la edad y la campaña son factores que permiten discriminar de forma significativa si el empleado va a superar el periodo de prueba o no.</a:t>
            </a:r>
            <a:br>
              <a:rPr lang="es-AR" sz="1400" dirty="0"/>
            </a:br>
            <a:br>
              <a:rPr lang="es-AR" sz="1400" dirty="0"/>
            </a:br>
            <a:r>
              <a:rPr lang="es-AR" sz="1400" dirty="0"/>
              <a:t>Serían relevantes para el análisis contar con otros datos adicionales, como por ejemplo el salario percibido, realizar encuestas a la totalidad de agentes que se retiran, tener información sobre el perfil de los empleados (si tienen hijos, si son estudiantes, si es su primera experiencia laboral, nivel de ausentismo, </a:t>
            </a:r>
            <a:r>
              <a:rPr lang="es-AR" sz="1400" dirty="0" err="1"/>
              <a:t>etc</a:t>
            </a:r>
            <a:r>
              <a:rPr lang="es-AR" sz="1400" dirty="0"/>
              <a:t>), para poder enriquecer el análisis realizado.</a:t>
            </a:r>
            <a:br>
              <a:rPr lang="es-AR" sz="1400" dirty="0"/>
            </a:br>
            <a:endParaRPr lang="es-ES" sz="1400" dirty="0"/>
          </a:p>
        </p:txBody>
      </p:sp>
    </p:spTree>
    <p:extLst>
      <p:ext uri="{BB962C8B-B14F-4D97-AF65-F5344CB8AC3E}">
        <p14:creationId xmlns:p14="http://schemas.microsoft.com/office/powerpoint/2010/main" val="231806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F6175-D2B5-E1D4-2546-2C72D29441F8}"/>
              </a:ext>
            </a:extLst>
          </p:cNvPr>
          <p:cNvSpPr>
            <a:spLocks noGrp="1"/>
          </p:cNvSpPr>
          <p:nvPr>
            <p:ph type="title"/>
          </p:nvPr>
        </p:nvSpPr>
        <p:spPr>
          <a:xfrm>
            <a:off x="1143001" y="318052"/>
            <a:ext cx="9905998" cy="5731565"/>
          </a:xfrm>
        </p:spPr>
        <p:txBody>
          <a:bodyPr>
            <a:normAutofit/>
          </a:bodyPr>
          <a:lstStyle/>
          <a:p>
            <a:br>
              <a:rPr lang="es-AR" sz="1600" dirty="0"/>
            </a:br>
            <a:r>
              <a:rPr lang="es-AR" sz="3200" b="1" dirty="0"/>
              <a:t>                              BIBLIOGRAFÍA</a:t>
            </a:r>
            <a:br>
              <a:rPr lang="es-AR" sz="1600" dirty="0"/>
            </a:br>
            <a:br>
              <a:rPr lang="es-AR" sz="1600" dirty="0"/>
            </a:br>
            <a:r>
              <a:rPr lang="es-AR" sz="1600" dirty="0"/>
              <a:t>- CHIAVENATO, Idalberto, (1999), Administración de recursos humanos, Editorial McGraw Hill, México.</a:t>
            </a:r>
            <a:br>
              <a:rPr lang="es-AR" sz="1600" dirty="0"/>
            </a:br>
            <a:br>
              <a:rPr lang="es-AR" sz="1600" dirty="0"/>
            </a:br>
            <a:r>
              <a:rPr lang="es-AR" sz="1600" dirty="0"/>
              <a:t>- FITZ - ENZ, </a:t>
            </a:r>
            <a:r>
              <a:rPr lang="es-AR" sz="1600" dirty="0" err="1"/>
              <a:t>Jac</a:t>
            </a:r>
            <a:r>
              <a:rPr lang="es-AR" sz="1600" dirty="0"/>
              <a:t>, (1999) Cómo medir la gestión de los recursos humanos, Editorial Deusto S.A, NY.</a:t>
            </a:r>
            <a:br>
              <a:rPr lang="es-AR" sz="1600" dirty="0"/>
            </a:br>
            <a:br>
              <a:rPr lang="es-AR" sz="1600" dirty="0"/>
            </a:br>
            <a:r>
              <a:rPr lang="es-AR" sz="1600" dirty="0"/>
              <a:t>- GARCIA FERNÁNDEZ, Dora, Metodología del trabajo de Investigación, Editorial Trillas, México.</a:t>
            </a:r>
            <a:br>
              <a:rPr lang="es-AR" sz="1600" dirty="0"/>
            </a:br>
            <a:br>
              <a:rPr lang="es-AR" sz="1600" dirty="0"/>
            </a:br>
            <a:r>
              <a:rPr lang="es-AR" sz="1600" dirty="0"/>
              <a:t>- MARISTANY, Jaime, (2000), Administración de Recursos Humanos, </a:t>
            </a:r>
            <a:r>
              <a:rPr lang="es-AR" sz="1600" dirty="0" err="1"/>
              <a:t>Preatice</a:t>
            </a:r>
            <a:r>
              <a:rPr lang="es-AR" sz="1600" dirty="0"/>
              <a:t> Hall, Buenos Aires.</a:t>
            </a:r>
            <a:br>
              <a:rPr lang="es-AR" sz="1600" dirty="0"/>
            </a:br>
            <a:br>
              <a:rPr lang="es-AR" sz="1600" dirty="0"/>
            </a:br>
            <a:r>
              <a:rPr lang="es-AR" sz="1600" dirty="0"/>
              <a:t>- PEIRO, J.M, (2003) Tratado de Psicología de trabajo: Actividades laborales en su contexto.</a:t>
            </a:r>
            <a:br>
              <a:rPr lang="es-AR" sz="1600" dirty="0"/>
            </a:br>
            <a:br>
              <a:rPr lang="es-AR" sz="1600" dirty="0"/>
            </a:br>
            <a:r>
              <a:rPr lang="es-AR" sz="1600" dirty="0"/>
              <a:t>- PUNTO A PUNTO (2006), Dossier </a:t>
            </a:r>
            <a:r>
              <a:rPr lang="es-AR" sz="1600" dirty="0" err="1"/>
              <a:t>Call</a:t>
            </a:r>
            <a:r>
              <a:rPr lang="es-AR" sz="1600" dirty="0"/>
              <a:t> Centers en Córdoba.</a:t>
            </a:r>
            <a:br>
              <a:rPr lang="es-AR" sz="1600" dirty="0"/>
            </a:br>
            <a:br>
              <a:rPr lang="es-AR" sz="1600" dirty="0"/>
            </a:br>
            <a:r>
              <a:rPr lang="es-AR" sz="1600" dirty="0"/>
              <a:t>- SABINO, C, (1986) El proceso de investigación, Editorial Panamericana, Colombia.</a:t>
            </a:r>
            <a:br>
              <a:rPr lang="es-AR" sz="1600" dirty="0"/>
            </a:br>
            <a:br>
              <a:rPr lang="es-AR" sz="1600" dirty="0"/>
            </a:br>
            <a:r>
              <a:rPr lang="es-AR" sz="1600" dirty="0"/>
              <a:t>- SAMPIERI Roberto, COLLADO Carlos, LUCIO Pilar, (2001), Metodología de la investigación, Editorial Mc Graw – Hill, México.</a:t>
            </a:r>
            <a:br>
              <a:rPr lang="es-AR" sz="1600" dirty="0"/>
            </a:br>
            <a:br>
              <a:rPr lang="es-AR" sz="1600" dirty="0"/>
            </a:br>
            <a:r>
              <a:rPr lang="es-AR" sz="1600" dirty="0"/>
              <a:t>- VIEYTES, Rut, (2004) Metodología de la investigación en organizaciones, mercado y sociedad: epistemología y técnicas, Editorial de las ciencias, Buenos Aires.</a:t>
            </a:r>
            <a:br>
              <a:rPr lang="es-AR" sz="1600" dirty="0"/>
            </a:br>
            <a:endParaRPr lang="es-ES" sz="1600" dirty="0"/>
          </a:p>
        </p:txBody>
      </p:sp>
    </p:spTree>
    <p:extLst>
      <p:ext uri="{BB962C8B-B14F-4D97-AF65-F5344CB8AC3E}">
        <p14:creationId xmlns:p14="http://schemas.microsoft.com/office/powerpoint/2010/main" val="9313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B4F0C-B2F5-9F40-AC11-2440DE81D039}"/>
              </a:ext>
            </a:extLst>
          </p:cNvPr>
          <p:cNvSpPr>
            <a:spLocks noGrp="1"/>
          </p:cNvSpPr>
          <p:nvPr>
            <p:ph type="title"/>
          </p:nvPr>
        </p:nvSpPr>
        <p:spPr>
          <a:xfrm>
            <a:off x="1143001" y="410817"/>
            <a:ext cx="9905998" cy="6016487"/>
          </a:xfrm>
        </p:spPr>
        <p:txBody>
          <a:bodyPr>
            <a:normAutofit fontScale="90000"/>
          </a:bodyPr>
          <a:lstStyle/>
          <a:p>
            <a:r>
              <a:rPr lang="es-AR" sz="3100" b="1" dirty="0"/>
              <a:t>                              </a:t>
            </a:r>
            <a:r>
              <a:rPr lang="es-AR" b="1" dirty="0"/>
              <a:t>Introducción</a:t>
            </a:r>
            <a:br>
              <a:rPr lang="es-AR" sz="2000" dirty="0"/>
            </a:br>
            <a:br>
              <a:rPr lang="es-AR" sz="2000" b="1" dirty="0"/>
            </a:br>
            <a:r>
              <a:rPr lang="es-AR" sz="2000" b="1" dirty="0">
                <a:solidFill>
                  <a:srgbClr val="7030A0"/>
                </a:solidFill>
              </a:rPr>
              <a:t>¿Sabías que uno de los grandes problemas a los que se enfrentan los </a:t>
            </a:r>
            <a:r>
              <a:rPr lang="es-AR" sz="2000" b="1" dirty="0" err="1">
                <a:solidFill>
                  <a:srgbClr val="7030A0"/>
                </a:solidFill>
              </a:rPr>
              <a:t>Call</a:t>
            </a:r>
            <a:r>
              <a:rPr lang="es-AR" sz="2000" b="1" dirty="0">
                <a:solidFill>
                  <a:srgbClr val="7030A0"/>
                </a:solidFill>
              </a:rPr>
              <a:t> Centers es la alta tasa de Rotación de sus empleados? </a:t>
            </a:r>
            <a:r>
              <a:rPr lang="es-AR" sz="2000" dirty="0"/>
              <a:t>En promedio la rotación del personal es del 30 al 45% anualmente. Esto no solo afecta la productividad y la calidad del servicio, sino que también implica costos significativos en reclutamiento, capacitación y pérdida de conocimientos.</a:t>
            </a:r>
            <a:br>
              <a:rPr lang="es-AR" sz="2000" dirty="0"/>
            </a:br>
            <a:br>
              <a:rPr lang="es-AR" sz="2000" dirty="0"/>
            </a:br>
            <a:r>
              <a:rPr lang="es-AR" sz="2000" b="1" dirty="0">
                <a:solidFill>
                  <a:srgbClr val="7030A0"/>
                </a:solidFill>
              </a:rPr>
              <a:t>¿Cómo podemos abordar este desafío?</a:t>
            </a:r>
            <a:r>
              <a:rPr lang="es-AR" sz="2000" b="1" dirty="0"/>
              <a:t> </a:t>
            </a:r>
            <a:r>
              <a:rPr lang="es-AR" sz="2000" dirty="0"/>
              <a:t>Mi propuesta es analizar las causas que originan esta alta tasa de rotación, para poder implementar estrategias centradas en el bienestar del empleado, como programas de desarrollo profesional, incentivos por desempeño, y un ambiente laboral positivo y colaborativo. Además, es fundamental mejorar los procesos de reclutamiento para asegurar la selección de candidatos adecuados desde el principio.</a:t>
            </a:r>
            <a:br>
              <a:rPr lang="es-AR" sz="2000" dirty="0"/>
            </a:br>
            <a:br>
              <a:rPr lang="es-AR" sz="2000" dirty="0"/>
            </a:br>
            <a:r>
              <a:rPr lang="es-AR" sz="2000" dirty="0"/>
              <a:t>La presente investigación tiene como propósito conocer cuáles son las causas de rotación de los teleoperadores que trabajan en un centro de contactos. </a:t>
            </a:r>
            <a:br>
              <a:rPr lang="es-AR" sz="2000" dirty="0"/>
            </a:br>
            <a:br>
              <a:rPr lang="es-AR" sz="2000" dirty="0"/>
            </a:br>
            <a:r>
              <a:rPr lang="es-AR" sz="2000" dirty="0"/>
              <a:t>Para ello se indaga, a través de una investigación exploratoria y descriptiva, cómo es el modo de funcionamiento de los </a:t>
            </a:r>
            <a:r>
              <a:rPr lang="es-AR" sz="2000" dirty="0" err="1"/>
              <a:t>call</a:t>
            </a:r>
            <a:r>
              <a:rPr lang="es-AR" sz="2000" dirty="0"/>
              <a:t> center, es decir, sus condiciones generales de</a:t>
            </a:r>
            <a:br>
              <a:rPr lang="es-AR" sz="2000" dirty="0"/>
            </a:br>
            <a:r>
              <a:rPr lang="es-AR" sz="2000" dirty="0"/>
              <a:t>trabajo.</a:t>
            </a:r>
            <a:br>
              <a:rPr lang="es-AR" sz="1200" dirty="0"/>
            </a:br>
            <a:br>
              <a:rPr lang="es-AR" sz="1200" dirty="0"/>
            </a:br>
            <a:endParaRPr lang="es-ES" sz="1200" dirty="0"/>
          </a:p>
        </p:txBody>
      </p:sp>
    </p:spTree>
    <p:extLst>
      <p:ext uri="{BB962C8B-B14F-4D97-AF65-F5344CB8AC3E}">
        <p14:creationId xmlns:p14="http://schemas.microsoft.com/office/powerpoint/2010/main" val="16946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F12AF-7AB9-9A84-1F2D-C01C405B07BE}"/>
              </a:ext>
            </a:extLst>
          </p:cNvPr>
          <p:cNvSpPr>
            <a:spLocks noGrp="1"/>
          </p:cNvSpPr>
          <p:nvPr>
            <p:ph type="title"/>
          </p:nvPr>
        </p:nvSpPr>
        <p:spPr>
          <a:xfrm>
            <a:off x="1141413" y="618517"/>
            <a:ext cx="9905998" cy="5888299"/>
          </a:xfrm>
        </p:spPr>
        <p:txBody>
          <a:bodyPr>
            <a:normAutofit fontScale="90000"/>
          </a:bodyPr>
          <a:lstStyle/>
          <a:p>
            <a:r>
              <a:rPr lang="es-AR" b="1" dirty="0"/>
              <a:t>                        Contexto Analítico</a:t>
            </a:r>
            <a:br>
              <a:rPr lang="es-AR" sz="3200" dirty="0"/>
            </a:br>
            <a:br>
              <a:rPr lang="es-AR" sz="1200" dirty="0"/>
            </a:br>
            <a:r>
              <a:rPr lang="es-AR" sz="2000" dirty="0"/>
              <a:t>Uno de los grandes desafíos a los que se enfrentan las empresas en la actualidad, es la alta tasa de Rotación de los empleados, lo que supone elevadas pérdidas económicas. Este problema se acentúa en las empresas con puestos de trabajo con alto estrés, cargas elevadas de trabajo que requieren tareas rutinarias y monótonas (</a:t>
            </a:r>
            <a:r>
              <a:rPr lang="es-AR" sz="2000" dirty="0" err="1"/>
              <a:t>Kraemer</a:t>
            </a:r>
            <a:r>
              <a:rPr lang="es-AR" sz="2000" dirty="0"/>
              <a:t> y </a:t>
            </a:r>
            <a:r>
              <a:rPr lang="es-AR" sz="2000" dirty="0" err="1"/>
              <a:t>Gouthier</a:t>
            </a:r>
            <a:r>
              <a:rPr lang="es-AR" sz="2000" dirty="0"/>
              <a:t>, 2014; Mateus, 2017)</a:t>
            </a:r>
            <a:br>
              <a:rPr lang="es-AR" sz="2000" dirty="0"/>
            </a:br>
            <a:br>
              <a:rPr lang="es-AR" sz="2000" dirty="0"/>
            </a:br>
            <a:r>
              <a:rPr lang="es-AR" sz="2000" dirty="0"/>
              <a:t>Existen diversos motivos por los que un empleado abandona una empresa. Por un lado, se encuentra la rotación voluntaria, que sucede cuando el empleado por voluntad propia decide abandonar la empresa. Por otro lado, está la rotación involuntaria, cuando el empleado por razones ajenas a su persona tiene que abandonar la empresa, como sucede ante un mal desempeño laboral, problemas de comportamiento, recortes por parte de la empresa, la jubilación o una invalidez, entre otros (Bretones y González, 2009; Talent2Win, 2022).</a:t>
            </a:r>
            <a:br>
              <a:rPr lang="es-AR" sz="2000" dirty="0"/>
            </a:br>
            <a:br>
              <a:rPr lang="es-AR" sz="2000" dirty="0"/>
            </a:br>
            <a:r>
              <a:rPr lang="es-AR" sz="2000" dirty="0"/>
              <a:t>Un aspecto relevante para resaltar es que la modalidad de contratación de los empleados es por medio de un contrato de servicios temporario, con una duración de 3 meses, y el agente debe ser Monotributista. El trabajo se realiza en forma remota, y el equipamiento para desarrollar la actividad, así como la conectividad están a cargo de cada agente. La empresa se encarga de realizar los monitoreos de calidad y </a:t>
            </a:r>
            <a:r>
              <a:rPr lang="es-AR" sz="2000" dirty="0" err="1"/>
              <a:t>service</a:t>
            </a:r>
            <a:r>
              <a:rPr lang="es-AR" sz="2000" dirty="0"/>
              <a:t> pertinentes para garantizar la calidad del equipamiento utilizado en la atención.</a:t>
            </a:r>
            <a:br>
              <a:rPr lang="es-AR" sz="2000" dirty="0"/>
            </a:br>
            <a:br>
              <a:rPr lang="es-AR" sz="1800" dirty="0"/>
            </a:br>
            <a:br>
              <a:rPr lang="es-AR" sz="1200" dirty="0"/>
            </a:br>
            <a:br>
              <a:rPr lang="es-AR" sz="1200" dirty="0"/>
            </a:br>
            <a:endParaRPr lang="es-ES" sz="1200" dirty="0"/>
          </a:p>
        </p:txBody>
      </p:sp>
    </p:spTree>
    <p:extLst>
      <p:ext uri="{BB962C8B-B14F-4D97-AF65-F5344CB8AC3E}">
        <p14:creationId xmlns:p14="http://schemas.microsoft.com/office/powerpoint/2010/main" val="367660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50795-1547-F2F2-4F04-56A8D8936246}"/>
              </a:ext>
            </a:extLst>
          </p:cNvPr>
          <p:cNvSpPr>
            <a:spLocks noGrp="1"/>
          </p:cNvSpPr>
          <p:nvPr>
            <p:ph type="title"/>
          </p:nvPr>
        </p:nvSpPr>
        <p:spPr>
          <a:xfrm>
            <a:off x="1141413" y="-583096"/>
            <a:ext cx="9905998" cy="7129670"/>
          </a:xfrm>
        </p:spPr>
        <p:txBody>
          <a:bodyPr>
            <a:normAutofit fontScale="90000"/>
          </a:bodyPr>
          <a:lstStyle/>
          <a:p>
            <a:pPr>
              <a:lnSpc>
                <a:spcPct val="100000"/>
              </a:lnSpc>
            </a:pPr>
            <a:r>
              <a:rPr lang="es-AR" sz="3200" dirty="0"/>
              <a:t>                         </a:t>
            </a:r>
            <a:r>
              <a:rPr lang="es-AR" b="1" dirty="0"/>
              <a:t>Problema Comercial</a:t>
            </a:r>
            <a:br>
              <a:rPr lang="es-AR" sz="3200" dirty="0"/>
            </a:br>
            <a:br>
              <a:rPr lang="es-AR" sz="1200" dirty="0"/>
            </a:br>
            <a:r>
              <a:rPr lang="es-AR" sz="1800" dirty="0"/>
              <a:t>Existe un elevado costo asociado a la alta tasa de rotación, ya que se deben realizar constantemente entrevistas para nuevas contrataciones, invertir en capacitaciones, y al ser agentes con poca experiencia en la atención, afecta la performance del Centro de Contactos, ya que están en curva de aprendizaje y disminuye la productividad.</a:t>
            </a:r>
            <a:br>
              <a:rPr lang="es-AR" sz="1800" dirty="0"/>
            </a:br>
            <a:br>
              <a:rPr lang="es-AR" sz="1800" dirty="0"/>
            </a:br>
            <a:r>
              <a:rPr lang="es-AR" sz="1800" dirty="0"/>
              <a:t>Al tener un faltante de trabajadores, la empresa debe recurrir al pago de horas extras para para cubrir las faltas de productividad que se generan. La disminución de la calidad puede surgir como consecuencia de tener que alcanzar el objetivo establecido con menos miembros del equipo, lo que provoca que se realicen los trabajos más rápidamente y prestando menor atención.</a:t>
            </a:r>
            <a:br>
              <a:rPr lang="es-AR" sz="1800" dirty="0"/>
            </a:br>
            <a:br>
              <a:rPr lang="es-AR" sz="1800" dirty="0"/>
            </a:br>
            <a:r>
              <a:rPr lang="es-AR" sz="1800" dirty="0"/>
              <a:t>Es imprescindible para una organización, conocer las causas de la rotación ya que, a partir de ellas, se pueden desarrollar los cambios empresariales necesarios que permitan disminuir esta cifra de rotación, ya que la misma está estrechamente relacionada con su éxito.</a:t>
            </a:r>
            <a:br>
              <a:rPr lang="es-AR" sz="1800" dirty="0"/>
            </a:br>
            <a:br>
              <a:rPr lang="es-AR" sz="1200" dirty="0"/>
            </a:br>
            <a:br>
              <a:rPr lang="es-AR" sz="1200" dirty="0"/>
            </a:br>
            <a:r>
              <a:rPr lang="es-AR" sz="1200" dirty="0"/>
              <a:t>                                                                                     </a:t>
            </a:r>
            <a:r>
              <a:rPr lang="es-AR" b="1" dirty="0"/>
              <a:t>Objetivo</a:t>
            </a:r>
            <a:br>
              <a:rPr lang="es-AR" sz="3200" dirty="0"/>
            </a:br>
            <a:br>
              <a:rPr lang="es-AR" sz="1200" dirty="0"/>
            </a:br>
            <a:r>
              <a:rPr lang="es-AR" sz="1800" b="1" dirty="0"/>
              <a:t>El objetivo del proyecto es analizar cuáles son los principales factores que determinan la tasa de Rotación de los empleados de un Centro de Contactos, que brinda servicios de atención a un Banco Nacional. Para ello se seleccionaron 2 </a:t>
            </a:r>
            <a:r>
              <a:rPr lang="es-AR" sz="1800" b="1" dirty="0" err="1"/>
              <a:t>datasets</a:t>
            </a:r>
            <a:r>
              <a:rPr lang="es-AR" sz="1800" b="1" dirty="0"/>
              <a:t> con datos relevantes desde diciembre del 2020 hasta noviembre del 2023.</a:t>
            </a:r>
            <a:br>
              <a:rPr lang="es-AR" sz="1200" b="1" dirty="0"/>
            </a:br>
            <a:endParaRPr lang="es-ES" sz="1200" b="1" dirty="0"/>
          </a:p>
        </p:txBody>
      </p:sp>
    </p:spTree>
    <p:extLst>
      <p:ext uri="{BB962C8B-B14F-4D97-AF65-F5344CB8AC3E}">
        <p14:creationId xmlns:p14="http://schemas.microsoft.com/office/powerpoint/2010/main" val="168112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F0A9C-1127-4C41-FBAA-341F5144BF09}"/>
              </a:ext>
            </a:extLst>
          </p:cNvPr>
          <p:cNvSpPr>
            <a:spLocks noGrp="1"/>
          </p:cNvSpPr>
          <p:nvPr>
            <p:ph type="title"/>
          </p:nvPr>
        </p:nvSpPr>
        <p:spPr>
          <a:xfrm>
            <a:off x="1273935" y="304801"/>
            <a:ext cx="9905998" cy="2928729"/>
          </a:xfrm>
        </p:spPr>
        <p:txBody>
          <a:bodyPr>
            <a:normAutofit fontScale="90000"/>
          </a:bodyPr>
          <a:lstStyle/>
          <a:p>
            <a:pPr>
              <a:lnSpc>
                <a:spcPct val="100000"/>
              </a:lnSpc>
            </a:pPr>
            <a:r>
              <a:rPr lang="es-AR" sz="3200" dirty="0"/>
              <a:t>                   </a:t>
            </a:r>
            <a:br>
              <a:rPr lang="es-AR" sz="3200" dirty="0"/>
            </a:br>
            <a:r>
              <a:rPr lang="es-AR" b="1" dirty="0"/>
              <a:t>                          Extracción de datos</a:t>
            </a:r>
            <a:br>
              <a:rPr lang="es-AR" sz="1200" dirty="0"/>
            </a:br>
            <a:br>
              <a:rPr lang="es-AR" sz="1200" dirty="0"/>
            </a:br>
            <a:r>
              <a:rPr lang="es-AR" sz="1600" dirty="0"/>
              <a:t>vamos a trabajar con dos bases de datos.</a:t>
            </a:r>
            <a:br>
              <a:rPr lang="es-AR" sz="1200" dirty="0"/>
            </a:br>
            <a:br>
              <a:rPr lang="es-AR" sz="1200" dirty="0"/>
            </a:br>
            <a:r>
              <a:rPr lang="es-AR" sz="2400" dirty="0"/>
              <a:t>Base 1</a:t>
            </a:r>
            <a:br>
              <a:rPr lang="es-AR" sz="1200" dirty="0"/>
            </a:br>
            <a:r>
              <a:rPr lang="es-AR" sz="1600" dirty="0"/>
              <a:t>En este </a:t>
            </a:r>
            <a:r>
              <a:rPr lang="es-AR" sz="1600" dirty="0" err="1"/>
              <a:t>dataset</a:t>
            </a:r>
            <a:r>
              <a:rPr lang="es-AR" sz="1600" dirty="0"/>
              <a:t> se muestran los resultados de los distintos monitoreos realizados a los agentes, ya que es una de las principales variables que afectan a la tasa de rotación de los centros de contactos. Si no se cumplen determinados parámetros por un período de 3 meses, se solicita la baja del agente.</a:t>
            </a:r>
            <a:br>
              <a:rPr lang="es-AR" sz="1600" dirty="0"/>
            </a:br>
            <a:br>
              <a:rPr lang="es-AR" sz="1600" dirty="0"/>
            </a:br>
            <a:r>
              <a:rPr lang="es-AR" sz="1600" dirty="0"/>
              <a:t>Se detallan los datos de los asesores, fecha de monitoreo, nota obtenida, si el agente está activo o se dio de baja, la campaña, el motivo del llamado, la fecha, y si el agente cometió un error de gestión (EG) o un error actitudinal (EA)durante el llamado. Los EA generan que el monitoreo sea evaluado en 0%, y si se mantienen por 3 meses el Banco solicita la desvinculación del agente.</a:t>
            </a:r>
            <a:br>
              <a:rPr lang="es-AR" sz="1200" dirty="0"/>
            </a:br>
            <a:br>
              <a:rPr lang="es-AR" sz="1200" dirty="0"/>
            </a:br>
            <a:endParaRPr lang="es-ES" sz="1200" dirty="0"/>
          </a:p>
        </p:txBody>
      </p:sp>
      <p:pic>
        <p:nvPicPr>
          <p:cNvPr id="4" name="Imagen 3">
            <a:extLst>
              <a:ext uri="{FF2B5EF4-FFF2-40B4-BE49-F238E27FC236}">
                <a16:creationId xmlns:a16="http://schemas.microsoft.com/office/drawing/2014/main" id="{BB1C5DFB-1042-05CB-47E3-A723A9E877AC}"/>
              </a:ext>
            </a:extLst>
          </p:cNvPr>
          <p:cNvPicPr>
            <a:picLocks noChangeAspect="1"/>
          </p:cNvPicPr>
          <p:nvPr/>
        </p:nvPicPr>
        <p:blipFill>
          <a:blip r:embed="rId2"/>
          <a:stretch>
            <a:fillRect/>
          </a:stretch>
        </p:blipFill>
        <p:spPr>
          <a:xfrm>
            <a:off x="1366700" y="3438525"/>
            <a:ext cx="5972175" cy="3419475"/>
          </a:xfrm>
          <a:prstGeom prst="rect">
            <a:avLst/>
          </a:prstGeom>
        </p:spPr>
      </p:pic>
      <p:sp>
        <p:nvSpPr>
          <p:cNvPr id="5" name="CuadroTexto 4">
            <a:extLst>
              <a:ext uri="{FF2B5EF4-FFF2-40B4-BE49-F238E27FC236}">
                <a16:creationId xmlns:a16="http://schemas.microsoft.com/office/drawing/2014/main" id="{ECF7EAEF-0219-AC59-6785-44E013669266}"/>
              </a:ext>
            </a:extLst>
          </p:cNvPr>
          <p:cNvSpPr txBox="1"/>
          <p:nvPr/>
        </p:nvSpPr>
        <p:spPr>
          <a:xfrm>
            <a:off x="7569165" y="4258127"/>
            <a:ext cx="3427411" cy="2308324"/>
          </a:xfrm>
          <a:prstGeom prst="rect">
            <a:avLst/>
          </a:prstGeom>
          <a:noFill/>
        </p:spPr>
        <p:txBody>
          <a:bodyPr wrap="square" rtlCol="0">
            <a:spAutoFit/>
          </a:bodyPr>
          <a:lstStyle/>
          <a:p>
            <a:r>
              <a:rPr lang="es-AR" dirty="0"/>
              <a:t>El gráfico permite visualizar que la mayoría de los monitoreos corresponden a la campaña de Reclamos. Esto nos puede ayudar para identificar que cambios se producen en esa campaña, ya que es la que presenta mayor tasa de Rotación de los empleados.</a:t>
            </a:r>
            <a:endParaRPr lang="es-ES" dirty="0"/>
          </a:p>
        </p:txBody>
      </p:sp>
    </p:spTree>
    <p:extLst>
      <p:ext uri="{BB962C8B-B14F-4D97-AF65-F5344CB8AC3E}">
        <p14:creationId xmlns:p14="http://schemas.microsoft.com/office/powerpoint/2010/main" val="162958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506BD-C3E5-9D28-6976-2C7033EC71D1}"/>
              </a:ext>
            </a:extLst>
          </p:cNvPr>
          <p:cNvSpPr>
            <a:spLocks noGrp="1"/>
          </p:cNvSpPr>
          <p:nvPr>
            <p:ph type="title"/>
          </p:nvPr>
        </p:nvSpPr>
        <p:spPr>
          <a:xfrm>
            <a:off x="1141413" y="618518"/>
            <a:ext cx="9905998" cy="6060578"/>
          </a:xfrm>
        </p:spPr>
        <p:txBody>
          <a:bodyPr>
            <a:normAutofit fontScale="90000"/>
          </a:bodyPr>
          <a:lstStyle/>
          <a:p>
            <a:pPr algn="ctr">
              <a:lnSpc>
                <a:spcPct val="107000"/>
              </a:lnSpc>
              <a:spcAft>
                <a:spcPts val="800"/>
              </a:spcAft>
            </a:pPr>
            <a:br>
              <a:rPr lang="es-AR" dirty="0"/>
            </a:br>
            <a:br>
              <a:rPr lang="es-ES" dirty="0"/>
            </a:br>
            <a:br>
              <a:rPr lang="es-ES" dirty="0"/>
            </a:br>
            <a:br>
              <a:rPr lang="es-ES" dirty="0"/>
            </a:br>
            <a:br>
              <a:rPr lang="es-ES" dirty="0"/>
            </a:br>
            <a:br>
              <a:rPr lang="es-ES" dirty="0"/>
            </a:br>
            <a:br>
              <a:rPr lang="es-ES" dirty="0"/>
            </a:br>
            <a:br>
              <a:rPr lang="es-ES" dirty="0"/>
            </a:br>
            <a:br>
              <a:rPr lang="es-ES" dirty="0"/>
            </a:br>
            <a:r>
              <a:rPr lang="es-AR" sz="1600" dirty="0">
                <a:effectLst/>
                <a:latin typeface="Aptos" panose="020B0004020202020204" pitchFamily="34" charset="0"/>
                <a:ea typeface="Aptos" panose="020B0004020202020204" pitchFamily="34" charset="0"/>
                <a:cs typeface="Times New Roman" panose="02020603050405020304" pitchFamily="18" charset="0"/>
              </a:rPr>
              <a:t>Este </a:t>
            </a:r>
            <a:r>
              <a:rPr lang="es-AR" sz="1600" dirty="0" err="1">
                <a:effectLst/>
                <a:latin typeface="Aptos" panose="020B0004020202020204" pitchFamily="34" charset="0"/>
                <a:ea typeface="Aptos" panose="020B0004020202020204" pitchFamily="34" charset="0"/>
                <a:cs typeface="Times New Roman" panose="02020603050405020304" pitchFamily="18" charset="0"/>
              </a:rPr>
              <a:t>barchart</a:t>
            </a:r>
            <a:r>
              <a:rPr lang="es-AR" sz="1600" dirty="0">
                <a:effectLst/>
                <a:latin typeface="Aptos" panose="020B0004020202020204" pitchFamily="34" charset="0"/>
                <a:ea typeface="Aptos" panose="020B0004020202020204" pitchFamily="34" charset="0"/>
                <a:cs typeface="Times New Roman" panose="02020603050405020304" pitchFamily="18" charset="0"/>
              </a:rPr>
              <a:t> muestra el rango promedio de notas de los Monitoreos en cada Campaña.</a:t>
            </a:r>
            <a:br>
              <a:rPr lang="es-ES" sz="1600" dirty="0">
                <a:effectLst/>
                <a:latin typeface="Aptos" panose="020B0004020202020204" pitchFamily="34" charset="0"/>
                <a:ea typeface="Aptos" panose="020B0004020202020204" pitchFamily="34" charset="0"/>
                <a:cs typeface="Times New Roman" panose="02020603050405020304" pitchFamily="18" charset="0"/>
              </a:rPr>
            </a:br>
            <a:r>
              <a:rPr lang="es-AR" sz="1600" b="1" dirty="0">
                <a:effectLst/>
                <a:latin typeface="Aptos" panose="020B0004020202020204" pitchFamily="34" charset="0"/>
                <a:ea typeface="Aptos" panose="020B0004020202020204" pitchFamily="34" charset="0"/>
                <a:cs typeface="Times New Roman" panose="02020603050405020304" pitchFamily="18" charset="0"/>
              </a:rPr>
              <a:t>Referencias: </a:t>
            </a:r>
            <a:r>
              <a:rPr lang="es-AR" sz="1600" dirty="0">
                <a:effectLst/>
                <a:latin typeface="Aptos" panose="020B0004020202020204" pitchFamily="34" charset="0"/>
                <a:ea typeface="Aptos" panose="020B0004020202020204" pitchFamily="34" charset="0"/>
                <a:cs typeface="Times New Roman" panose="02020603050405020304" pitchFamily="18" charset="0"/>
              </a:rPr>
              <a:t>A continuación, se detallan los rangos de valores de acuerdo a las notas obtenidas en los monitoreos. Rango 1: Notas desde 0% hasta 50% Rango 2: Notas desde 51% hasta 70% Rango 3: Notas desde 71% hasta 80% Rango 4: Notas desde 81% hasta 84% Rango 5: Notas desde 85% hasta 90% Rango 6: Notas desde 91% hasta 100%. Los Rangos 5 y 6 son los únicos que cumplen con los objetivos de calidad del Centro de Contactos.</a:t>
            </a:r>
            <a:br>
              <a:rPr lang="es-ES" sz="2800" dirty="0">
                <a:effectLst/>
                <a:latin typeface="Aptos" panose="020B0004020202020204" pitchFamily="34" charset="0"/>
                <a:ea typeface="Aptos" panose="020B0004020202020204" pitchFamily="34" charset="0"/>
                <a:cs typeface="Times New Roman" panose="02020603050405020304" pitchFamily="18" charset="0"/>
              </a:rPr>
            </a:br>
            <a:br>
              <a:rPr lang="es-ES" sz="1800" dirty="0">
                <a:effectLst/>
                <a:latin typeface="Aptos" panose="020B0004020202020204" pitchFamily="34" charset="0"/>
                <a:ea typeface="Aptos" panose="020B0004020202020204" pitchFamily="34" charset="0"/>
                <a:cs typeface="Times New Roman" panose="02020603050405020304" pitchFamily="18" charset="0"/>
              </a:rPr>
            </a:br>
            <a:endParaRPr lang="es-ES" dirty="0"/>
          </a:p>
        </p:txBody>
      </p:sp>
      <p:pic>
        <p:nvPicPr>
          <p:cNvPr id="3" name="Imagen 2" descr="Gráfico, Gráfico de barras&#10;&#10;Descripción generada automáticamente">
            <a:extLst>
              <a:ext uri="{FF2B5EF4-FFF2-40B4-BE49-F238E27FC236}">
                <a16:creationId xmlns:a16="http://schemas.microsoft.com/office/drawing/2014/main" id="{AC596FA6-E558-38F1-BD99-D23E6C145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1779" y="334176"/>
            <a:ext cx="8071334" cy="4507938"/>
          </a:xfrm>
          <a:prstGeom prst="rect">
            <a:avLst/>
          </a:prstGeom>
          <a:noFill/>
          <a:ln>
            <a:noFill/>
          </a:ln>
        </p:spPr>
      </p:pic>
    </p:spTree>
    <p:extLst>
      <p:ext uri="{BB962C8B-B14F-4D97-AF65-F5344CB8AC3E}">
        <p14:creationId xmlns:p14="http://schemas.microsoft.com/office/powerpoint/2010/main" val="410247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B71EF-70F9-FF3A-B941-3413EFA7C675}"/>
              </a:ext>
            </a:extLst>
          </p:cNvPr>
          <p:cNvSpPr>
            <a:spLocks noGrp="1"/>
          </p:cNvSpPr>
          <p:nvPr>
            <p:ph type="title"/>
          </p:nvPr>
        </p:nvSpPr>
        <p:spPr>
          <a:xfrm>
            <a:off x="1313692" y="347870"/>
            <a:ext cx="9905998" cy="2898913"/>
          </a:xfrm>
        </p:spPr>
        <p:txBody>
          <a:bodyPr/>
          <a:lstStyle/>
          <a:p>
            <a:pPr>
              <a:lnSpc>
                <a:spcPct val="107000"/>
              </a:lnSpc>
              <a:spcAft>
                <a:spcPts val="800"/>
              </a:spcAft>
            </a:pPr>
            <a:r>
              <a:rPr lang="es-AR" sz="1800" b="1" dirty="0">
                <a:effectLst/>
                <a:latin typeface="Aptos" panose="020B0004020202020204" pitchFamily="34" charset="0"/>
                <a:ea typeface="Aptos" panose="020B0004020202020204" pitchFamily="34" charset="0"/>
                <a:cs typeface="Times New Roman" panose="02020603050405020304" pitchFamily="18" charset="0"/>
              </a:rPr>
              <a:t>Base 2:</a:t>
            </a:r>
            <a:br>
              <a:rPr lang="es-ES" sz="1400" dirty="0">
                <a:effectLst/>
                <a:latin typeface="Aptos" panose="020B0004020202020204" pitchFamily="34" charset="0"/>
                <a:ea typeface="Aptos" panose="020B0004020202020204" pitchFamily="34" charset="0"/>
                <a:cs typeface="Times New Roman" panose="02020603050405020304" pitchFamily="18" charset="0"/>
              </a:rPr>
            </a:br>
            <a:r>
              <a:rPr lang="es-AR" sz="1400" dirty="0">
                <a:effectLst/>
                <a:latin typeface="Aptos" panose="020B0004020202020204" pitchFamily="34" charset="0"/>
                <a:ea typeface="Aptos" panose="020B0004020202020204" pitchFamily="34" charset="0"/>
                <a:cs typeface="Times New Roman" panose="02020603050405020304" pitchFamily="18" charset="0"/>
              </a:rPr>
              <a:t>Se detalla la nómina de empleados que trabajan en el centro de contactos, si esta activo o se dio de baja, la fecha de alta y baja, campaña, líder, sexo y datos personales de los agentes.</a:t>
            </a:r>
            <a:br>
              <a:rPr lang="es-ES" sz="1400" dirty="0">
                <a:effectLst/>
                <a:latin typeface="Aptos" panose="020B0004020202020204" pitchFamily="34" charset="0"/>
                <a:ea typeface="Aptos" panose="020B0004020202020204" pitchFamily="34" charset="0"/>
                <a:cs typeface="Times New Roman" panose="02020603050405020304" pitchFamily="18" charset="0"/>
              </a:rPr>
            </a:br>
            <a:r>
              <a:rPr lang="es-AR" sz="1400" dirty="0">
                <a:effectLst/>
                <a:latin typeface="Aptos" panose="020B0004020202020204" pitchFamily="34" charset="0"/>
                <a:ea typeface="Aptos" panose="020B0004020202020204" pitchFamily="34" charset="0"/>
                <a:cs typeface="Times New Roman" panose="02020603050405020304" pitchFamily="18" charset="0"/>
              </a:rPr>
              <a:t> </a:t>
            </a:r>
            <a:br>
              <a:rPr lang="es-ES" sz="1400" dirty="0">
                <a:effectLst/>
                <a:latin typeface="Aptos" panose="020B0004020202020204" pitchFamily="34" charset="0"/>
                <a:ea typeface="Aptos" panose="020B0004020202020204" pitchFamily="34" charset="0"/>
                <a:cs typeface="Times New Roman" panose="02020603050405020304" pitchFamily="18" charset="0"/>
              </a:rPr>
            </a:br>
            <a:r>
              <a:rPr lang="es-AR" sz="1400" dirty="0">
                <a:effectLst/>
                <a:latin typeface="Aptos" panose="020B0004020202020204" pitchFamily="34" charset="0"/>
                <a:ea typeface="Aptos" panose="020B0004020202020204" pitchFamily="34" charset="0"/>
                <a:cs typeface="Times New Roman" panose="02020603050405020304" pitchFamily="18" charset="0"/>
              </a:rPr>
              <a:t>Si el candidato se va de la empresa antes de los 45 días desde su incorporación, ya sea de manera voluntaria o involuntaria, se considera baja temprana. La elección del número de días se realizó por decisión de los directivos de la empresa, quienes concluyeron que una baja antes de los 45 días suponía una pérdida económica para la empresa, puesto que el trabajo realizado por ese candidato durante ese periodo no compensaba los costes empleados en la contratación.</a:t>
            </a:r>
            <a:br>
              <a:rPr lang="es-ES" sz="1800" dirty="0">
                <a:effectLst/>
                <a:latin typeface="Aptos" panose="020B0004020202020204" pitchFamily="34" charset="0"/>
                <a:ea typeface="Aptos" panose="020B0004020202020204" pitchFamily="34" charset="0"/>
                <a:cs typeface="Times New Roman" panose="02020603050405020304" pitchFamily="18" charset="0"/>
              </a:rPr>
            </a:br>
            <a:endParaRPr lang="es-ES" dirty="0"/>
          </a:p>
        </p:txBody>
      </p:sp>
      <p:pic>
        <p:nvPicPr>
          <p:cNvPr id="3" name="Imagen 2" descr="Gráfico, Gráfico de barras&#10;&#10;Descripción generada automáticamente">
            <a:extLst>
              <a:ext uri="{FF2B5EF4-FFF2-40B4-BE49-F238E27FC236}">
                <a16:creationId xmlns:a16="http://schemas.microsoft.com/office/drawing/2014/main" id="{C0AAADF4-A5DA-75E6-3259-300A77840F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475" y="2798031"/>
            <a:ext cx="6120778" cy="3951862"/>
          </a:xfrm>
          <a:prstGeom prst="rect">
            <a:avLst/>
          </a:prstGeom>
          <a:noFill/>
          <a:ln>
            <a:noFill/>
          </a:ln>
        </p:spPr>
      </p:pic>
      <p:sp>
        <p:nvSpPr>
          <p:cNvPr id="4" name="CuadroTexto 3">
            <a:extLst>
              <a:ext uri="{FF2B5EF4-FFF2-40B4-BE49-F238E27FC236}">
                <a16:creationId xmlns:a16="http://schemas.microsoft.com/office/drawing/2014/main" id="{644AF249-57A6-BC87-9D62-753B0701B20D}"/>
              </a:ext>
            </a:extLst>
          </p:cNvPr>
          <p:cNvSpPr txBox="1"/>
          <p:nvPr/>
        </p:nvSpPr>
        <p:spPr>
          <a:xfrm>
            <a:off x="7772400" y="3611218"/>
            <a:ext cx="3109360" cy="2585323"/>
          </a:xfrm>
          <a:prstGeom prst="rect">
            <a:avLst/>
          </a:prstGeom>
          <a:noFill/>
        </p:spPr>
        <p:txBody>
          <a:bodyPr wrap="square" rtlCol="0">
            <a:spAutoFit/>
          </a:bodyPr>
          <a:lstStyle/>
          <a:p>
            <a:r>
              <a:rPr lang="es-AR" dirty="0"/>
              <a:t>Este gráfico nos muestra la gran cantidad de agentes que se dieron de baja. Los datos son desde Diciembre del 2020 a la actualidad, lo que evidencia un gran inconveniente ya que es mayor el número de agentes que se dieron de baja que los agentes activos.</a:t>
            </a:r>
            <a:endParaRPr lang="es-ES" dirty="0"/>
          </a:p>
        </p:txBody>
      </p:sp>
    </p:spTree>
    <p:extLst>
      <p:ext uri="{BB962C8B-B14F-4D97-AF65-F5344CB8AC3E}">
        <p14:creationId xmlns:p14="http://schemas.microsoft.com/office/powerpoint/2010/main" val="27932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86986-5E4C-9981-56CC-26B21F5BCE0E}"/>
              </a:ext>
            </a:extLst>
          </p:cNvPr>
          <p:cNvSpPr>
            <a:spLocks noGrp="1"/>
          </p:cNvSpPr>
          <p:nvPr>
            <p:ph type="title"/>
          </p:nvPr>
        </p:nvSpPr>
        <p:spPr>
          <a:xfrm>
            <a:off x="1326943" y="92766"/>
            <a:ext cx="9905998" cy="6765234"/>
          </a:xfrm>
        </p:spPr>
        <p:txBody>
          <a:bodyPr>
            <a:normAutofit fontScale="90000"/>
          </a:bodyPr>
          <a:lstStyle/>
          <a:p>
            <a:r>
              <a:rPr lang="es-AR" sz="3200" dirty="0"/>
              <a:t>                      </a:t>
            </a:r>
            <a:r>
              <a:rPr lang="es-AR" b="1" dirty="0"/>
              <a:t>PROBLEMA DE INVESTIGACIÓN</a:t>
            </a:r>
            <a:br>
              <a:rPr lang="es-AR" sz="3200" dirty="0"/>
            </a:br>
            <a:br>
              <a:rPr lang="es-AR" sz="1200" dirty="0"/>
            </a:br>
            <a:r>
              <a:rPr lang="es-AR" sz="1400" dirty="0"/>
              <a:t>A partir de lo expuesto anteriormente, pueden delimitarse las preguntas centrales que articulan la presente investigación.</a:t>
            </a:r>
            <a:br>
              <a:rPr lang="es-AR" sz="1400" dirty="0"/>
            </a:br>
            <a:r>
              <a:rPr lang="es-AR" sz="1400" dirty="0"/>
              <a:t>¿Cuáles son las principales causas de rotación de los teleoperadores que trabajan en los centros de contactos?</a:t>
            </a:r>
            <a:br>
              <a:rPr lang="es-AR" sz="1200" dirty="0"/>
            </a:br>
            <a:br>
              <a:rPr lang="es-AR" sz="1200" dirty="0"/>
            </a:br>
            <a:r>
              <a:rPr lang="es-AR" b="1" dirty="0"/>
              <a:t>         Objetivo e hipótesis de la investigación</a:t>
            </a:r>
            <a:br>
              <a:rPr lang="es-AR" sz="3200" dirty="0"/>
            </a:br>
            <a:br>
              <a:rPr lang="es-AR" sz="1200" dirty="0"/>
            </a:br>
            <a:r>
              <a:rPr lang="es-AR" sz="1800" dirty="0"/>
              <a:t>El objetivo de este trabajo se centra en poder encontrar una metodología adecuada para discriminar qué variables son las que están incidiendo en el aumento de la rotación de este Centro de Contactos.  Se intenta identificar cuáles son los principales factores que la generan partiendo del análisis de sus modos de funcionamiento.</a:t>
            </a:r>
            <a:br>
              <a:rPr lang="es-AR" sz="1800" dirty="0"/>
            </a:br>
            <a:br>
              <a:rPr lang="es-AR" sz="1800" cap="none" dirty="0">
                <a:latin typeface="Aparajita" panose="020B0502040204020203" pitchFamily="18" charset="0"/>
                <a:ea typeface="ADLaM Display" panose="020F0502020204030204" pitchFamily="2" charset="0"/>
                <a:cs typeface="Aparajita" panose="020B0502040204020203" pitchFamily="18" charset="0"/>
              </a:rPr>
            </a:br>
            <a:r>
              <a:rPr lang="es-AR" sz="1800" cap="none" dirty="0">
                <a:latin typeface="Aparajita" panose="020B0502040204020203" pitchFamily="18" charset="0"/>
                <a:ea typeface="ADLaM Display" panose="020F0502020204030204" pitchFamily="2" charset="0"/>
                <a:cs typeface="Aparajita" panose="020B0502040204020203" pitchFamily="18" charset="0"/>
              </a:rPr>
              <a:t>Para ello planteamos diferentes hipótesis:</a:t>
            </a:r>
            <a:br>
              <a:rPr lang="es-AR" sz="1800" cap="none" dirty="0">
                <a:latin typeface="Aparajita" panose="020B0502040204020203" pitchFamily="18" charset="0"/>
                <a:ea typeface="ADLaM Display" panose="020F0502020204030204" pitchFamily="2" charset="0"/>
                <a:cs typeface="Aparajita" panose="020B0502040204020203" pitchFamily="18" charset="0"/>
              </a:rPr>
            </a:br>
            <a:br>
              <a:rPr lang="es-AR" sz="2200" i="1" cap="none" dirty="0">
                <a:latin typeface="Aparajita" panose="020B0502040204020203" pitchFamily="18" charset="0"/>
                <a:ea typeface="ADLaM Display" panose="020F0502020204030204" pitchFamily="2" charset="0"/>
                <a:cs typeface="Aparajita" panose="020B0502040204020203" pitchFamily="18" charset="0"/>
              </a:rPr>
            </a:br>
            <a:r>
              <a:rPr lang="es-AR" sz="2200" b="1" i="1" cap="none" dirty="0">
                <a:latin typeface="Aparajita" panose="020B0502040204020203" pitchFamily="18" charset="0"/>
                <a:ea typeface="ADLaM Display" panose="020F0502020204030204" pitchFamily="2" charset="0"/>
                <a:cs typeface="Aparajita" panose="020B0502040204020203" pitchFamily="18" charset="0"/>
              </a:rPr>
              <a:t>HIPÓTESIS 1: la edad es un factor que tiene capacidad de discriminar las bajas tempranas.</a:t>
            </a:r>
            <a:br>
              <a:rPr lang="es-AR" sz="2200" b="1" i="1" cap="none" dirty="0">
                <a:latin typeface="Aparajita" panose="020B0502040204020203" pitchFamily="18" charset="0"/>
                <a:ea typeface="ADLaM Display" panose="020F0502020204030204" pitchFamily="2" charset="0"/>
                <a:cs typeface="Aparajita" panose="020B0502040204020203" pitchFamily="18" charset="0"/>
              </a:rPr>
            </a:br>
            <a:br>
              <a:rPr lang="es-AR" sz="2200" b="1" i="1" cap="none" dirty="0">
                <a:latin typeface="Aparajita" panose="020B0502040204020203" pitchFamily="18" charset="0"/>
                <a:ea typeface="ADLaM Display" panose="020F0502020204030204" pitchFamily="2" charset="0"/>
                <a:cs typeface="Aparajita" panose="020B0502040204020203" pitchFamily="18" charset="0"/>
              </a:rPr>
            </a:br>
            <a:r>
              <a:rPr lang="es-AR" sz="2200" b="1" i="1" cap="none" dirty="0">
                <a:latin typeface="Aparajita" panose="020B0502040204020203" pitchFamily="18" charset="0"/>
                <a:ea typeface="ADLaM Display" panose="020F0502020204030204" pitchFamily="2" charset="0"/>
                <a:cs typeface="Aparajita" panose="020B0502040204020203" pitchFamily="18" charset="0"/>
              </a:rPr>
              <a:t>HIPÓTESIS 2: el sexo es un factor que tiene la capacidad de discriminar las bajas tempranas.</a:t>
            </a:r>
            <a:br>
              <a:rPr lang="es-AR" sz="2200" b="1" i="1" cap="none" dirty="0">
                <a:latin typeface="Aparajita" panose="020B0502040204020203" pitchFamily="18" charset="0"/>
                <a:ea typeface="ADLaM Display" panose="020F0502020204030204" pitchFamily="2" charset="0"/>
                <a:cs typeface="Aparajita" panose="020B0502040204020203" pitchFamily="18" charset="0"/>
              </a:rPr>
            </a:br>
            <a:br>
              <a:rPr lang="es-AR" sz="2200" b="1" i="1" cap="none" dirty="0">
                <a:latin typeface="Aparajita" panose="020B0502040204020203" pitchFamily="18" charset="0"/>
                <a:ea typeface="ADLaM Display" panose="020F0502020204030204" pitchFamily="2" charset="0"/>
                <a:cs typeface="Aparajita" panose="020B0502040204020203" pitchFamily="18" charset="0"/>
              </a:rPr>
            </a:br>
            <a:r>
              <a:rPr lang="es-AR" sz="2200" b="1" i="1" cap="none" dirty="0">
                <a:latin typeface="Aparajita" panose="020B0502040204020203" pitchFamily="18" charset="0"/>
                <a:ea typeface="ADLaM Display" panose="020F0502020204030204" pitchFamily="2" charset="0"/>
                <a:cs typeface="Aparajita" panose="020B0502040204020203" pitchFamily="18" charset="0"/>
              </a:rPr>
              <a:t>HIPÓTESIS 3: la campaña es un factor que tiene la capacidad de discriminar las bajas tempranas.</a:t>
            </a:r>
            <a:br>
              <a:rPr lang="es-AR" sz="2200" b="1" i="1" cap="none" dirty="0">
                <a:latin typeface="Aparajita" panose="020B0502040204020203" pitchFamily="18" charset="0"/>
                <a:ea typeface="ADLaM Display" panose="020F0502020204030204" pitchFamily="2" charset="0"/>
                <a:cs typeface="Aparajita" panose="020B0502040204020203" pitchFamily="18" charset="0"/>
              </a:rPr>
            </a:br>
            <a:br>
              <a:rPr lang="es-AR" sz="2200" b="1" i="1" cap="none" dirty="0">
                <a:latin typeface="Aparajita" panose="020B0502040204020203" pitchFamily="18" charset="0"/>
                <a:ea typeface="ADLaM Display" panose="020F0502020204030204" pitchFamily="2" charset="0"/>
                <a:cs typeface="Aparajita" panose="020B0502040204020203" pitchFamily="18" charset="0"/>
              </a:rPr>
            </a:br>
            <a:r>
              <a:rPr lang="es-AR" sz="2200" b="1" i="1" cap="none" dirty="0">
                <a:latin typeface="Aparajita" panose="020B0502040204020203" pitchFamily="18" charset="0"/>
                <a:ea typeface="ADLaM Display" panose="020F0502020204030204" pitchFamily="2" charset="0"/>
                <a:cs typeface="Aparajita" panose="020B0502040204020203" pitchFamily="18" charset="0"/>
              </a:rPr>
              <a:t>HIPÓTESIS 4: el tipo de contrato es un factor que tiene la capacidad de discriminar las bajas tempranas.</a:t>
            </a:r>
            <a:br>
              <a:rPr lang="es-AR" sz="1600" i="1" dirty="0"/>
            </a:br>
            <a:br>
              <a:rPr lang="es-AR" sz="1200" dirty="0"/>
            </a:br>
            <a:endParaRPr lang="es-ES" sz="1200" dirty="0"/>
          </a:p>
        </p:txBody>
      </p:sp>
    </p:spTree>
    <p:extLst>
      <p:ext uri="{BB962C8B-B14F-4D97-AF65-F5344CB8AC3E}">
        <p14:creationId xmlns:p14="http://schemas.microsoft.com/office/powerpoint/2010/main" val="372803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CCE54-0FE0-F4C3-4BC4-C4BBCBFAC6F0}"/>
              </a:ext>
            </a:extLst>
          </p:cNvPr>
          <p:cNvSpPr>
            <a:spLocks noGrp="1"/>
          </p:cNvSpPr>
          <p:nvPr>
            <p:ph type="title"/>
          </p:nvPr>
        </p:nvSpPr>
        <p:spPr>
          <a:xfrm>
            <a:off x="1141413" y="145775"/>
            <a:ext cx="9905998" cy="6712226"/>
          </a:xfrm>
        </p:spPr>
        <p:txBody>
          <a:bodyPr>
            <a:normAutofit/>
          </a:bodyPr>
          <a:lstStyle/>
          <a:p>
            <a:r>
              <a:rPr lang="es-AR" dirty="0"/>
              <a:t>             </a:t>
            </a:r>
            <a:r>
              <a:rPr lang="es-AR" b="1" dirty="0"/>
              <a:t>Metodología Empírica:</a:t>
            </a:r>
            <a:br>
              <a:rPr lang="es-AR" dirty="0"/>
            </a:br>
            <a:br>
              <a:rPr lang="es-AR" sz="1800" dirty="0"/>
            </a:br>
            <a:r>
              <a:rPr lang="es-AR" sz="1800" dirty="0"/>
              <a:t>Los datos utilizados para el análisis han sido cedidos por un Centro de Contactos que brinda servicios a un Banco Nacional. Se obtuvieron datos de bajas tempranas, que son las que se producen dentro de los 45 días de inicio de su contrato.</a:t>
            </a:r>
            <a:br>
              <a:rPr lang="es-AR" sz="1800" dirty="0"/>
            </a:br>
            <a:br>
              <a:rPr lang="es-AR" sz="1800" dirty="0"/>
            </a:br>
            <a:r>
              <a:rPr lang="es-AR" sz="1800" dirty="0"/>
              <a:t>La muestra está compuesta por 501 empleados entre los cuales hay 190 agentes activos y 311 agentes que se dieron de baja.</a:t>
            </a:r>
            <a:br>
              <a:rPr lang="es-AR" sz="1800" dirty="0"/>
            </a:br>
            <a:br>
              <a:rPr lang="es-AR" sz="1800" dirty="0"/>
            </a:br>
            <a:r>
              <a:rPr lang="es-AR" sz="1800" dirty="0"/>
              <a:t>La variable dependiente es si el empleado supera o no el periodo de 45 días que se han establecido como baja temprana, independientemente de si el retiro es voluntario o no.</a:t>
            </a:r>
            <a:br>
              <a:rPr lang="es-AR" sz="1800" dirty="0"/>
            </a:br>
            <a:br>
              <a:rPr lang="es-AR" sz="1800" dirty="0"/>
            </a:br>
            <a:r>
              <a:rPr lang="es-AR" sz="1800" dirty="0"/>
              <a:t>Las variables independientes son las siguientes:</a:t>
            </a:r>
            <a:br>
              <a:rPr lang="es-AR" sz="1800" dirty="0"/>
            </a:br>
            <a:br>
              <a:rPr lang="es-AR" sz="1800" dirty="0"/>
            </a:br>
            <a:r>
              <a:rPr lang="es-AR" sz="1800" dirty="0"/>
              <a:t>- Edad del empleado: variable que establece su mínimo en 18 años y su máximo en 63 años.</a:t>
            </a:r>
            <a:br>
              <a:rPr lang="es-AR" sz="1800" dirty="0"/>
            </a:br>
            <a:r>
              <a:rPr lang="es-AR" sz="1800" dirty="0"/>
              <a:t>- Sexo: hombre o mujer.</a:t>
            </a:r>
            <a:br>
              <a:rPr lang="es-AR" sz="1800" dirty="0"/>
            </a:br>
            <a:r>
              <a:rPr lang="es-AR" sz="1800" dirty="0"/>
              <a:t>- Campaña: son 7 en total. Reclamos, Línea Social, Turismo, Marketplace, BNA+, </a:t>
            </a:r>
            <a:r>
              <a:rPr lang="es-AR" sz="1800" dirty="0" err="1"/>
              <a:t>Previaje</a:t>
            </a:r>
            <a:r>
              <a:rPr lang="es-AR" sz="1800" dirty="0"/>
              <a:t> y Adultos Mayores.</a:t>
            </a:r>
            <a:br>
              <a:rPr lang="es-AR" sz="1800" dirty="0"/>
            </a:br>
            <a:br>
              <a:rPr lang="es-AR" sz="1800" dirty="0"/>
            </a:br>
            <a:endParaRPr lang="es-ES" sz="1800" dirty="0"/>
          </a:p>
        </p:txBody>
      </p:sp>
    </p:spTree>
    <p:extLst>
      <p:ext uri="{BB962C8B-B14F-4D97-AF65-F5344CB8AC3E}">
        <p14:creationId xmlns:p14="http://schemas.microsoft.com/office/powerpoint/2010/main" val="265107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Template>
  <TotalTime>258</TotalTime>
  <Words>2799</Words>
  <Application>Microsoft Office PowerPoint</Application>
  <PresentationFormat>Panorámica</PresentationFormat>
  <Paragraphs>27</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Aparajita</vt:lpstr>
      <vt:lpstr>Aptos</vt:lpstr>
      <vt:lpstr>Arial</vt:lpstr>
      <vt:lpstr>Tw Cen MT</vt:lpstr>
      <vt:lpstr>Circuito</vt:lpstr>
      <vt:lpstr>Proyecto:  Análisis Tasa de Rotación de un Centro de Contactos</vt:lpstr>
      <vt:lpstr>                              Introducción  ¿Sabías que uno de los grandes problemas a los que se enfrentan los Call Centers es la alta tasa de Rotación de sus empleados? En promedio la rotación del personal es del 30 al 45% anualmente. Esto no solo afecta la productividad y la calidad del servicio, sino que también implica costos significativos en reclutamiento, capacitación y pérdida de conocimientos.  ¿Cómo podemos abordar este desafío? Mi propuesta es analizar las causas que originan esta alta tasa de rotación, para poder implementar estrategias centradas en el bienestar del empleado, como programas de desarrollo profesional, incentivos por desempeño, y un ambiente laboral positivo y colaborativo. Además, es fundamental mejorar los procesos de reclutamiento para asegurar la selección de candidatos adecuados desde el principio.  La presente investigación tiene como propósito conocer cuáles son las causas de rotación de los teleoperadores que trabajan en un centro de contactos.   Para ello se indaga, a través de una investigación exploratoria y descriptiva, cómo es el modo de funcionamiento de los call center, es decir, sus condiciones generales de trabajo.  </vt:lpstr>
      <vt:lpstr>                        Contexto Analítico  Uno de los grandes desafíos a los que se enfrentan las empresas en la actualidad, es la alta tasa de Rotación de los empleados, lo que supone elevadas pérdidas económicas. Este problema se acentúa en las empresas con puestos de trabajo con alto estrés, cargas elevadas de trabajo que requieren tareas rutinarias y monótonas (Kraemer y Gouthier, 2014; Mateus, 2017)  Existen diversos motivos por los que un empleado abandona una empresa. Por un lado, se encuentra la rotación voluntaria, que sucede cuando el empleado por voluntad propia decide abandonar la empresa. Por otro lado, está la rotación involuntaria, cuando el empleado por razones ajenas a su persona tiene que abandonar la empresa, como sucede ante un mal desempeño laboral, problemas de comportamiento, recortes por parte de la empresa, la jubilación o una invalidez, entre otros (Bretones y González, 2009; Talent2Win, 2022).  Un aspecto relevante para resaltar es que la modalidad de contratación de los empleados es por medio de un contrato de servicios temporario, con una duración de 3 meses, y el agente debe ser Monotributista. El trabajo se realiza en forma remota, y el equipamiento para desarrollar la actividad, así como la conectividad están a cargo de cada agente. La empresa se encarga de realizar los monitoreos de calidad y service pertinentes para garantizar la calidad del equipamiento utilizado en la atención.    </vt:lpstr>
      <vt:lpstr>                         Problema Comercial  Existe un elevado costo asociado a la alta tasa de rotación, ya que se deben realizar constantemente entrevistas para nuevas contrataciones, invertir en capacitaciones, y al ser agentes con poca experiencia en la atención, afecta la performance del Centro de Contactos, ya que están en curva de aprendizaje y disminuye la productividad.  Al tener un faltante de trabajadores, la empresa debe recurrir al pago de horas extras para para cubrir las faltas de productividad que se generan. La disminución de la calidad puede surgir como consecuencia de tener que alcanzar el objetivo establecido con menos miembros del equipo, lo que provoca que se realicen los trabajos más rápidamente y prestando menor atención.  Es imprescindible para una organización, conocer las causas de la rotación ya que, a partir de ellas, se pueden desarrollar los cambios empresariales necesarios que permitan disminuir esta cifra de rotación, ya que la misma está estrechamente relacionada con su éxito.                                                                                        Objetivo  El objetivo del proyecto es analizar cuáles son los principales factores que determinan la tasa de Rotación de los empleados de un Centro de Contactos, que brinda servicios de atención a un Banco Nacional. Para ello se seleccionaron 2 datasets con datos relevantes desde diciembre del 2020 hasta noviembre del 2023. </vt:lpstr>
      <vt:lpstr>                                              Extracción de datos  vamos a trabajar con dos bases de datos.  Base 1 En este dataset se muestran los resultados de los distintos monitoreos realizados a los agentes, ya que es una de las principales variables que afectan a la tasa de rotación de los centros de contactos. Si no se cumplen determinados parámetros por un período de 3 meses, se solicita la baja del agente.  Se detallan los datos de los asesores, fecha de monitoreo, nota obtenida, si el agente está activo o se dio de baja, la campaña, el motivo del llamado, la fecha, y si el agente cometió un error de gestión (EG) o un error actitudinal (EA)durante el llamado. Los EA generan que el monitoreo sea evaluado en 0%, y si se mantienen por 3 meses el Banco solicita la desvinculación del agente.  </vt:lpstr>
      <vt:lpstr>         Este barchart muestra el rango promedio de notas de los Monitoreos en cada Campaña. Referencias: A continuación, se detallan los rangos de valores de acuerdo a las notas obtenidas en los monitoreos. Rango 1: Notas desde 0% hasta 50% Rango 2: Notas desde 51% hasta 70% Rango 3: Notas desde 71% hasta 80% Rango 4: Notas desde 81% hasta 84% Rango 5: Notas desde 85% hasta 90% Rango 6: Notas desde 91% hasta 100%. Los Rangos 5 y 6 son los únicos que cumplen con los objetivos de calidad del Centro de Contactos.  </vt:lpstr>
      <vt:lpstr>Base 2: Se detalla la nómina de empleados que trabajan en el centro de contactos, si esta activo o se dio de baja, la fecha de alta y baja, campaña, líder, sexo y datos personales de los agentes.   Si el candidato se va de la empresa antes de los 45 días desde su incorporación, ya sea de manera voluntaria o involuntaria, se considera baja temprana. La elección del número de días se realizó por decisión de los directivos de la empresa, quienes concluyeron que una baja antes de los 45 días suponía una pérdida económica para la empresa, puesto que el trabajo realizado por ese candidato durante ese periodo no compensaba los costes empleados en la contratación. </vt:lpstr>
      <vt:lpstr>                      PROBLEMA DE INVESTIGACIÓN  A partir de lo expuesto anteriormente, pueden delimitarse las preguntas centrales que articulan la presente investigación. ¿Cuáles son las principales causas de rotación de los teleoperadores que trabajan en los centros de contactos?           Objetivo e hipótesis de la investigación  El objetivo de este trabajo se centra en poder encontrar una metodología adecuada para discriminar qué variables son las que están incidiendo en el aumento de la rotación de este Centro de Contactos.  Se intenta identificar cuáles son los principales factores que la generan partiendo del análisis de sus modos de funcionamiento.  Para ello planteamos diferentes hipótesis:  HIPÓTESIS 1: la edad es un factor que tiene capacidad de discriminar las bajas tempranas.  HIPÓTESIS 2: el sexo es un factor que tiene la capacidad de discriminar las bajas tempranas.  HIPÓTESIS 3: la campaña es un factor que tiene la capacidad de discriminar las bajas tempranas.  HIPÓTESIS 4: el tipo de contrato es un factor que tiene la capacidad de discriminar las bajas tempranas.  </vt:lpstr>
      <vt:lpstr>             Metodología Empírica:  Los datos utilizados para el análisis han sido cedidos por un Centro de Contactos que brinda servicios a un Banco Nacional. Se obtuvieron datos de bajas tempranas, que son las que se producen dentro de los 45 días de inicio de su contrato.  La muestra está compuesta por 501 empleados entre los cuales hay 190 agentes activos y 311 agentes que se dieron de baja.  La variable dependiente es si el empleado supera o no el periodo de 45 días que se han establecido como baja temprana, independientemente de si el retiro es voluntario o no.  Las variables independientes son las siguientes:  - Edad del empleado: variable que establece su mínimo en 18 años y su máximo en 63 años. - Sexo: hombre o mujer. - Campaña: son 7 en total. Reclamos, Línea Social, Turismo, Marketplace, BNA+, Previaje y Adultos Mayores.  </vt:lpstr>
      <vt:lpstr>                        Limpieza de las bases  Utilizamos la función matrix de Missingno para visualizar dónde se encuentran los valores nulos de nuestra base. </vt:lpstr>
      <vt:lpstr>                         Análisis Descriptivo  Se realizo un análisis exploratorio de la muestra. De las 501 personas que componen la misma, 324 personas superaron el período de prueba de 45 días y 177 personas no lo superaron.  Análisis Hipótesis 1 Hipótesis 1: La edad es un factor que tiene capacidad de discriminar las bajas tempranas. </vt:lpstr>
      <vt:lpstr>Análisis Hipótesis 2 Hipótesis 2: El sexo es un factor que tiene la capacidad de discriminar las bajas tempranas.  Con respecto a la distribución por sexo, la muestra se compone de 367 mujeres y 134 hombres, como puede observarse en el gráfico. La empresa ha tenido más empleados mujeres que hombres, concretamente un 46,5% más. </vt:lpstr>
      <vt:lpstr>Análisis Hipótesis 3 Hipótesis 3: La Campaña es un factor que tiene la capacidad de discriminar las bajas tempranas. </vt:lpstr>
      <vt:lpstr>Análisis Hipótesis 4 Hipótesis 4: El tipo de contrato es un factor que tiene la capacidad de discriminar las bajas tempranas.  No se puede afirmar que el tipo de contrato sea un motivo de Baja Temprana. Se realizaron encuestas a los agentes desvinculados, pero un 69% de las mismas no fueron respondidas. Con respecto al tipo de contrato un 12% informo que no renueva por el tipo de contrato, pero no lo podemos considerar como una variable concluyente por la falta de datos.  Como se puede visualizar en el gráfico, el 35% de los empleados se dio de baja dentro de los 45 días, independientemente de que la baja sea voluntaria o no. </vt:lpstr>
      <vt:lpstr>                            CONCLUSIONES:  Luego de los distintos análisis realizados, se puede determinar que los empleados entre 20 y 30 años son aquellos que tienen más posibilidades de permanecer en la empresa tras los 45 días del período de prueba establecidos.  Con respecto a la variable analizada sexo, el 33% de las mujeres se dio de baja dentro de los 45 días, mientras que en el caso de los hombres fue del 39%. Es decir que es más probable que los hombres tengan una baja temprana que las mujeres, pero la diferencia entre ambos sexos no es muy significativa.  Al analizar las campañas, se puede observar que las de Previaje, Reclamos y Market Place son las que presentan mayores % de bajas tempranas, esto está relacionado con la alta complejidad de esas campañas y con el gran volumen de llamadas que reciben por día. Se realizan controles periódicos de calidad por medio de monitoreos, y también se evalúa la productividad de los agentes, lo que genera una presión adicional sobre los mismos. En este punto se recomienda aplicar mejoras en las capacitaciones de ingreso y realizar un seguimiento de los agentes por un período de OJT para que tengan un soporte online y puedan superar el período de prueba.  Como se indicó anteriormente, no se puede afirmar que el Tipo de Contrato sea un motivo de Baja Temprana. Se realizaron encuestas a los agentes desvinculados, pero un 69% de las mismas no fueron respondidas. Con respecto al tipo de contrato un 12% informo que no renueva por el tipo de contrato, pero no lo podemos considerar como una variable concluyente por la falta de datos.  Por lo tanto, de las variables estudiadas, solamente la edad y la campaña son factores que permiten discriminar de forma significativa si el empleado va a superar el periodo de prueba o no.  Serían relevantes para el análisis contar con otros datos adicionales, como por ejemplo el salario percibido, realizar encuestas a la totalidad de agentes que se retiran, tener información sobre el perfil de los empleados (si tienen hijos, si son estudiantes, si es su primera experiencia laboral, nivel de ausentismo, etc), para poder enriquecer el análisis realizado. </vt:lpstr>
      <vt:lpstr>                               BIBLIOGRAFÍA  - CHIAVENATO, Idalberto, (1999), Administración de recursos humanos, Editorial McGraw Hill, México.  - FITZ - ENZ, Jac, (1999) Cómo medir la gestión de los recursos humanos, Editorial Deusto S.A, NY.  - GARCIA FERNÁNDEZ, Dora, Metodología del trabajo de Investigación, Editorial Trillas, México.  - MARISTANY, Jaime, (2000), Administración de Recursos Humanos, Preatice Hall, Buenos Aires.  - PEIRO, J.M, (2003) Tratado de Psicología de trabajo: Actividades laborales en su contexto.  - PUNTO A PUNTO (2006), Dossier Call Centers en Córdoba.  - SABINO, C, (1986) El proceso de investigación, Editorial Panamericana, Colombia.  - SAMPIERI Roberto, COLLADO Carlos, LUCIO Pilar, (2001), Metodología de la investigación, Editorial Mc Graw – Hill, México.  - VIEYTES, Rut, (2004) Metodología de la investigación en organizaciones, mercado y sociedad: epistemología y técnicas, Editorial de las ciencias, Buenos Aires. </vt:lpstr>
    </vt:vector>
  </TitlesOfParts>
  <Company>TASA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Análisis Tasa de Rotación de un Centro de Contactos</dc:title>
  <dc:creator>Lorena Vanesa Santecchia</dc:creator>
  <cp:lastModifiedBy>lorena santecchia</cp:lastModifiedBy>
  <cp:revision>6</cp:revision>
  <dcterms:created xsi:type="dcterms:W3CDTF">2024-03-24T23:33:32Z</dcterms:created>
  <dcterms:modified xsi:type="dcterms:W3CDTF">2024-03-26T23:12:14Z</dcterms:modified>
</cp:coreProperties>
</file>