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7" r:id="rId6"/>
    <p:sldId id="268" r:id="rId7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4" autoAdjust="0"/>
    <p:restoredTop sz="94343" autoAdjust="0"/>
  </p:normalViewPr>
  <p:slideViewPr>
    <p:cSldViewPr snapToGrid="0">
      <p:cViewPr varScale="1">
        <p:scale>
          <a:sx n="74" d="100"/>
          <a:sy n="74" d="100"/>
        </p:scale>
        <p:origin x="18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E848C-FF7F-459F-8347-8D2958ABD0A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9F4B7-4A02-4304-A151-1C15849536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9F4B7-4A02-4304-A151-1C1584953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9F4B7-4A02-4304-A151-1C15849536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9F4B7-4A02-4304-A151-1C15849536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9F4B7-4A02-4304-A151-1C15849536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9F4B7-4A02-4304-A151-1C15849536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9F4B7-4A02-4304-A151-1C15849536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10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8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5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6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30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19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2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1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7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04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900AE-8AB4-47AC-98B6-DFBB1DF149F8}" type="datetimeFigureOut">
              <a:rPr lang="es-MX" smtClean="0"/>
              <a:t>19/06/2020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41E0-3A62-4F69-AA3A-7E8B1B27A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80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2">
            <a:extLst>
              <a:ext uri="{FF2B5EF4-FFF2-40B4-BE49-F238E27FC236}">
                <a16:creationId xmlns:a16="http://schemas.microsoft.com/office/drawing/2014/main" id="{EFB88FD1-8F4D-47E2-A4DD-ADA4C7D1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950913"/>
            <a:ext cx="5468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A228C4-B27C-4771-B620-14799D2902D5}"/>
              </a:ext>
            </a:extLst>
          </p:cNvPr>
          <p:cNvSpPr txBox="1">
            <a:spLocks/>
          </p:cNvSpPr>
          <p:nvPr/>
        </p:nvSpPr>
        <p:spPr bwMode="auto">
          <a:xfrm>
            <a:off x="793336" y="1860193"/>
            <a:ext cx="9101778" cy="356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MX" altLang="de-DE" sz="2200" dirty="0">
                <a:solidFill>
                  <a:srgbClr val="003366"/>
                </a:solidFill>
                <a:latin typeface="Arial" charset="0"/>
                <a:cs typeface="Tahoma" pitchFamily="34" charset="0"/>
              </a:rPr>
              <a:t> </a:t>
            </a:r>
            <a:endParaRPr lang="en-US" altLang="de-DE" sz="2200" dirty="0">
              <a:solidFill>
                <a:srgbClr val="003366"/>
              </a:solidFill>
              <a:latin typeface="Arial" charset="0"/>
              <a:cs typeface="Tahoma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de-DE" sz="1000" dirty="0">
              <a:solidFill>
                <a:srgbClr val="003366"/>
              </a:solidFill>
              <a:latin typeface="Arial" charset="0"/>
              <a:cs typeface="Tahoma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419" altLang="de-DE" sz="2200" dirty="0">
                <a:solidFill>
                  <a:srgbClr val="003366"/>
                </a:solidFill>
                <a:latin typeface="Arial" charset="0"/>
                <a:cs typeface="Tahoma" pitchFamily="34" charset="0"/>
              </a:rPr>
              <a:t>2. </a:t>
            </a:r>
            <a:r>
              <a:rPr lang="en-US" altLang="de-DE" sz="2200" dirty="0">
                <a:solidFill>
                  <a:srgbClr val="003366"/>
                </a:solidFill>
                <a:latin typeface="Arial" charset="0"/>
                <a:cs typeface="Tahoma" pitchFamily="34" charset="0"/>
              </a:rPr>
              <a:t>Data structures in</a:t>
            </a:r>
          </a:p>
          <a:p>
            <a:pPr>
              <a:lnSpc>
                <a:spcPct val="150000"/>
              </a:lnSpc>
              <a:defRPr/>
            </a:pPr>
            <a:endParaRPr lang="en-US" altLang="de-DE" sz="1000" dirty="0">
              <a:solidFill>
                <a:srgbClr val="003366"/>
              </a:solidFill>
              <a:latin typeface="Arial" charset="0"/>
              <a:cs typeface="Tahoma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altLang="de-DE" sz="2200" dirty="0">
                <a:solidFill>
                  <a:srgbClr val="003366"/>
                </a:solidFill>
                <a:latin typeface="Arial" charset="0"/>
                <a:cs typeface="Tahoma" pitchFamily="34" charset="0"/>
              </a:rPr>
              <a:t> </a:t>
            </a:r>
            <a:endParaRPr lang="en-US" altLang="de-DE" sz="2200" dirty="0">
              <a:solidFill>
                <a:srgbClr val="003366"/>
              </a:solidFill>
              <a:latin typeface="Arial" charset="0"/>
              <a:cs typeface="Tahoma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de-DE" sz="2000" dirty="0">
              <a:solidFill>
                <a:srgbClr val="003366"/>
              </a:solidFill>
              <a:latin typeface="Arial" charset="0"/>
              <a:cs typeface="Tahoma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de-DE" sz="2200" dirty="0">
                <a:solidFill>
                  <a:srgbClr val="003366"/>
                </a:solidFill>
                <a:latin typeface="Arial" charset="0"/>
                <a:cs typeface="Tahoma" pitchFamily="34" charset="0"/>
              </a:rPr>
              <a:t>4. Some functions in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3" b="28193"/>
          <a:stretch/>
        </p:blipFill>
        <p:spPr bwMode="auto">
          <a:xfrm>
            <a:off x="8031330" y="104560"/>
            <a:ext cx="2571750" cy="620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930C622-478E-48F5-8304-4E802B248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521" y="2606250"/>
            <a:ext cx="864945" cy="76206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68355AF-61F8-4A1A-AF26-A638A963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522" y="4114373"/>
            <a:ext cx="86494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3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2">
            <a:extLst>
              <a:ext uri="{FF2B5EF4-FFF2-40B4-BE49-F238E27FC236}">
                <a16:creationId xmlns:a16="http://schemas.microsoft.com/office/drawing/2014/main" id="{EFB88FD1-8F4D-47E2-A4DD-ADA4C7D1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950913"/>
            <a:ext cx="93685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2. Data structures in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7834A8-352B-4EFD-8FB3-E15BF37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93160" y="7032877"/>
            <a:ext cx="2406650" cy="40163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bs-Latn-BA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3" b="28193"/>
          <a:stretch/>
        </p:blipFill>
        <p:spPr bwMode="auto">
          <a:xfrm>
            <a:off x="8031330" y="104560"/>
            <a:ext cx="2571750" cy="620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80351" y="1904993"/>
            <a:ext cx="96229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The two most recurring: 1) </a:t>
            </a:r>
            <a:r>
              <a:rPr lang="en-US" sz="2500" b="1" dirty="0" err="1"/>
              <a:t>DataFrame</a:t>
            </a:r>
            <a:r>
              <a:rPr lang="en-US" sz="2500" b="1" dirty="0"/>
              <a:t> (Table) &amp; 2) Array (Matrix)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307" y="2846407"/>
            <a:ext cx="5230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* </a:t>
            </a:r>
            <a:r>
              <a:rPr lang="en-US" sz="2000" b="1" dirty="0"/>
              <a:t>THE</a:t>
            </a:r>
            <a:r>
              <a:rPr lang="en-US" sz="2000" dirty="0"/>
              <a:t> R base library deals with </a:t>
            </a:r>
            <a:r>
              <a:rPr lang="en-US" sz="2000" b="1" dirty="0" err="1"/>
              <a:t>DataFrame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2748" y="4468381"/>
            <a:ext cx="55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* </a:t>
            </a:r>
            <a:r>
              <a:rPr lang="en-US" sz="2000" b="1" dirty="0"/>
              <a:t>THE</a:t>
            </a:r>
            <a:r>
              <a:rPr lang="en-US" sz="2000" dirty="0"/>
              <a:t> R base library deals with </a:t>
            </a:r>
            <a:r>
              <a:rPr lang="en-US" sz="2000" b="1" dirty="0"/>
              <a:t>Matrix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792" y="5600701"/>
            <a:ext cx="96229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Other DS: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188" y="6155665"/>
            <a:ext cx="5568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* Array/ vector  (a one-column matrix)</a:t>
            </a:r>
          </a:p>
          <a:p>
            <a:pPr algn="just"/>
            <a:r>
              <a:rPr lang="en-US" sz="2000" dirty="0"/>
              <a:t>* Tuples</a:t>
            </a:r>
          </a:p>
          <a:p>
            <a:pPr algn="just"/>
            <a:r>
              <a:rPr lang="en-US" sz="2000" dirty="0"/>
              <a:t>* Lists</a:t>
            </a:r>
          </a:p>
          <a:p>
            <a:pPr algn="just"/>
            <a:r>
              <a:rPr lang="en-US" sz="2000" dirty="0"/>
              <a:t>* Dictionaries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58DD379-4DDC-43F8-83C3-7D17F3409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707" y="725552"/>
            <a:ext cx="86494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7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2">
            <a:extLst>
              <a:ext uri="{FF2B5EF4-FFF2-40B4-BE49-F238E27FC236}">
                <a16:creationId xmlns:a16="http://schemas.microsoft.com/office/drawing/2014/main" id="{EFB88FD1-8F4D-47E2-A4DD-ADA4C7D1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950913"/>
            <a:ext cx="6233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4. Some functions in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7834A8-352B-4EFD-8FB3-E15BF37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93160" y="7032877"/>
            <a:ext cx="2406650" cy="40163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bs-Latn-BA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3" b="28193"/>
          <a:stretch/>
        </p:blipFill>
        <p:spPr bwMode="auto">
          <a:xfrm>
            <a:off x="8031330" y="104560"/>
            <a:ext cx="2571750" cy="620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80351" y="1904993"/>
            <a:ext cx="2960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Import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2622" y="2421857"/>
            <a:ext cx="941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/>
              <a:t>Set your working directory (location in your system from where to R/W data)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8064" y="3635614"/>
            <a:ext cx="941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2a. Import (read) your data: the base R can read text, if its excel use a package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7178" y="5159626"/>
            <a:ext cx="941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2b. Import (read) your data: If it is a raster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34782AD-B3AF-4A35-9ADF-5BA6579F9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327" y="831490"/>
            <a:ext cx="864945" cy="7620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509023-F97C-40AB-A14B-8EE7C53AE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405" y="2801881"/>
            <a:ext cx="6393734" cy="67061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3DACF54-9D41-4751-AC49-4F2BDE11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457" y="4618171"/>
            <a:ext cx="6477561" cy="4496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2911D06-76DD-433C-9FB7-2FE0727A1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457" y="4091819"/>
            <a:ext cx="3177815" cy="3886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E83359A-5B56-475D-9D27-89A24010A6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6248" y="5775602"/>
            <a:ext cx="5067739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7834A8-352B-4EFD-8FB3-E15BF37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93160" y="7032877"/>
            <a:ext cx="2406650" cy="40163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bs-Latn-BA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3" b="28193"/>
          <a:stretch/>
        </p:blipFill>
        <p:spPr bwMode="auto">
          <a:xfrm>
            <a:off x="8031330" y="104560"/>
            <a:ext cx="2571750" cy="620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80351" y="1904993"/>
            <a:ext cx="2879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Explore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2622" y="2421857"/>
            <a:ext cx="941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* Ask what data structure is your data, print your </a:t>
            </a:r>
            <a:r>
              <a:rPr lang="en-US" sz="2000" dirty="0" err="1"/>
              <a:t>DataFrame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98064" y="4305093"/>
            <a:ext cx="941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* Ask what type of data integrates your </a:t>
            </a:r>
            <a:r>
              <a:rPr lang="en-US" sz="2000" dirty="0" err="1"/>
              <a:t>DataFrame</a:t>
            </a:r>
            <a:r>
              <a:rPr lang="en-US" sz="2000" dirty="0"/>
              <a:t>, how big it is, get descriptive stats</a:t>
            </a:r>
          </a:p>
        </p:txBody>
      </p:sp>
      <p:sp>
        <p:nvSpPr>
          <p:cNvPr id="22" name="Rechteck 2">
            <a:extLst>
              <a:ext uri="{FF2B5EF4-FFF2-40B4-BE49-F238E27FC236}">
                <a16:creationId xmlns:a16="http://schemas.microsoft.com/office/drawing/2014/main" id="{EFB88FD1-8F4D-47E2-A4DD-ADA4C7D1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950913"/>
            <a:ext cx="6233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4. Some functions in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179C348-3A94-4194-992D-D15BC0FD4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327" y="831490"/>
            <a:ext cx="864945" cy="76206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108F31E-D622-4624-980A-9DF5D4B16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090" y="3091751"/>
            <a:ext cx="3932261" cy="5563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6B51787-F1D0-428B-8A69-74EC0FF6C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090" y="4996598"/>
            <a:ext cx="7658764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7834A8-352B-4EFD-8FB3-E15BF37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93160" y="7032877"/>
            <a:ext cx="2406650" cy="40163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bs-Latn-BA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3" b="28193"/>
          <a:stretch/>
        </p:blipFill>
        <p:spPr bwMode="auto">
          <a:xfrm>
            <a:off x="8031330" y="104560"/>
            <a:ext cx="2571750" cy="620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80351" y="1904993"/>
            <a:ext cx="39243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Execute process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351" y="4074012"/>
            <a:ext cx="941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* Extract using raster or Velox (is faster) packages </a:t>
            </a:r>
          </a:p>
        </p:txBody>
      </p:sp>
      <p:sp>
        <p:nvSpPr>
          <p:cNvPr id="22" name="Rechteck 2">
            <a:extLst>
              <a:ext uri="{FF2B5EF4-FFF2-40B4-BE49-F238E27FC236}">
                <a16:creationId xmlns:a16="http://schemas.microsoft.com/office/drawing/2014/main" id="{EFB88FD1-8F4D-47E2-A4DD-ADA4C7D1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950913"/>
            <a:ext cx="6233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4. Some functions in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4568E51-ACA9-41EE-89B2-C0974D2A8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327" y="831490"/>
            <a:ext cx="864945" cy="7620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7B1BDF7-7FA1-4908-A7DA-0755ABDD0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96" y="5475462"/>
            <a:ext cx="9045724" cy="1356478"/>
          </a:xfrm>
          <a:prstGeom prst="rect">
            <a:avLst/>
          </a:prstGeom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DC6CA1D2-9219-4046-959F-78BC0CABE1D5}"/>
              </a:ext>
            </a:extLst>
          </p:cNvPr>
          <p:cNvSpPr txBox="1"/>
          <p:nvPr/>
        </p:nvSpPr>
        <p:spPr>
          <a:xfrm>
            <a:off x="743096" y="2574017"/>
            <a:ext cx="941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* Get the plot polygons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148492-5B8F-4E72-9CFC-89B7FE7B9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96" y="3216528"/>
            <a:ext cx="5730737" cy="7087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074775-9B33-4B5D-AAF6-6EBD6D102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096" y="4521362"/>
            <a:ext cx="6538527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7834A8-352B-4EFD-8FB3-E15BF37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93160" y="7032877"/>
            <a:ext cx="2406650" cy="40163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bs-Latn-BA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3" b="28193"/>
          <a:stretch/>
        </p:blipFill>
        <p:spPr bwMode="auto">
          <a:xfrm>
            <a:off x="8031330" y="104560"/>
            <a:ext cx="2571750" cy="620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80351" y="1904993"/>
            <a:ext cx="39243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Arrange data and export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2622" y="2421857"/>
            <a:ext cx="941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* Order extracted data and save (write) to disk</a:t>
            </a:r>
          </a:p>
        </p:txBody>
      </p:sp>
      <p:sp>
        <p:nvSpPr>
          <p:cNvPr id="22" name="Rechteck 2">
            <a:extLst>
              <a:ext uri="{FF2B5EF4-FFF2-40B4-BE49-F238E27FC236}">
                <a16:creationId xmlns:a16="http://schemas.microsoft.com/office/drawing/2014/main" id="{EFB88FD1-8F4D-47E2-A4DD-ADA4C7D1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950913"/>
            <a:ext cx="6233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4. Some functions 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E3029C5-2698-4EB7-9890-E5DCDC1CFE18}"/>
              </a:ext>
            </a:extLst>
          </p:cNvPr>
          <p:cNvSpPr/>
          <p:nvPr/>
        </p:nvSpPr>
        <p:spPr>
          <a:xfrm>
            <a:off x="968316" y="6608762"/>
            <a:ext cx="9525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also https://www.dropbox.com/s/flzc575qmbod0cj/exercises_data_frames.R?dl=0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B689A1F-09AB-4278-B705-DDAEFF39C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327" y="831490"/>
            <a:ext cx="864945" cy="7620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EADDD3-E456-437D-9523-1C87AFBBF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71" y="3329771"/>
            <a:ext cx="8657070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2027</TotalTime>
  <Words>246</Words>
  <Application>Microsoft Office PowerPoint</Application>
  <PresentationFormat>Personalizado</PresentationFormat>
  <Paragraphs>45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pc2</dc:creator>
  <cp:lastModifiedBy>CIMMYT</cp:lastModifiedBy>
  <cp:revision>1171</cp:revision>
  <dcterms:created xsi:type="dcterms:W3CDTF">2019-03-19T02:01:00Z</dcterms:created>
  <dcterms:modified xsi:type="dcterms:W3CDTF">2020-06-20T02:58:17Z</dcterms:modified>
</cp:coreProperties>
</file>