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71e8488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71e8488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443690a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443690a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71e8488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71e8488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443690ab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443690ab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443690ab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443690a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443690a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443690a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443690a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443690a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443690a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443690a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43690a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43690a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1e848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71e848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443690a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443690a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71e8488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71e8488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443690ab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443690ab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443690a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443690a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443690a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443690a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Voting Rules in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16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Generating election examples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81850" y="3202900"/>
            <a:ext cx="26505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M2 BDMA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 Modelling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Fall 2023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Antonio Lorencio Abril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a candidate wins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3rd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Result: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</a:pPr>
            <a:r>
              <a:rPr lang="es" sz="2700">
                <a:solidFill>
                  <a:schemeClr val="dk1"/>
                </a:solidFill>
              </a:rPr>
              <a:t>D&gt;C&gt;B&gt;E&gt;F&gt;A for 4 voters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</a:pPr>
            <a:r>
              <a:rPr lang="es" sz="2700">
                <a:solidFill>
                  <a:schemeClr val="dk1"/>
                </a:solidFill>
              </a:rPr>
              <a:t>B&gt;D&gt;C&gt;F&gt;E&gt;A for 22 voters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</a:pPr>
            <a:r>
              <a:rPr lang="es" sz="2700">
                <a:solidFill>
                  <a:schemeClr val="dk1"/>
                </a:solidFill>
              </a:rPr>
              <a:t>C&gt;B&gt;E&gt;A&gt;F&gt;D for 14 voters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Winner is B.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4 winners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668150" y="1234825"/>
            <a:ext cx="7799700" cy="15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672150" y="1234700"/>
            <a:ext cx="7799700" cy="152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 this case, I have done: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The </a:t>
            </a:r>
            <a:r>
              <a:rPr b="1" lang="es">
                <a:solidFill>
                  <a:schemeClr val="dk1"/>
                </a:solidFill>
              </a:rPr>
              <a:t>random approach</a:t>
            </a:r>
            <a:r>
              <a:rPr lang="es">
                <a:solidFill>
                  <a:schemeClr val="dk1"/>
                </a:solidFill>
              </a:rPr>
              <a:t>: almost the same, change the conditions to check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The </a:t>
            </a:r>
            <a:r>
              <a:rPr b="1" lang="es">
                <a:solidFill>
                  <a:schemeClr val="dk1"/>
                </a:solidFill>
              </a:rPr>
              <a:t>GA</a:t>
            </a:r>
            <a:r>
              <a:rPr lang="es">
                <a:solidFill>
                  <a:schemeClr val="dk1"/>
                </a:solidFill>
              </a:rPr>
              <a:t>: almost the same, change the fitness function: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fitness = 2*n_winners + req_1 + req_2,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n_winners is the amount of different winners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In this case, we finish when the fitness is 8.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4 winners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Result: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87191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 sz="2700">
                <a:solidFill>
                  <a:schemeClr val="dk1"/>
                </a:solidFill>
              </a:rPr>
              <a:t>D&gt;A&gt;E&gt;F&gt;B&gt;C for 16 voters</a:t>
            </a:r>
            <a:endParaRPr sz="2700">
              <a:solidFill>
                <a:schemeClr val="dk1"/>
              </a:solidFill>
            </a:endParaRPr>
          </a:p>
          <a:p>
            <a:pPr indent="-387191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 sz="2700">
                <a:solidFill>
                  <a:schemeClr val="dk1"/>
                </a:solidFill>
              </a:rPr>
              <a:t>F&gt;B&gt;A&gt;E&gt;C&gt;D for 6 voters</a:t>
            </a:r>
            <a:endParaRPr sz="2700">
              <a:solidFill>
                <a:schemeClr val="dk1"/>
              </a:solidFill>
            </a:endParaRPr>
          </a:p>
          <a:p>
            <a:pPr indent="-387191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 sz="2700">
                <a:solidFill>
                  <a:schemeClr val="dk1"/>
                </a:solidFill>
              </a:rPr>
              <a:t>F&gt;C&gt;E&gt;A&gt;D&gt;B for 10 voters</a:t>
            </a:r>
            <a:endParaRPr sz="2700">
              <a:solidFill>
                <a:schemeClr val="dk1"/>
              </a:solidFill>
            </a:endParaRPr>
          </a:p>
          <a:p>
            <a:pPr indent="-387191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 sz="2700">
                <a:solidFill>
                  <a:schemeClr val="dk1"/>
                </a:solidFill>
              </a:rPr>
              <a:t>E&gt;C&gt;B&gt;A&gt;F&gt;D for 8 voters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Winners are: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Plurality: D			Plurality Runoff: F</a:t>
            </a:r>
            <a:endParaRPr sz="27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Condorcet: A			Borda: E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performance analysis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75" y="909050"/>
            <a:ext cx="6050625" cy="40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performance analysis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488" y="969425"/>
            <a:ext cx="6050625" cy="40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performance analysis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688" y="981500"/>
            <a:ext cx="6050625" cy="40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performance analysis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668150" y="1234825"/>
            <a:ext cx="7799700" cy="13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672150" y="1234700"/>
            <a:ext cx="7799700" cy="133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The results came out worse than I expected, because I believe that the totally random approach is quite likely to find a solution.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Anyways, it has been interesting to develop the GA method and maybe it can be further improved.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a candidate wins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1st Approach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72150" y="1355575"/>
            <a:ext cx="7799700" cy="17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76150" y="1355575"/>
            <a:ext cx="7799700" cy="175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Theorem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there are only two profiles and there is a candidate with more than 50% of the votes, then this candidate wins under all voting rules, except maybe Borda.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the candidate with more than 50% of the votes is in second place in the other profile, then this candidate wins under Borda too.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76150" y="3106300"/>
            <a:ext cx="77997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Proof</a:t>
            </a:r>
            <a:r>
              <a:rPr lang="es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Plurality: The candidate with more than 50% of the votes wins.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Plurality with runoff: The candidate with more than 50% of the votes wins.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Condorcet: If there is a candidate with more than 50% of the votes, it is the Condorcet winner.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a candidate wins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1st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Proof</a:t>
            </a:r>
            <a:r>
              <a:rPr lang="es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Borda: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n voters, the </a:t>
            </a:r>
            <a:r>
              <a:rPr b="1" lang="es">
                <a:solidFill>
                  <a:srgbClr val="1155CC"/>
                </a:solidFill>
              </a:rPr>
              <a:t>top candidate</a:t>
            </a:r>
            <a:r>
              <a:rPr lang="es">
                <a:solidFill>
                  <a:schemeClr val="dk1"/>
                </a:solidFill>
              </a:rPr>
              <a:t> has </a:t>
            </a:r>
            <a:r>
              <a:rPr b="1" lang="es">
                <a:solidFill>
                  <a:srgbClr val="1155CC"/>
                </a:solidFill>
              </a:rPr>
              <a:t>k votes</a:t>
            </a:r>
            <a:r>
              <a:rPr lang="es">
                <a:solidFill>
                  <a:schemeClr val="dk1"/>
                </a:solidFill>
              </a:rPr>
              <a:t>, with k&gt;n/2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The </a:t>
            </a:r>
            <a:r>
              <a:rPr b="1" lang="es">
                <a:solidFill>
                  <a:srgbClr val="741B47"/>
                </a:solidFill>
              </a:rPr>
              <a:t>second top candidate</a:t>
            </a:r>
            <a:r>
              <a:rPr lang="es">
                <a:solidFill>
                  <a:schemeClr val="dk1"/>
                </a:solidFill>
              </a:rPr>
              <a:t> has then </a:t>
            </a:r>
            <a:r>
              <a:rPr b="1" lang="es">
                <a:solidFill>
                  <a:srgbClr val="741B47"/>
                </a:solidFill>
              </a:rPr>
              <a:t>n-k votes</a:t>
            </a:r>
            <a:endParaRPr b="1">
              <a:solidFill>
                <a:srgbClr val="741B47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Top candidate earns </a:t>
            </a:r>
            <a:r>
              <a:rPr b="1" lang="es">
                <a:solidFill>
                  <a:srgbClr val="1155CC"/>
                </a:solidFill>
              </a:rPr>
              <a:t>P1 = n*k+(n-1)*(n-k)</a:t>
            </a:r>
            <a:r>
              <a:rPr lang="es">
                <a:solidFill>
                  <a:schemeClr val="dk1"/>
                </a:solidFill>
              </a:rPr>
              <a:t> points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Second top candidate earns </a:t>
            </a:r>
            <a:r>
              <a:rPr b="1" lang="es">
                <a:solidFill>
                  <a:srgbClr val="741B47"/>
                </a:solidFill>
              </a:rPr>
              <a:t>P2 = (n-1)*k+n*(n-k)</a:t>
            </a:r>
            <a:endParaRPr b="1">
              <a:solidFill>
                <a:srgbClr val="741B47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It’s easy to reduce </a:t>
            </a:r>
            <a:r>
              <a:rPr b="1" lang="es">
                <a:solidFill>
                  <a:schemeClr val="dk1"/>
                </a:solidFill>
              </a:rPr>
              <a:t>P1&gt;P2 to k&gt;n-k, which is true because k&gt;n/2</a:t>
            </a:r>
            <a:r>
              <a:rPr lang="es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70150" y="3070075"/>
            <a:ext cx="7799700" cy="17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74150" y="3070075"/>
            <a:ext cx="7799700" cy="175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Using this theorem to generate an example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Generate the profile P1=a&gt;b&gt;c&gt;... until having m candidates in the profile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Generate the profile P2=b&gt;a&gt;c&gt;... changing the order of the first two candidates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Assign n/2+1 votes to P1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If n is even, assign n/2-1 votes to P2; if n is odd, assign n/2 votes to P2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This way, all conditions are satisfied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a candidate wins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1st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Result: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</a:pPr>
            <a:r>
              <a:rPr lang="es" sz="2700">
                <a:solidFill>
                  <a:schemeClr val="dk1"/>
                </a:solidFill>
              </a:rPr>
              <a:t>A&gt;B&gt;C&gt;D&gt;E&gt;F for 21 voters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</a:pPr>
            <a:r>
              <a:rPr lang="es" sz="2700">
                <a:solidFill>
                  <a:schemeClr val="dk1"/>
                </a:solidFill>
              </a:rPr>
              <a:t>B</a:t>
            </a:r>
            <a:r>
              <a:rPr lang="es" sz="2700">
                <a:solidFill>
                  <a:schemeClr val="dk1"/>
                </a:solidFill>
              </a:rPr>
              <a:t>&gt;A&gt;C&gt;D&gt;E&gt;F for 19 voters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Winner is A.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a candidate wins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2nd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68150" y="1258975"/>
            <a:ext cx="7799700" cy="27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72150" y="1258975"/>
            <a:ext cx="7799700" cy="272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Random generation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The theorem approach can be boring. There are more sophisticated approaches.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For instance, we can generate elections randomly until all conditions are met.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Generate a </a:t>
            </a:r>
            <a:r>
              <a:rPr b="1" lang="es">
                <a:solidFill>
                  <a:schemeClr val="dk1"/>
                </a:solidFill>
              </a:rPr>
              <a:t>random profile with n candidates</a:t>
            </a:r>
            <a:r>
              <a:rPr lang="es">
                <a:solidFill>
                  <a:schemeClr val="dk1"/>
                </a:solidFill>
              </a:rPr>
              <a:t>, ordered randomly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For each voter from 1 to 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With </a:t>
            </a:r>
            <a:r>
              <a:rPr b="1" lang="es">
                <a:solidFill>
                  <a:schemeClr val="dk1"/>
                </a:solidFill>
              </a:rPr>
              <a:t>probability p, I generate</a:t>
            </a:r>
            <a:r>
              <a:rPr lang="es">
                <a:solidFill>
                  <a:schemeClr val="dk1"/>
                </a:solidFill>
              </a:rPr>
              <a:t> a new random profile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With </a:t>
            </a:r>
            <a:r>
              <a:rPr b="1" lang="es">
                <a:solidFill>
                  <a:schemeClr val="dk1"/>
                </a:solidFill>
              </a:rPr>
              <a:t>probability 1-p, I add another vote</a:t>
            </a:r>
            <a:r>
              <a:rPr lang="es">
                <a:solidFill>
                  <a:schemeClr val="dk1"/>
                </a:solidFill>
              </a:rPr>
              <a:t> to the previous profile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>
                <a:solidFill>
                  <a:schemeClr val="dk1"/>
                </a:solidFill>
              </a:rPr>
              <a:t>Check</a:t>
            </a:r>
            <a:r>
              <a:rPr lang="es">
                <a:solidFill>
                  <a:schemeClr val="dk1"/>
                </a:solidFill>
              </a:rPr>
              <a:t> the conditions. If they are not met, </a:t>
            </a:r>
            <a:r>
              <a:rPr b="1" lang="es">
                <a:solidFill>
                  <a:schemeClr val="dk1"/>
                </a:solidFill>
              </a:rPr>
              <a:t>repeat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a candidate wins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2nd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Result: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</a:pPr>
            <a:r>
              <a:rPr lang="es" sz="2700">
                <a:solidFill>
                  <a:schemeClr val="dk1"/>
                </a:solidFill>
              </a:rPr>
              <a:t>D&gt;C&gt;B&gt;E&gt;F&gt;A </a:t>
            </a:r>
            <a:r>
              <a:rPr lang="es" sz="2700">
                <a:solidFill>
                  <a:schemeClr val="dk1"/>
                </a:solidFill>
              </a:rPr>
              <a:t>for 4 voters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</a:pPr>
            <a:r>
              <a:rPr lang="es" sz="2700">
                <a:solidFill>
                  <a:schemeClr val="dk1"/>
                </a:solidFill>
              </a:rPr>
              <a:t>B&gt;D&gt;C&gt;F&gt;E&gt;A for 22 voters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</a:pPr>
            <a:r>
              <a:rPr lang="es" sz="2700">
                <a:solidFill>
                  <a:schemeClr val="dk1"/>
                </a:solidFill>
              </a:rPr>
              <a:t>C&gt;B&gt;E&gt;A&gt;F&gt;D for 14 voters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</a:rPr>
              <a:t>Winner is B.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a candidate wins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3rd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668150" y="1234825"/>
            <a:ext cx="7799700" cy="38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72150" y="1234700"/>
            <a:ext cx="7799700" cy="380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Genetic Algorithm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 thought that the random approach might be too inefficient, so I tried to develop a more efficient approach through a GA.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Generate the </a:t>
            </a:r>
            <a:r>
              <a:rPr b="1" lang="es">
                <a:solidFill>
                  <a:srgbClr val="1155CC"/>
                </a:solidFill>
              </a:rPr>
              <a:t>initial population</a:t>
            </a:r>
            <a:r>
              <a:rPr lang="es">
                <a:solidFill>
                  <a:schemeClr val="dk1"/>
                </a:solidFill>
              </a:rPr>
              <a:t> of K elections randomly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Evaluate the fitness for each election: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		</a:t>
            </a:r>
            <a:r>
              <a:rPr b="1" lang="es">
                <a:solidFill>
                  <a:srgbClr val="1155CC"/>
                </a:solidFill>
              </a:rPr>
              <a:t>fitness = 3*full_win + 2*req_1 + req_2</a:t>
            </a:r>
            <a:r>
              <a:rPr lang="es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where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full_win = 1 if a candidate wins all, 0 otherwise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req_1 = 1 if no more than 90% of voters have the same preference, 0 otherwise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req_2 = 1 if no more than 70% of voters have the same best candidate, 0 otherwise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>
                <a:solidFill>
                  <a:schemeClr val="dk1"/>
                </a:solidFill>
              </a:rPr>
              <a:t>Repeat until there is an election with fitness == 6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s">
                <a:solidFill>
                  <a:schemeClr val="dk1"/>
                </a:solidFill>
              </a:rPr>
              <a:t>Select</a:t>
            </a:r>
            <a:r>
              <a:rPr lang="es">
                <a:solidFill>
                  <a:schemeClr val="dk1"/>
                </a:solidFill>
              </a:rPr>
              <a:t> best elections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s">
                <a:solidFill>
                  <a:schemeClr val="dk1"/>
                </a:solidFill>
              </a:rPr>
              <a:t>Crossover</a:t>
            </a:r>
            <a:r>
              <a:rPr lang="es">
                <a:solidFill>
                  <a:schemeClr val="dk1"/>
                </a:solidFill>
              </a:rPr>
              <a:t> by roulette wheel selection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s">
                <a:solidFill>
                  <a:schemeClr val="dk1"/>
                </a:solidFill>
              </a:rPr>
              <a:t>Mutation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Evaluate fitness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a candidate wins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3rd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668150" y="1234825"/>
            <a:ext cx="7799700" cy="3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672150" y="1234700"/>
            <a:ext cx="7799700" cy="348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Genetic Algorithm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By roulette wheel: assign higher probability to those with higher fitness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Crossover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	</a:t>
            </a:r>
            <a:r>
              <a:rPr lang="es">
                <a:solidFill>
                  <a:schemeClr val="dk1"/>
                </a:solidFill>
              </a:rPr>
              <a:t>To combine two elections, we merge the two elections in E: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For each profile in E: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new_election[profile] += 1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E[profile] -= 1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if voters(new_election) = n, break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Example: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Parent1 = {abc:2,bac:1}, Parent2 = {cab:2, bac:1}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E = {abc:2, bac:2, cab:2}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	new_election = {abc:1, bac:1, cab:1}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Election example: a candidate wins 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3rd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668150" y="1234825"/>
            <a:ext cx="7799700" cy="21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672150" y="1234700"/>
            <a:ext cx="7799700" cy="21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Genetic Algorithm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Mutation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If the election has only one profile, divide it into two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If the election has only two profiles, divide it into three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Else: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Remove the least common profile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Add its votes to the most common profile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