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89" r:id="rId5"/>
    <p:sldId id="287" r:id="rId6"/>
    <p:sldId id="288" r:id="rId7"/>
    <p:sldId id="290" r:id="rId8"/>
    <p:sldId id="258" r:id="rId9"/>
    <p:sldId id="291" r:id="rId10"/>
    <p:sldId id="292" r:id="rId11"/>
    <p:sldId id="286" r:id="rId12"/>
    <p:sldId id="293" r:id="rId13"/>
    <p:sldId id="262" r:id="rId14"/>
    <p:sldId id="264" r:id="rId15"/>
    <p:sldId id="263" r:id="rId16"/>
    <p:sldId id="265" r:id="rId17"/>
    <p:sldId id="266" r:id="rId18"/>
    <p:sldId id="272" r:id="rId19"/>
    <p:sldId id="278" r:id="rId20"/>
    <p:sldId id="273" r:id="rId21"/>
    <p:sldId id="279" r:id="rId22"/>
    <p:sldId id="284" r:id="rId23"/>
    <p:sldId id="285" r:id="rId24"/>
    <p:sldId id="294" r:id="rId25"/>
    <p:sldId id="295" r:id="rId26"/>
    <p:sldId id="296" r:id="rId27"/>
    <p:sldId id="297" r:id="rId28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39" autoAdjust="0"/>
  </p:normalViewPr>
  <p:slideViewPr>
    <p:cSldViewPr>
      <p:cViewPr>
        <p:scale>
          <a:sx n="50" d="100"/>
          <a:sy n="50" d="100"/>
        </p:scale>
        <p:origin x="-810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radars'!$A$4</c:f>
          <c:strCache>
            <c:ptCount val="1"/>
            <c:pt idx="0">
              <c:v>Fonctions de base</c:v>
            </c:pt>
          </c:strCache>
        </c:strRef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'Données radars'!$C$2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'Données radars'!$B$4:$B$10</c:f>
              <c:strCache>
                <c:ptCount val="7"/>
                <c:pt idx="0">
                  <c:v>WEB browser</c:v>
                </c:pt>
                <c:pt idx="1">
                  <c:v>Client lourd Java</c:v>
                </c:pt>
                <c:pt idx="2">
                  <c:v>MS Office</c:v>
                </c:pt>
                <c:pt idx="3">
                  <c:v>Mail</c:v>
                </c:pt>
                <c:pt idx="4">
                  <c:v>Gestion de fichiers</c:v>
                </c:pt>
                <c:pt idx="5">
                  <c:v>Poste de travail</c:v>
                </c:pt>
                <c:pt idx="6">
                  <c:v>PDF</c:v>
                </c:pt>
              </c:strCache>
            </c:strRef>
          </c:cat>
          <c:val>
            <c:numRef>
              <c:f>'Données radars'!$C$4:$C$10</c:f>
              <c:numCache>
                <c:formatCode>0.00</c:formatCode>
                <c:ptCount val="7"/>
                <c:pt idx="0">
                  <c:v>9</c:v>
                </c:pt>
                <c:pt idx="1">
                  <c:v>8.2000000000000011</c:v>
                </c:pt>
                <c:pt idx="2">
                  <c:v>7.5</c:v>
                </c:pt>
                <c:pt idx="3">
                  <c:v>9</c:v>
                </c:pt>
                <c:pt idx="4">
                  <c:v>6.333333333333333</c:v>
                </c:pt>
                <c:pt idx="5">
                  <c:v>7</c:v>
                </c:pt>
                <c:pt idx="6">
                  <c:v>6.7</c:v>
                </c:pt>
              </c:numCache>
            </c:numRef>
          </c:val>
        </c:ser>
        <c:ser>
          <c:idx val="1"/>
          <c:order val="1"/>
          <c:tx>
            <c:strRef>
              <c:f>'Données radars'!$E$2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'Données radars'!$B$4:$B$10</c:f>
              <c:strCache>
                <c:ptCount val="7"/>
                <c:pt idx="0">
                  <c:v>WEB browser</c:v>
                </c:pt>
                <c:pt idx="1">
                  <c:v>Client lourd Java</c:v>
                </c:pt>
                <c:pt idx="2">
                  <c:v>MS Office</c:v>
                </c:pt>
                <c:pt idx="3">
                  <c:v>Mail</c:v>
                </c:pt>
                <c:pt idx="4">
                  <c:v>Gestion de fichiers</c:v>
                </c:pt>
                <c:pt idx="5">
                  <c:v>Poste de travail</c:v>
                </c:pt>
                <c:pt idx="6">
                  <c:v>PDF</c:v>
                </c:pt>
              </c:strCache>
            </c:strRef>
          </c:cat>
          <c:val>
            <c:numRef>
              <c:f>'Données radars'!$E$4:$E$10</c:f>
              <c:numCache>
                <c:formatCode>0.00</c:formatCode>
                <c:ptCount val="7"/>
                <c:pt idx="0">
                  <c:v>7</c:v>
                </c:pt>
                <c:pt idx="1">
                  <c:v>9</c:v>
                </c:pt>
                <c:pt idx="2">
                  <c:v>6.75</c:v>
                </c:pt>
                <c:pt idx="3">
                  <c:v>0</c:v>
                </c:pt>
                <c:pt idx="4">
                  <c:v>7</c:v>
                </c:pt>
                <c:pt idx="5">
                  <c:v>5.666666666666667</c:v>
                </c:pt>
                <c:pt idx="6">
                  <c:v>6.5</c:v>
                </c:pt>
              </c:numCache>
            </c:numRef>
          </c:val>
        </c:ser>
        <c:ser>
          <c:idx val="2"/>
          <c:order val="2"/>
          <c:tx>
            <c:strRef>
              <c:f>'Données radars'!$G$2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'Données radars'!$B$4:$B$10</c:f>
              <c:strCache>
                <c:ptCount val="7"/>
                <c:pt idx="0">
                  <c:v>WEB browser</c:v>
                </c:pt>
                <c:pt idx="1">
                  <c:v>Client lourd Java</c:v>
                </c:pt>
                <c:pt idx="2">
                  <c:v>MS Office</c:v>
                </c:pt>
                <c:pt idx="3">
                  <c:v>Mail</c:v>
                </c:pt>
                <c:pt idx="4">
                  <c:v>Gestion de fichiers</c:v>
                </c:pt>
                <c:pt idx="5">
                  <c:v>Poste de travail</c:v>
                </c:pt>
                <c:pt idx="6">
                  <c:v>PDF</c:v>
                </c:pt>
              </c:strCache>
            </c:strRef>
          </c:cat>
          <c:val>
            <c:numRef>
              <c:f>'Données radars'!$G$4:$G$10</c:f>
              <c:numCache>
                <c:formatCode>0.00</c:formatCode>
                <c:ptCount val="7"/>
                <c:pt idx="0">
                  <c:v>9</c:v>
                </c:pt>
                <c:pt idx="1">
                  <c:v>8</c:v>
                </c:pt>
                <c:pt idx="2">
                  <c:v>5.75</c:v>
                </c:pt>
                <c:pt idx="3">
                  <c:v>9</c:v>
                </c:pt>
                <c:pt idx="4">
                  <c:v>5</c:v>
                </c:pt>
                <c:pt idx="5">
                  <c:v>7.333333333333333</c:v>
                </c:pt>
                <c:pt idx="6">
                  <c:v>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46176"/>
        <c:axId val="50547712"/>
      </c:radarChart>
      <c:catAx>
        <c:axId val="5054617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50547712"/>
        <c:crosses val="autoZero"/>
        <c:auto val="1"/>
        <c:lblAlgn val="ctr"/>
        <c:lblOffset val="100"/>
        <c:noMultiLvlLbl val="0"/>
      </c:catAx>
      <c:valAx>
        <c:axId val="50547712"/>
        <c:scaling>
          <c:orientation val="minMax"/>
        </c:scaling>
        <c:delete val="1"/>
        <c:axPos val="l"/>
        <c:majorGridlines/>
        <c:numFmt formatCode="0.00" sourceLinked="1"/>
        <c:majorTickMark val="out"/>
        <c:minorTickMark val="none"/>
        <c:tickLblPos val="nextTo"/>
        <c:crossAx val="505461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radars'!$A$16:$A$21</c:f>
          <c:strCache>
            <c:ptCount val="1"/>
            <c:pt idx="0">
              <c:v>Interface, Versionning et Monitoring</c:v>
            </c:pt>
          </c:strCache>
        </c:strRef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'Données radars'!$C$2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'Données radars'!$B$16:$B$20</c:f>
              <c:strCache>
                <c:ptCount val="5"/>
                <c:pt idx="0">
                  <c:v>Modularité/ Ergonomie</c:v>
                </c:pt>
                <c:pt idx="1">
                  <c:v>Gestion du Versionning</c:v>
                </c:pt>
                <c:pt idx="2">
                  <c:v>Gestion des erreurs/continuité d'activité</c:v>
                </c:pt>
                <c:pt idx="3">
                  <c:v>Monitoring des agents - sur SERVEUR</c:v>
                </c:pt>
                <c:pt idx="4">
                  <c:v>Gestion des droits intégrée à l'outil</c:v>
                </c:pt>
              </c:strCache>
            </c:strRef>
          </c:cat>
          <c:val>
            <c:numRef>
              <c:f>'Données radars'!$C$16:$C$20</c:f>
              <c:numCache>
                <c:formatCode>0.00</c:formatCode>
                <c:ptCount val="5"/>
                <c:pt idx="0">
                  <c:v>9.3333333333333339</c:v>
                </c:pt>
                <c:pt idx="1">
                  <c:v>8.5</c:v>
                </c:pt>
                <c:pt idx="2">
                  <c:v>6.666666666666667</c:v>
                </c:pt>
                <c:pt idx="3">
                  <c:v>10</c:v>
                </c:pt>
                <c:pt idx="4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'Données radars'!$E$2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'Données radars'!$B$16:$B$20</c:f>
              <c:strCache>
                <c:ptCount val="5"/>
                <c:pt idx="0">
                  <c:v>Modularité/ Ergonomie</c:v>
                </c:pt>
                <c:pt idx="1">
                  <c:v>Gestion du Versionning</c:v>
                </c:pt>
                <c:pt idx="2">
                  <c:v>Gestion des erreurs/continuité d'activité</c:v>
                </c:pt>
                <c:pt idx="3">
                  <c:v>Monitoring des agents - sur SERVEUR</c:v>
                </c:pt>
                <c:pt idx="4">
                  <c:v>Gestion des droits intégrée à l'outil</c:v>
                </c:pt>
              </c:strCache>
            </c:strRef>
          </c:cat>
          <c:val>
            <c:numRef>
              <c:f>'Données radars'!$E$16:$E$20</c:f>
              <c:numCache>
                <c:formatCode>0.00</c:formatCode>
                <c:ptCount val="5"/>
                <c:pt idx="0">
                  <c:v>8.5</c:v>
                </c:pt>
                <c:pt idx="1">
                  <c:v>11.5</c:v>
                </c:pt>
                <c:pt idx="2">
                  <c:v>3.3333333333333335</c:v>
                </c:pt>
                <c:pt idx="3">
                  <c:v>5</c:v>
                </c:pt>
                <c:pt idx="4">
                  <c:v>13.5</c:v>
                </c:pt>
              </c:numCache>
            </c:numRef>
          </c:val>
        </c:ser>
        <c:ser>
          <c:idx val="2"/>
          <c:order val="2"/>
          <c:tx>
            <c:strRef>
              <c:f>'Données radars'!$G$2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'Données radars'!$B$16:$B$20</c:f>
              <c:strCache>
                <c:ptCount val="5"/>
                <c:pt idx="0">
                  <c:v>Modularité/ Ergonomie</c:v>
                </c:pt>
                <c:pt idx="1">
                  <c:v>Gestion du Versionning</c:v>
                </c:pt>
                <c:pt idx="2">
                  <c:v>Gestion des erreurs/continuité d'activité</c:v>
                </c:pt>
                <c:pt idx="3">
                  <c:v>Monitoring des agents - sur SERVEUR</c:v>
                </c:pt>
                <c:pt idx="4">
                  <c:v>Gestion des droits intégrée à l'outil</c:v>
                </c:pt>
              </c:strCache>
            </c:strRef>
          </c:cat>
          <c:val>
            <c:numRef>
              <c:f>'Données radars'!$G$16:$G$20</c:f>
              <c:numCache>
                <c:formatCode>0.00</c:formatCode>
                <c:ptCount val="5"/>
                <c:pt idx="0">
                  <c:v>6</c:v>
                </c:pt>
                <c:pt idx="1">
                  <c:v>2</c:v>
                </c:pt>
                <c:pt idx="2">
                  <c:v>10</c:v>
                </c:pt>
                <c:pt idx="3">
                  <c:v>3.3333333333333335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312512"/>
        <c:axId val="53322496"/>
      </c:radarChart>
      <c:catAx>
        <c:axId val="53312512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53322496"/>
        <c:crosses val="autoZero"/>
        <c:auto val="1"/>
        <c:lblAlgn val="ctr"/>
        <c:lblOffset val="100"/>
        <c:noMultiLvlLbl val="0"/>
      </c:catAx>
      <c:valAx>
        <c:axId val="53322496"/>
        <c:scaling>
          <c:orientation val="minMax"/>
        </c:scaling>
        <c:delete val="1"/>
        <c:axPos val="l"/>
        <c:majorGridlines/>
        <c:numFmt formatCode="0.00" sourceLinked="1"/>
        <c:majorTickMark val="out"/>
        <c:minorTickMark val="none"/>
        <c:tickLblPos val="nextTo"/>
        <c:crossAx val="533125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radars'!$A$12</c:f>
          <c:strCache>
            <c:ptCount val="1"/>
            <c:pt idx="0">
              <c:v>Connecteurs, connexion distantes et émulateurs</c:v>
            </c:pt>
          </c:strCache>
        </c:strRef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632513395833701"/>
          <c:y val="0.22754358834497754"/>
          <c:w val="0.46137445127632892"/>
          <c:h val="0.70118337472630354"/>
        </c:manualLayout>
      </c:layout>
      <c:radarChart>
        <c:radarStyle val="marker"/>
        <c:varyColors val="0"/>
        <c:ser>
          <c:idx val="0"/>
          <c:order val="0"/>
          <c:tx>
            <c:strRef>
              <c:f>'Données radars'!$C$2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'Données radars'!$B$12:$B$14</c:f>
              <c:strCache>
                <c:ptCount val="3"/>
                <c:pt idx="0">
                  <c:v>Implémentation de code natif</c:v>
                </c:pt>
                <c:pt idx="1">
                  <c:v>Emulateurs de terminaux</c:v>
                </c:pt>
                <c:pt idx="2">
                  <c:v>Citrix</c:v>
                </c:pt>
              </c:strCache>
            </c:strRef>
          </c:cat>
          <c:val>
            <c:numRef>
              <c:f>'Données radars'!$C$12:$C$14</c:f>
              <c:numCache>
                <c:formatCode>0.00</c:formatCode>
                <c:ptCount val="3"/>
                <c:pt idx="0">
                  <c:v>15</c:v>
                </c:pt>
                <c:pt idx="1">
                  <c:v>12</c:v>
                </c:pt>
                <c:pt idx="2">
                  <c:v>12</c:v>
                </c:pt>
              </c:numCache>
            </c:numRef>
          </c:val>
        </c:ser>
        <c:ser>
          <c:idx val="1"/>
          <c:order val="1"/>
          <c:tx>
            <c:strRef>
              <c:f>'Données radars'!$E$2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'Données radars'!$B$12:$B$14</c:f>
              <c:strCache>
                <c:ptCount val="3"/>
                <c:pt idx="0">
                  <c:v>Implémentation de code natif</c:v>
                </c:pt>
                <c:pt idx="1">
                  <c:v>Emulateurs de terminaux</c:v>
                </c:pt>
                <c:pt idx="2">
                  <c:v>Citrix</c:v>
                </c:pt>
              </c:strCache>
            </c:strRef>
          </c:cat>
          <c:val>
            <c:numRef>
              <c:f>'Données radars'!$E$12:$E$14</c:f>
              <c:numCache>
                <c:formatCode>0.00</c:formatCode>
                <c:ptCount val="3"/>
                <c:pt idx="0">
                  <c:v>12.5</c:v>
                </c:pt>
                <c:pt idx="1">
                  <c:v>10.666666666666666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'Données radars'!$G$2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'Données radars'!$B$12:$B$14</c:f>
              <c:strCache>
                <c:ptCount val="3"/>
                <c:pt idx="0">
                  <c:v>Implémentation de code natif</c:v>
                </c:pt>
                <c:pt idx="1">
                  <c:v>Emulateurs de terminaux</c:v>
                </c:pt>
                <c:pt idx="2">
                  <c:v>Citrix</c:v>
                </c:pt>
              </c:strCache>
            </c:strRef>
          </c:cat>
          <c:val>
            <c:numRef>
              <c:f>'Données radars'!$G$12:$G$14</c:f>
              <c:numCache>
                <c:formatCode>0.00</c:formatCode>
                <c:ptCount val="3"/>
                <c:pt idx="0">
                  <c:v>2.5</c:v>
                </c:pt>
                <c:pt idx="1">
                  <c:v>10.666666666666666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031680"/>
        <c:axId val="53033216"/>
      </c:radarChart>
      <c:catAx>
        <c:axId val="5303168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53033216"/>
        <c:crosses val="autoZero"/>
        <c:auto val="1"/>
        <c:lblAlgn val="ctr"/>
        <c:lblOffset val="100"/>
        <c:noMultiLvlLbl val="0"/>
      </c:catAx>
      <c:valAx>
        <c:axId val="53033216"/>
        <c:scaling>
          <c:orientation val="minMax"/>
        </c:scaling>
        <c:delete val="1"/>
        <c:axPos val="l"/>
        <c:majorGridlines/>
        <c:numFmt formatCode="0.00" sourceLinked="1"/>
        <c:majorTickMark val="out"/>
        <c:minorTickMark val="none"/>
        <c:tickLblPos val="nextTo"/>
        <c:crossAx val="5303168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radars'!$A$22</c:f>
          <c:strCache>
            <c:ptCount val="1"/>
            <c:pt idx="0">
              <c:v>Intégration technique / Sécurité et Support</c:v>
            </c:pt>
          </c:strCache>
        </c:strRef>
      </c:tx>
      <c:layout>
        <c:manualLayout>
          <c:xMode val="edge"/>
          <c:yMode val="edge"/>
          <c:x val="0.18421874999999999"/>
          <c:y val="1.4184397163120567E-2"/>
        </c:manualLayout>
      </c:layout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'Données radars'!$C$2:$D$2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('Données radars'!$B$22;'Données radars'!$B$24;'Données radars'!$B$25;'Données radars'!$B$26;'Données radars'!$B$29;'Données radars'!$B$28)</c:f>
              <c:strCache>
                <c:ptCount val="6"/>
                <c:pt idx="0">
                  <c:v>Intégration du logiciel</c:v>
                </c:pt>
                <c:pt idx="1">
                  <c:v>Documentation et évolution</c:v>
                </c:pt>
                <c:pt idx="2">
                  <c:v>Architecture technique </c:v>
                </c:pt>
                <c:pt idx="3">
                  <c:v>Cycle de livraison</c:v>
                </c:pt>
                <c:pt idx="4">
                  <c:v>Support</c:v>
                </c:pt>
                <c:pt idx="5">
                  <c:v>Sécurité</c:v>
                </c:pt>
              </c:strCache>
            </c:strRef>
          </c:cat>
          <c:val>
            <c:numRef>
              <c:f>('Données radars'!$C$22;'Données radars'!$C$24;'Données radars'!$C$25;'Données radars'!$C$26;'Données radars'!$C$29;'Données radars'!$C$28)</c:f>
              <c:numCache>
                <c:formatCode>0.00</c:formatCode>
                <c:ptCount val="6"/>
                <c:pt idx="0">
                  <c:v>13</c:v>
                </c:pt>
                <c:pt idx="1">
                  <c:v>12</c:v>
                </c:pt>
                <c:pt idx="2">
                  <c:v>11.083333333333334</c:v>
                </c:pt>
                <c:pt idx="3">
                  <c:v>10</c:v>
                </c:pt>
                <c:pt idx="4">
                  <c:v>8</c:v>
                </c:pt>
                <c:pt idx="5">
                  <c:v>5.833333333333333</c:v>
                </c:pt>
              </c:numCache>
            </c:numRef>
          </c:val>
        </c:ser>
        <c:ser>
          <c:idx val="1"/>
          <c:order val="1"/>
          <c:tx>
            <c:strRef>
              <c:f>'Données radars'!$E$2:$F$2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('Données radars'!$B$22;'Données radars'!$B$24;'Données radars'!$B$25;'Données radars'!$B$26;'Données radars'!$B$29;'Données radars'!$B$28)</c:f>
              <c:strCache>
                <c:ptCount val="6"/>
                <c:pt idx="0">
                  <c:v>Intégration du logiciel</c:v>
                </c:pt>
                <c:pt idx="1">
                  <c:v>Documentation et évolution</c:v>
                </c:pt>
                <c:pt idx="2">
                  <c:v>Architecture technique </c:v>
                </c:pt>
                <c:pt idx="3">
                  <c:v>Cycle de livraison</c:v>
                </c:pt>
                <c:pt idx="4">
                  <c:v>Support</c:v>
                </c:pt>
                <c:pt idx="5">
                  <c:v>Sécurité</c:v>
                </c:pt>
              </c:strCache>
            </c:strRef>
          </c:cat>
          <c:val>
            <c:numRef>
              <c:f>('Données radars'!$E$22;'Données radars'!$E$24;'Données radars'!$E$25;'Données radars'!$E$26;'Données radars'!$E$29;'Données radars'!$E$28)</c:f>
              <c:numCache>
                <c:formatCode>0.00</c:formatCode>
                <c:ptCount val="6"/>
                <c:pt idx="0">
                  <c:v>8</c:v>
                </c:pt>
                <c:pt idx="1">
                  <c:v>0</c:v>
                </c:pt>
                <c:pt idx="2">
                  <c:v>3</c:v>
                </c:pt>
                <c:pt idx="3">
                  <c:v>10</c:v>
                </c:pt>
                <c:pt idx="4">
                  <c:v>7.5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'Données radars'!$G$2:$H$2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('Données radars'!$B$22;'Données radars'!$B$24;'Données radars'!$B$25;'Données radars'!$B$26;'Données radars'!$B$29;'Données radars'!$B$28)</c:f>
              <c:strCache>
                <c:ptCount val="6"/>
                <c:pt idx="0">
                  <c:v>Intégration du logiciel</c:v>
                </c:pt>
                <c:pt idx="1">
                  <c:v>Documentation et évolution</c:v>
                </c:pt>
                <c:pt idx="2">
                  <c:v>Architecture technique </c:v>
                </c:pt>
                <c:pt idx="3">
                  <c:v>Cycle de livraison</c:v>
                </c:pt>
                <c:pt idx="4">
                  <c:v>Support</c:v>
                </c:pt>
                <c:pt idx="5">
                  <c:v>Sécurité</c:v>
                </c:pt>
              </c:strCache>
            </c:strRef>
          </c:cat>
          <c:val>
            <c:numRef>
              <c:f>('Données radars'!$G$22;'Données radars'!$G$24;'Données radars'!$G$25;'Données radars'!$G$26;'Données radars'!$G$29;'Données radars'!$G$28)</c:f>
              <c:numCache>
                <c:formatCode>0.00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8.4166666666666661</c:v>
                </c:pt>
                <c:pt idx="3">
                  <c:v>12</c:v>
                </c:pt>
                <c:pt idx="4">
                  <c:v>6.25</c:v>
                </c:pt>
                <c:pt idx="5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086080"/>
        <c:axId val="53087616"/>
      </c:radarChart>
      <c:catAx>
        <c:axId val="53086080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53087616"/>
        <c:crosses val="autoZero"/>
        <c:auto val="1"/>
        <c:lblAlgn val="ctr"/>
        <c:lblOffset val="100"/>
        <c:noMultiLvlLbl val="0"/>
      </c:catAx>
      <c:valAx>
        <c:axId val="53087616"/>
        <c:scaling>
          <c:orientation val="minMax"/>
        </c:scaling>
        <c:delete val="1"/>
        <c:axPos val="l"/>
        <c:majorGridlines/>
        <c:numFmt formatCode="0.00" sourceLinked="1"/>
        <c:majorTickMark val="cross"/>
        <c:minorTickMark val="none"/>
        <c:tickLblPos val="nextTo"/>
        <c:crossAx val="530860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6005808080808085"/>
          <c:y val="0.86505221421790357"/>
          <c:w val="0.50393686868686871"/>
          <c:h val="4.2749204221812699E-2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radars'!$A$31</c:f>
          <c:strCache>
            <c:ptCount val="1"/>
            <c:pt idx="0">
              <c:v>Caractéristiques spécifiques AVI</c:v>
            </c:pt>
          </c:strCache>
        </c:strRef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'Données radars'!$C$2:$D$2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'Données radars'!$B$31:$B$36</c:f>
              <c:strCache>
                <c:ptCount val="6"/>
                <c:pt idx="0">
                  <c:v>Création de formulaires</c:v>
                </c:pt>
                <c:pt idx="1">
                  <c:v>Déclenchement sur évènement</c:v>
                </c:pt>
                <c:pt idx="2">
                  <c:v>Remontée à l'interface de contrôle</c:v>
                </c:pt>
                <c:pt idx="3">
                  <c:v>Appel à des processus AVA</c:v>
                </c:pt>
                <c:pt idx="4">
                  <c:v>Arrêt d'un Front par l'utilisateur</c:v>
                </c:pt>
                <c:pt idx="5">
                  <c:v>Comportement si l'utilisateur réalise d'autres actions en même temps</c:v>
                </c:pt>
              </c:strCache>
            </c:strRef>
          </c:cat>
          <c:val>
            <c:numRef>
              <c:f>'Données radars'!$C$31:$C$36</c:f>
              <c:numCache>
                <c:formatCode>0.00</c:formatCode>
                <c:ptCount val="6"/>
                <c:pt idx="0">
                  <c:v>6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  <c:pt idx="4">
                  <c:v>13.5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'Données radars'!$E$2:$F$2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'Données radars'!$B$31:$B$36</c:f>
              <c:strCache>
                <c:ptCount val="6"/>
                <c:pt idx="0">
                  <c:v>Création de formulaires</c:v>
                </c:pt>
                <c:pt idx="1">
                  <c:v>Déclenchement sur évènement</c:v>
                </c:pt>
                <c:pt idx="2">
                  <c:v>Remontée à l'interface de contrôle</c:v>
                </c:pt>
                <c:pt idx="3">
                  <c:v>Appel à des processus AVA</c:v>
                </c:pt>
                <c:pt idx="4">
                  <c:v>Arrêt d'un Front par l'utilisateur</c:v>
                </c:pt>
                <c:pt idx="5">
                  <c:v>Comportement si l'utilisateur réalise d'autres actions en même temps</c:v>
                </c:pt>
              </c:strCache>
            </c:strRef>
          </c:cat>
          <c:val>
            <c:numRef>
              <c:f>'Données radars'!$E$31:$E$36</c:f>
              <c:numCache>
                <c:formatCode>0.00</c:formatCode>
                <c:ptCount val="6"/>
                <c:pt idx="0">
                  <c:v>6</c:v>
                </c:pt>
                <c:pt idx="1">
                  <c:v>5</c:v>
                </c:pt>
                <c:pt idx="2">
                  <c:v>0</c:v>
                </c:pt>
                <c:pt idx="3">
                  <c:v>15</c:v>
                </c:pt>
                <c:pt idx="4">
                  <c:v>12.5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'Données radars'!$G$2:$H$2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'Données radars'!$B$31:$B$36</c:f>
              <c:strCache>
                <c:ptCount val="6"/>
                <c:pt idx="0">
                  <c:v>Création de formulaires</c:v>
                </c:pt>
                <c:pt idx="1">
                  <c:v>Déclenchement sur évènement</c:v>
                </c:pt>
                <c:pt idx="2">
                  <c:v>Remontée à l'interface de contrôle</c:v>
                </c:pt>
                <c:pt idx="3">
                  <c:v>Appel à des processus AVA</c:v>
                </c:pt>
                <c:pt idx="4">
                  <c:v>Arrêt d'un Front par l'utilisateur</c:v>
                </c:pt>
                <c:pt idx="5">
                  <c:v>Comportement si l'utilisateur réalise d'autres actions en même temps</c:v>
                </c:pt>
              </c:strCache>
            </c:strRef>
          </c:cat>
          <c:val>
            <c:numRef>
              <c:f>'Données radars'!$G$31:$G$36</c:f>
              <c:numCache>
                <c:formatCode>0.00</c:formatCode>
                <c:ptCount val="6"/>
                <c:pt idx="0">
                  <c:v>18</c:v>
                </c:pt>
                <c:pt idx="1">
                  <c:v>15</c:v>
                </c:pt>
                <c:pt idx="2">
                  <c:v>0</c:v>
                </c:pt>
                <c:pt idx="3">
                  <c:v>15</c:v>
                </c:pt>
                <c:pt idx="4">
                  <c:v>15</c:v>
                </c:pt>
                <c:pt idx="5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394816"/>
        <c:axId val="53400704"/>
      </c:radarChart>
      <c:catAx>
        <c:axId val="53394816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53400704"/>
        <c:crosses val="autoZero"/>
        <c:auto val="1"/>
        <c:lblAlgn val="ctr"/>
        <c:lblOffset val="100"/>
        <c:noMultiLvlLbl val="0"/>
      </c:catAx>
      <c:valAx>
        <c:axId val="53400704"/>
        <c:scaling>
          <c:orientation val="minMax"/>
        </c:scaling>
        <c:delete val="1"/>
        <c:axPos val="l"/>
        <c:majorGridlines/>
        <c:numFmt formatCode="0.00" sourceLinked="1"/>
        <c:majorTickMark val="cross"/>
        <c:minorTickMark val="none"/>
        <c:tickLblPos val="nextTo"/>
        <c:crossAx val="5339481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7D332-C61B-49CA-BDEC-361DD07471C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A1F45F7-B1C9-4051-95DC-E1F5C0CC1935}">
      <dgm:prSet phldrT="[Texte]" custT="1"/>
      <dgm:spPr/>
      <dgm:t>
        <a:bodyPr/>
        <a:lstStyle/>
        <a:p>
          <a:r>
            <a:rPr lang="fr-FR" sz="2800" b="1" dirty="0" smtClean="0"/>
            <a:t>Assistant Virtuel Autonome (AVA)</a:t>
          </a:r>
          <a:endParaRPr lang="fr-FR" sz="2800" b="1" dirty="0"/>
        </a:p>
      </dgm:t>
    </dgm:pt>
    <dgm:pt modelId="{1887B866-28F7-4558-B28B-23C7ED4E35E4}" type="parTrans" cxnId="{3A4F02E3-84E4-4C96-852D-97EBEA89C57D}">
      <dgm:prSet/>
      <dgm:spPr/>
      <dgm:t>
        <a:bodyPr/>
        <a:lstStyle/>
        <a:p>
          <a:endParaRPr lang="fr-FR"/>
        </a:p>
      </dgm:t>
    </dgm:pt>
    <dgm:pt modelId="{183585BF-37F9-4B1E-9A17-9D78BA9EA665}" type="sibTrans" cxnId="{3A4F02E3-84E4-4C96-852D-97EBEA89C57D}">
      <dgm:prSet/>
      <dgm:spPr/>
      <dgm:t>
        <a:bodyPr/>
        <a:lstStyle/>
        <a:p>
          <a:endParaRPr lang="fr-FR"/>
        </a:p>
      </dgm:t>
    </dgm:pt>
    <dgm:pt modelId="{6B52EE74-B31F-4F38-A849-BAF2F822AC19}">
      <dgm:prSet phldrT="[Texte]" custT="1"/>
      <dgm:spPr/>
      <dgm:t>
        <a:bodyPr/>
        <a:lstStyle/>
        <a:p>
          <a:r>
            <a:rPr lang="fr-FR" sz="1000" b="1" dirty="0" smtClean="0"/>
            <a:t>Définition</a:t>
          </a:r>
        </a:p>
        <a:p>
          <a:r>
            <a:rPr lang="fr-FR" sz="1000" dirty="0" smtClean="0"/>
            <a:t>C’est un assistant virtuel qui travaille de façon autonome sans interaction humaine</a:t>
          </a:r>
          <a:endParaRPr lang="fr-FR" sz="1000" dirty="0"/>
        </a:p>
      </dgm:t>
    </dgm:pt>
    <dgm:pt modelId="{F4F649F0-006C-49D6-84C4-764A0B92E09C}" type="parTrans" cxnId="{EBC6FFA2-CD96-4D7D-BC7C-D44951427F34}">
      <dgm:prSet/>
      <dgm:spPr/>
      <dgm:t>
        <a:bodyPr/>
        <a:lstStyle/>
        <a:p>
          <a:endParaRPr lang="fr-FR"/>
        </a:p>
      </dgm:t>
    </dgm:pt>
    <dgm:pt modelId="{553FE682-8700-4AC4-8D61-1D6A0A972180}" type="sibTrans" cxnId="{EBC6FFA2-CD96-4D7D-BC7C-D44951427F34}">
      <dgm:prSet/>
      <dgm:spPr/>
      <dgm:t>
        <a:bodyPr/>
        <a:lstStyle/>
        <a:p>
          <a:endParaRPr lang="fr-FR"/>
        </a:p>
      </dgm:t>
    </dgm:pt>
    <dgm:pt modelId="{56330CCD-956B-431E-AF4E-967975C6A5BD}">
      <dgm:prSet phldrT="[Texte]" custT="1"/>
      <dgm:spPr/>
      <dgm:t>
        <a:bodyPr/>
        <a:lstStyle/>
        <a:p>
          <a:r>
            <a:rPr lang="fr-FR" altLang="fr-FR" sz="1000" b="1" noProof="0" dirty="0" smtClean="0"/>
            <a:t>Définition</a:t>
          </a:r>
        </a:p>
        <a:p>
          <a:r>
            <a:rPr lang="fr-FR" altLang="fr-FR" sz="1000" b="0" noProof="0" dirty="0" smtClean="0"/>
            <a:t>C’est un assistant virtuel qui travaille en interaction avec un opérateur et l’assiste pour compléter automatiquement des processus métiers</a:t>
          </a:r>
          <a:endParaRPr lang="fr-FR" sz="1000" noProof="0" dirty="0"/>
        </a:p>
      </dgm:t>
    </dgm:pt>
    <dgm:pt modelId="{9C674E0E-D75F-4B6A-9118-943AAF27AC05}" type="parTrans" cxnId="{15722ADF-C71E-4027-849C-5DB8DDEB4524}">
      <dgm:prSet/>
      <dgm:spPr/>
      <dgm:t>
        <a:bodyPr/>
        <a:lstStyle/>
        <a:p>
          <a:endParaRPr lang="fr-FR"/>
        </a:p>
      </dgm:t>
    </dgm:pt>
    <dgm:pt modelId="{049A1379-295F-46B2-83EE-176F8C97F15F}" type="sibTrans" cxnId="{15722ADF-C71E-4027-849C-5DB8DDEB4524}">
      <dgm:prSet/>
      <dgm:spPr/>
      <dgm:t>
        <a:bodyPr/>
        <a:lstStyle/>
        <a:p>
          <a:endParaRPr lang="fr-FR"/>
        </a:p>
      </dgm:t>
    </dgm:pt>
    <dgm:pt modelId="{C9887B7A-EB58-4091-B28D-1041352ED3A5}">
      <dgm:prSet phldrT="[Texte]" custT="1"/>
      <dgm:spPr/>
      <dgm:t>
        <a:bodyPr/>
        <a:lstStyle/>
        <a:p>
          <a:pPr algn="ctr"/>
          <a:r>
            <a:rPr lang="fr-FR" sz="1000" b="1" dirty="0" smtClean="0"/>
            <a:t>Cas d’usage</a:t>
          </a:r>
        </a:p>
        <a:p>
          <a:pPr algn="ctr"/>
          <a:r>
            <a:rPr lang="fr-FR" sz="1000" dirty="0" smtClean="0"/>
            <a:t>Activités manuelles, répétitives, basées sur des règles bien définies contenant des éléments de décision qui nécessite une intervention humaine</a:t>
          </a:r>
          <a:endParaRPr lang="fr-FR" sz="1000" b="1" dirty="0"/>
        </a:p>
      </dgm:t>
    </dgm:pt>
    <dgm:pt modelId="{660E9E23-F571-4D0C-BF56-8B672F3F1050}" type="parTrans" cxnId="{7264A959-CA35-4790-B924-B9CB34ABA7E5}">
      <dgm:prSet/>
      <dgm:spPr/>
      <dgm:t>
        <a:bodyPr/>
        <a:lstStyle/>
        <a:p>
          <a:endParaRPr lang="fr-FR"/>
        </a:p>
      </dgm:t>
    </dgm:pt>
    <dgm:pt modelId="{E60BD0EB-0F1C-4D60-9E8D-087E57BE259D}" type="sibTrans" cxnId="{7264A959-CA35-4790-B924-B9CB34ABA7E5}">
      <dgm:prSet/>
      <dgm:spPr/>
      <dgm:t>
        <a:bodyPr/>
        <a:lstStyle/>
        <a:p>
          <a:endParaRPr lang="fr-FR"/>
        </a:p>
      </dgm:t>
    </dgm:pt>
    <dgm:pt modelId="{05E28579-7CC7-46EB-97CC-17C97BE64B39}">
      <dgm:prSet custT="1"/>
      <dgm:spPr/>
      <dgm:t>
        <a:bodyPr/>
        <a:lstStyle/>
        <a:p>
          <a:pPr algn="ctr"/>
          <a:r>
            <a:rPr lang="fr-FR" sz="1000" b="1" dirty="0" smtClean="0"/>
            <a:t>Cas d’usage</a:t>
          </a:r>
        </a:p>
        <a:p>
          <a:pPr algn="ctr"/>
          <a:r>
            <a:rPr lang="fr-FR" sz="1000" dirty="0" smtClean="0"/>
            <a:t>Activités de Back-Office manuelles, répétitives, basées sur des règles bien définies, pouvant être réalisés sans intervention humaine</a:t>
          </a:r>
          <a:endParaRPr lang="fr-FR" sz="1000" b="1" dirty="0"/>
        </a:p>
      </dgm:t>
    </dgm:pt>
    <dgm:pt modelId="{68D94A12-2432-47C5-A819-7FB1BC544960}" type="parTrans" cxnId="{7D7FECF3-DAB7-4EFB-9A90-B15EE5C21BE0}">
      <dgm:prSet/>
      <dgm:spPr/>
      <dgm:t>
        <a:bodyPr/>
        <a:lstStyle/>
        <a:p>
          <a:endParaRPr lang="fr-FR"/>
        </a:p>
      </dgm:t>
    </dgm:pt>
    <dgm:pt modelId="{1609102E-4E73-4794-BFDC-689A8BF9EBF7}" type="sibTrans" cxnId="{7D7FECF3-DAB7-4EFB-9A90-B15EE5C21BE0}">
      <dgm:prSet/>
      <dgm:spPr/>
      <dgm:t>
        <a:bodyPr/>
        <a:lstStyle/>
        <a:p>
          <a:endParaRPr lang="fr-FR"/>
        </a:p>
      </dgm:t>
    </dgm:pt>
    <dgm:pt modelId="{7D96EE44-2AEF-4DBC-BF1A-DDFF8795FB8D}">
      <dgm:prSet phldrT="[Texte]" custT="1"/>
      <dgm:spPr/>
      <dgm:t>
        <a:bodyPr/>
        <a:lstStyle/>
        <a:p>
          <a:r>
            <a:rPr lang="fr-FR" sz="2800" b="1" dirty="0" smtClean="0"/>
            <a:t>Assistant Virtuel Interactif (AVI)</a:t>
          </a:r>
          <a:endParaRPr lang="fr-FR" sz="2800" b="1" dirty="0"/>
        </a:p>
      </dgm:t>
    </dgm:pt>
    <dgm:pt modelId="{717B2D20-000C-46D9-A56F-CB957F0EC4E6}" type="sibTrans" cxnId="{A31F01E5-7A48-45B0-BDA4-50EB5972B4DC}">
      <dgm:prSet/>
      <dgm:spPr/>
      <dgm:t>
        <a:bodyPr/>
        <a:lstStyle/>
        <a:p>
          <a:endParaRPr lang="fr-FR"/>
        </a:p>
      </dgm:t>
    </dgm:pt>
    <dgm:pt modelId="{A4896600-4451-4775-B6B7-D2B150544864}" type="parTrans" cxnId="{A31F01E5-7A48-45B0-BDA4-50EB5972B4DC}">
      <dgm:prSet/>
      <dgm:spPr/>
      <dgm:t>
        <a:bodyPr/>
        <a:lstStyle/>
        <a:p>
          <a:endParaRPr lang="fr-FR"/>
        </a:p>
      </dgm:t>
    </dgm:pt>
    <dgm:pt modelId="{C80DF5C0-C283-4CBD-99AF-BC0CF5856C4B}">
      <dgm:prSet custT="1"/>
      <dgm:spPr/>
      <dgm:t>
        <a:bodyPr/>
        <a:lstStyle/>
        <a:p>
          <a:pPr algn="ctr"/>
          <a:r>
            <a:rPr lang="fr-FR" sz="1000" b="1" dirty="0" smtClean="0"/>
            <a:t>Adapté pour …</a:t>
          </a:r>
        </a:p>
        <a:p>
          <a:pPr algn="ctr"/>
          <a:r>
            <a:rPr lang="fr-FR" sz="1000" b="0" dirty="0" smtClean="0"/>
            <a:t>Tout type d’activité Back-Office</a:t>
          </a:r>
          <a:endParaRPr lang="fr-FR" sz="1000" b="1" dirty="0" smtClean="0"/>
        </a:p>
        <a:p>
          <a:pPr algn="ctr"/>
          <a:endParaRPr lang="fr-FR" sz="1000" b="1" dirty="0"/>
        </a:p>
      </dgm:t>
    </dgm:pt>
    <dgm:pt modelId="{CB1750DB-D9B4-452C-ABFD-0D7A425C7CC4}" type="parTrans" cxnId="{BC8AFCEF-023B-4B29-92C2-4E46389DCDF2}">
      <dgm:prSet/>
      <dgm:spPr/>
      <dgm:t>
        <a:bodyPr/>
        <a:lstStyle/>
        <a:p>
          <a:endParaRPr lang="fr-FR"/>
        </a:p>
      </dgm:t>
    </dgm:pt>
    <dgm:pt modelId="{8A01473C-EC29-4636-A6BD-BCA583DB911E}" type="sibTrans" cxnId="{BC8AFCEF-023B-4B29-92C2-4E46389DCDF2}">
      <dgm:prSet/>
      <dgm:spPr/>
      <dgm:t>
        <a:bodyPr/>
        <a:lstStyle/>
        <a:p>
          <a:endParaRPr lang="fr-FR"/>
        </a:p>
      </dgm:t>
    </dgm:pt>
    <dgm:pt modelId="{4EE6FC3A-52A8-4584-99C5-4D639AE2BF27}">
      <dgm:prSet phldrT="[Texte]"/>
      <dgm:spPr/>
      <dgm:t>
        <a:bodyPr/>
        <a:lstStyle/>
        <a:p>
          <a:pPr algn="ctr"/>
          <a:r>
            <a:rPr lang="fr-FR" b="1" dirty="0" smtClean="0"/>
            <a:t>Adapté pour …</a:t>
          </a:r>
        </a:p>
        <a:p>
          <a:pPr algn="ctr"/>
          <a:r>
            <a:rPr lang="fr-FR" dirty="0" smtClean="0"/>
            <a:t>Service Desks</a:t>
          </a:r>
        </a:p>
        <a:p>
          <a:pPr algn="ctr"/>
          <a:r>
            <a:rPr lang="fr-FR" dirty="0" smtClean="0"/>
            <a:t>Help Desks</a:t>
          </a:r>
        </a:p>
        <a:p>
          <a:pPr algn="ctr"/>
          <a:r>
            <a:rPr lang="fr-FR" dirty="0" smtClean="0"/>
            <a:t>Call </a:t>
          </a:r>
          <a:r>
            <a:rPr lang="fr-FR" dirty="0" err="1" smtClean="0"/>
            <a:t>Centers</a:t>
          </a:r>
          <a:endParaRPr lang="fr-FR" b="1" dirty="0"/>
        </a:p>
      </dgm:t>
    </dgm:pt>
    <dgm:pt modelId="{4DFDDE55-988D-4773-A7D6-A93AEB72A9BF}" type="parTrans" cxnId="{4E733C08-2E43-4CA1-A455-634A2EE6D3EE}">
      <dgm:prSet/>
      <dgm:spPr/>
      <dgm:t>
        <a:bodyPr/>
        <a:lstStyle/>
        <a:p>
          <a:endParaRPr lang="fr-FR"/>
        </a:p>
      </dgm:t>
    </dgm:pt>
    <dgm:pt modelId="{658875AA-0260-46DE-8008-2A89B9B807DC}" type="sibTrans" cxnId="{4E733C08-2E43-4CA1-A455-634A2EE6D3EE}">
      <dgm:prSet/>
      <dgm:spPr/>
      <dgm:t>
        <a:bodyPr/>
        <a:lstStyle/>
        <a:p>
          <a:endParaRPr lang="fr-FR"/>
        </a:p>
      </dgm:t>
    </dgm:pt>
    <dgm:pt modelId="{E4EF89FD-8C1D-4F80-BB71-6B3685759218}" type="pres">
      <dgm:prSet presAssocID="{0B97D332-C61B-49CA-BDEC-361DD07471C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DAD6C4-1DD6-41C4-9401-65A3C6D41C93}" type="pres">
      <dgm:prSet presAssocID="{AA1F45F7-B1C9-4051-95DC-E1F5C0CC1935}" presName="compNode" presStyleCnt="0"/>
      <dgm:spPr/>
    </dgm:pt>
    <dgm:pt modelId="{790FD723-6E3F-413F-AC27-BA982D9F79E7}" type="pres">
      <dgm:prSet presAssocID="{AA1F45F7-B1C9-4051-95DC-E1F5C0CC1935}" presName="aNode" presStyleLbl="bgShp" presStyleIdx="0" presStyleCnt="2"/>
      <dgm:spPr/>
      <dgm:t>
        <a:bodyPr/>
        <a:lstStyle/>
        <a:p>
          <a:endParaRPr lang="en-US"/>
        </a:p>
      </dgm:t>
    </dgm:pt>
    <dgm:pt modelId="{F7C2AE77-5715-4CF6-8548-D1CFF7FCAFE4}" type="pres">
      <dgm:prSet presAssocID="{AA1F45F7-B1C9-4051-95DC-E1F5C0CC1935}" presName="textNode" presStyleLbl="bgShp" presStyleIdx="0" presStyleCnt="2"/>
      <dgm:spPr/>
      <dgm:t>
        <a:bodyPr/>
        <a:lstStyle/>
        <a:p>
          <a:endParaRPr lang="en-US"/>
        </a:p>
      </dgm:t>
    </dgm:pt>
    <dgm:pt modelId="{FBA82911-3960-4A54-8F58-0CED5FC3473F}" type="pres">
      <dgm:prSet presAssocID="{AA1F45F7-B1C9-4051-95DC-E1F5C0CC1935}" presName="compChildNode" presStyleCnt="0"/>
      <dgm:spPr/>
    </dgm:pt>
    <dgm:pt modelId="{ADD183B4-3CD8-4499-9FE3-117DD6431052}" type="pres">
      <dgm:prSet presAssocID="{AA1F45F7-B1C9-4051-95DC-E1F5C0CC1935}" presName="theInnerList" presStyleCnt="0"/>
      <dgm:spPr/>
    </dgm:pt>
    <dgm:pt modelId="{9D829EA3-434F-4D1F-B247-FB269D39888E}" type="pres">
      <dgm:prSet presAssocID="{6B52EE74-B31F-4F38-A849-BAF2F822AC19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5B518C-22BB-4F6F-825A-C1F191BA2205}" type="pres">
      <dgm:prSet presAssocID="{6B52EE74-B31F-4F38-A849-BAF2F822AC19}" presName="aSpace2" presStyleCnt="0"/>
      <dgm:spPr/>
    </dgm:pt>
    <dgm:pt modelId="{0B0281CC-2731-4997-969B-5AE9B9DAF442}" type="pres">
      <dgm:prSet presAssocID="{05E28579-7CC7-46EB-97CC-17C97BE64B39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26890E-E3C7-46C0-A91A-C80C4F525035}" type="pres">
      <dgm:prSet presAssocID="{05E28579-7CC7-46EB-97CC-17C97BE64B39}" presName="aSpace2" presStyleCnt="0"/>
      <dgm:spPr/>
    </dgm:pt>
    <dgm:pt modelId="{A6A263CC-F9D0-4AFB-8D69-E7C61FE4633B}" type="pres">
      <dgm:prSet presAssocID="{C80DF5C0-C283-4CBD-99AF-BC0CF5856C4B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D6FB1E-1160-4C95-A3F9-582AE9AB4146}" type="pres">
      <dgm:prSet presAssocID="{AA1F45F7-B1C9-4051-95DC-E1F5C0CC1935}" presName="aSpace" presStyleCnt="0"/>
      <dgm:spPr/>
    </dgm:pt>
    <dgm:pt modelId="{2FEBD92B-F1C1-47EB-9C6F-78146E82022F}" type="pres">
      <dgm:prSet presAssocID="{7D96EE44-2AEF-4DBC-BF1A-DDFF8795FB8D}" presName="compNode" presStyleCnt="0"/>
      <dgm:spPr/>
    </dgm:pt>
    <dgm:pt modelId="{07A2D588-1AD7-4278-9BE6-236DB5878F5F}" type="pres">
      <dgm:prSet presAssocID="{7D96EE44-2AEF-4DBC-BF1A-DDFF8795FB8D}" presName="aNode" presStyleLbl="bgShp" presStyleIdx="1" presStyleCnt="2"/>
      <dgm:spPr/>
      <dgm:t>
        <a:bodyPr/>
        <a:lstStyle/>
        <a:p>
          <a:endParaRPr lang="fr-FR"/>
        </a:p>
      </dgm:t>
    </dgm:pt>
    <dgm:pt modelId="{FCEB6240-10E4-4505-9947-C1C4CE02FA3C}" type="pres">
      <dgm:prSet presAssocID="{7D96EE44-2AEF-4DBC-BF1A-DDFF8795FB8D}" presName="textNode" presStyleLbl="bgShp" presStyleIdx="1" presStyleCnt="2"/>
      <dgm:spPr/>
      <dgm:t>
        <a:bodyPr/>
        <a:lstStyle/>
        <a:p>
          <a:endParaRPr lang="fr-FR"/>
        </a:p>
      </dgm:t>
    </dgm:pt>
    <dgm:pt modelId="{B23B31D0-F8FD-46E6-A32C-558707BE67EE}" type="pres">
      <dgm:prSet presAssocID="{7D96EE44-2AEF-4DBC-BF1A-DDFF8795FB8D}" presName="compChildNode" presStyleCnt="0"/>
      <dgm:spPr/>
    </dgm:pt>
    <dgm:pt modelId="{A5890E17-7F3B-4BAC-A6DE-D3B8CE3691FD}" type="pres">
      <dgm:prSet presAssocID="{7D96EE44-2AEF-4DBC-BF1A-DDFF8795FB8D}" presName="theInnerList" presStyleCnt="0"/>
      <dgm:spPr/>
    </dgm:pt>
    <dgm:pt modelId="{F0C5F6E4-C324-4841-BC89-B9FBA4EBB6BF}" type="pres">
      <dgm:prSet presAssocID="{56330CCD-956B-431E-AF4E-967975C6A5B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057518-4889-4FCF-A981-531F0DB1C3ED}" type="pres">
      <dgm:prSet presAssocID="{56330CCD-956B-431E-AF4E-967975C6A5BD}" presName="aSpace2" presStyleCnt="0"/>
      <dgm:spPr/>
    </dgm:pt>
    <dgm:pt modelId="{69238EC6-28B6-4B1E-A398-446EE44CF688}" type="pres">
      <dgm:prSet presAssocID="{C9887B7A-EB58-4091-B28D-1041352ED3A5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4A15EF-BC6A-4370-8911-0D5D5BD89C51}" type="pres">
      <dgm:prSet presAssocID="{C9887B7A-EB58-4091-B28D-1041352ED3A5}" presName="aSpace2" presStyleCnt="0"/>
      <dgm:spPr/>
    </dgm:pt>
    <dgm:pt modelId="{B1A25242-0483-43AE-8399-74EE457AABCB}" type="pres">
      <dgm:prSet presAssocID="{4EE6FC3A-52A8-4584-99C5-4D639AE2BF27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EB9CE2-9EBB-40BF-8027-2FEBF9CDC70C}" type="presOf" srcId="{AA1F45F7-B1C9-4051-95DC-E1F5C0CC1935}" destId="{F7C2AE77-5715-4CF6-8548-D1CFF7FCAFE4}" srcOrd="1" destOrd="0" presId="urn:microsoft.com/office/officeart/2005/8/layout/lProcess2"/>
    <dgm:cxn modelId="{7D7FECF3-DAB7-4EFB-9A90-B15EE5C21BE0}" srcId="{AA1F45F7-B1C9-4051-95DC-E1F5C0CC1935}" destId="{05E28579-7CC7-46EB-97CC-17C97BE64B39}" srcOrd="1" destOrd="0" parTransId="{68D94A12-2432-47C5-A819-7FB1BC544960}" sibTransId="{1609102E-4E73-4794-BFDC-689A8BF9EBF7}"/>
    <dgm:cxn modelId="{7264A959-CA35-4790-B924-B9CB34ABA7E5}" srcId="{7D96EE44-2AEF-4DBC-BF1A-DDFF8795FB8D}" destId="{C9887B7A-EB58-4091-B28D-1041352ED3A5}" srcOrd="1" destOrd="0" parTransId="{660E9E23-F571-4D0C-BF56-8B672F3F1050}" sibTransId="{E60BD0EB-0F1C-4D60-9E8D-087E57BE259D}"/>
    <dgm:cxn modelId="{12B67893-9A76-4E42-BD2C-51195F9B526F}" type="presOf" srcId="{4EE6FC3A-52A8-4584-99C5-4D639AE2BF27}" destId="{B1A25242-0483-43AE-8399-74EE457AABCB}" srcOrd="0" destOrd="0" presId="urn:microsoft.com/office/officeart/2005/8/layout/lProcess2"/>
    <dgm:cxn modelId="{4E733C08-2E43-4CA1-A455-634A2EE6D3EE}" srcId="{7D96EE44-2AEF-4DBC-BF1A-DDFF8795FB8D}" destId="{4EE6FC3A-52A8-4584-99C5-4D639AE2BF27}" srcOrd="2" destOrd="0" parTransId="{4DFDDE55-988D-4773-A7D6-A93AEB72A9BF}" sibTransId="{658875AA-0260-46DE-8008-2A89B9B807DC}"/>
    <dgm:cxn modelId="{EBC6FFA2-CD96-4D7D-BC7C-D44951427F34}" srcId="{AA1F45F7-B1C9-4051-95DC-E1F5C0CC1935}" destId="{6B52EE74-B31F-4F38-A849-BAF2F822AC19}" srcOrd="0" destOrd="0" parTransId="{F4F649F0-006C-49D6-84C4-764A0B92E09C}" sibTransId="{553FE682-8700-4AC4-8D61-1D6A0A972180}"/>
    <dgm:cxn modelId="{EAF29CA7-180B-4537-A9CC-C294FAA1CC05}" type="presOf" srcId="{C9887B7A-EB58-4091-B28D-1041352ED3A5}" destId="{69238EC6-28B6-4B1E-A398-446EE44CF688}" srcOrd="0" destOrd="0" presId="urn:microsoft.com/office/officeart/2005/8/layout/lProcess2"/>
    <dgm:cxn modelId="{59424307-61AC-4BBA-AC2C-7C97C0CFDBFA}" type="presOf" srcId="{7D96EE44-2AEF-4DBC-BF1A-DDFF8795FB8D}" destId="{FCEB6240-10E4-4505-9947-C1C4CE02FA3C}" srcOrd="1" destOrd="0" presId="urn:microsoft.com/office/officeart/2005/8/layout/lProcess2"/>
    <dgm:cxn modelId="{DAA060A3-860E-4046-93FF-5EA86F0A4B9D}" type="presOf" srcId="{56330CCD-956B-431E-AF4E-967975C6A5BD}" destId="{F0C5F6E4-C324-4841-BC89-B9FBA4EBB6BF}" srcOrd="0" destOrd="0" presId="urn:microsoft.com/office/officeart/2005/8/layout/lProcess2"/>
    <dgm:cxn modelId="{6E48A5DC-8E3F-48E4-B02B-8DCF5676ECC0}" type="presOf" srcId="{0B97D332-C61B-49CA-BDEC-361DD07471C1}" destId="{E4EF89FD-8C1D-4F80-BB71-6B3685759218}" srcOrd="0" destOrd="0" presId="urn:microsoft.com/office/officeart/2005/8/layout/lProcess2"/>
    <dgm:cxn modelId="{BC8AFCEF-023B-4B29-92C2-4E46389DCDF2}" srcId="{AA1F45F7-B1C9-4051-95DC-E1F5C0CC1935}" destId="{C80DF5C0-C283-4CBD-99AF-BC0CF5856C4B}" srcOrd="2" destOrd="0" parTransId="{CB1750DB-D9B4-452C-ABFD-0D7A425C7CC4}" sibTransId="{8A01473C-EC29-4636-A6BD-BCA583DB911E}"/>
    <dgm:cxn modelId="{9FD53B60-0739-43AE-9395-6EB2988F930E}" type="presOf" srcId="{6B52EE74-B31F-4F38-A849-BAF2F822AC19}" destId="{9D829EA3-434F-4D1F-B247-FB269D39888E}" srcOrd="0" destOrd="0" presId="urn:microsoft.com/office/officeart/2005/8/layout/lProcess2"/>
    <dgm:cxn modelId="{B20F75D2-18CA-480A-86A0-6E44D6C490E4}" type="presOf" srcId="{C80DF5C0-C283-4CBD-99AF-BC0CF5856C4B}" destId="{A6A263CC-F9D0-4AFB-8D69-E7C61FE4633B}" srcOrd="0" destOrd="0" presId="urn:microsoft.com/office/officeart/2005/8/layout/lProcess2"/>
    <dgm:cxn modelId="{3A4F02E3-84E4-4C96-852D-97EBEA89C57D}" srcId="{0B97D332-C61B-49CA-BDEC-361DD07471C1}" destId="{AA1F45F7-B1C9-4051-95DC-E1F5C0CC1935}" srcOrd="0" destOrd="0" parTransId="{1887B866-28F7-4558-B28B-23C7ED4E35E4}" sibTransId="{183585BF-37F9-4B1E-9A17-9D78BA9EA665}"/>
    <dgm:cxn modelId="{251D3899-DCD7-4CCF-A3F2-A307C2FD0098}" type="presOf" srcId="{7D96EE44-2AEF-4DBC-BF1A-DDFF8795FB8D}" destId="{07A2D588-1AD7-4278-9BE6-236DB5878F5F}" srcOrd="0" destOrd="0" presId="urn:microsoft.com/office/officeart/2005/8/layout/lProcess2"/>
    <dgm:cxn modelId="{A31F01E5-7A48-45B0-BDA4-50EB5972B4DC}" srcId="{0B97D332-C61B-49CA-BDEC-361DD07471C1}" destId="{7D96EE44-2AEF-4DBC-BF1A-DDFF8795FB8D}" srcOrd="1" destOrd="0" parTransId="{A4896600-4451-4775-B6B7-D2B150544864}" sibTransId="{717B2D20-000C-46D9-A56F-CB957F0EC4E6}"/>
    <dgm:cxn modelId="{2CC831F5-5BF5-4DAD-B9CF-89D8E2FFE9F4}" type="presOf" srcId="{AA1F45F7-B1C9-4051-95DC-E1F5C0CC1935}" destId="{790FD723-6E3F-413F-AC27-BA982D9F79E7}" srcOrd="0" destOrd="0" presId="urn:microsoft.com/office/officeart/2005/8/layout/lProcess2"/>
    <dgm:cxn modelId="{DA05C9E4-58A4-441D-974D-BA83F4ECE20A}" type="presOf" srcId="{05E28579-7CC7-46EB-97CC-17C97BE64B39}" destId="{0B0281CC-2731-4997-969B-5AE9B9DAF442}" srcOrd="0" destOrd="0" presId="urn:microsoft.com/office/officeart/2005/8/layout/lProcess2"/>
    <dgm:cxn modelId="{15722ADF-C71E-4027-849C-5DB8DDEB4524}" srcId="{7D96EE44-2AEF-4DBC-BF1A-DDFF8795FB8D}" destId="{56330CCD-956B-431E-AF4E-967975C6A5BD}" srcOrd="0" destOrd="0" parTransId="{9C674E0E-D75F-4B6A-9118-943AAF27AC05}" sibTransId="{049A1379-295F-46B2-83EE-176F8C97F15F}"/>
    <dgm:cxn modelId="{36D367EA-1966-4515-9F88-2764F5BAE04E}" type="presParOf" srcId="{E4EF89FD-8C1D-4F80-BB71-6B3685759218}" destId="{97DAD6C4-1DD6-41C4-9401-65A3C6D41C93}" srcOrd="0" destOrd="0" presId="urn:microsoft.com/office/officeart/2005/8/layout/lProcess2"/>
    <dgm:cxn modelId="{651D9DF7-673F-4802-8117-A377F511A4D7}" type="presParOf" srcId="{97DAD6C4-1DD6-41C4-9401-65A3C6D41C93}" destId="{790FD723-6E3F-413F-AC27-BA982D9F79E7}" srcOrd="0" destOrd="0" presId="urn:microsoft.com/office/officeart/2005/8/layout/lProcess2"/>
    <dgm:cxn modelId="{56F95841-4DB5-4262-AA1A-94EE1C466F07}" type="presParOf" srcId="{97DAD6C4-1DD6-41C4-9401-65A3C6D41C93}" destId="{F7C2AE77-5715-4CF6-8548-D1CFF7FCAFE4}" srcOrd="1" destOrd="0" presId="urn:microsoft.com/office/officeart/2005/8/layout/lProcess2"/>
    <dgm:cxn modelId="{3649923B-34D1-4332-B379-36B6AA775B9B}" type="presParOf" srcId="{97DAD6C4-1DD6-41C4-9401-65A3C6D41C93}" destId="{FBA82911-3960-4A54-8F58-0CED5FC3473F}" srcOrd="2" destOrd="0" presId="urn:microsoft.com/office/officeart/2005/8/layout/lProcess2"/>
    <dgm:cxn modelId="{26137139-A902-43E8-8BB1-FB303462F30A}" type="presParOf" srcId="{FBA82911-3960-4A54-8F58-0CED5FC3473F}" destId="{ADD183B4-3CD8-4499-9FE3-117DD6431052}" srcOrd="0" destOrd="0" presId="urn:microsoft.com/office/officeart/2005/8/layout/lProcess2"/>
    <dgm:cxn modelId="{10F23373-94E7-450E-83CD-5CF61C96827E}" type="presParOf" srcId="{ADD183B4-3CD8-4499-9FE3-117DD6431052}" destId="{9D829EA3-434F-4D1F-B247-FB269D39888E}" srcOrd="0" destOrd="0" presId="urn:microsoft.com/office/officeart/2005/8/layout/lProcess2"/>
    <dgm:cxn modelId="{5934DA5C-E70D-4EB7-A860-8F2F2C848DD7}" type="presParOf" srcId="{ADD183B4-3CD8-4499-9FE3-117DD6431052}" destId="{C65B518C-22BB-4F6F-825A-C1F191BA2205}" srcOrd="1" destOrd="0" presId="urn:microsoft.com/office/officeart/2005/8/layout/lProcess2"/>
    <dgm:cxn modelId="{554A490A-C49B-4C2C-86E5-BD85BC482171}" type="presParOf" srcId="{ADD183B4-3CD8-4499-9FE3-117DD6431052}" destId="{0B0281CC-2731-4997-969B-5AE9B9DAF442}" srcOrd="2" destOrd="0" presId="urn:microsoft.com/office/officeart/2005/8/layout/lProcess2"/>
    <dgm:cxn modelId="{FC2D88DB-9881-4754-8540-497C71C57646}" type="presParOf" srcId="{ADD183B4-3CD8-4499-9FE3-117DD6431052}" destId="{CE26890E-E3C7-46C0-A91A-C80C4F525035}" srcOrd="3" destOrd="0" presId="urn:microsoft.com/office/officeart/2005/8/layout/lProcess2"/>
    <dgm:cxn modelId="{8A6C265B-4B21-4443-B534-3CD8FA9C3D46}" type="presParOf" srcId="{ADD183B4-3CD8-4499-9FE3-117DD6431052}" destId="{A6A263CC-F9D0-4AFB-8D69-E7C61FE4633B}" srcOrd="4" destOrd="0" presId="urn:microsoft.com/office/officeart/2005/8/layout/lProcess2"/>
    <dgm:cxn modelId="{E44DCCE8-9736-4228-871C-AB74F6E42799}" type="presParOf" srcId="{E4EF89FD-8C1D-4F80-BB71-6B3685759218}" destId="{3BD6FB1E-1160-4C95-A3F9-582AE9AB4146}" srcOrd="1" destOrd="0" presId="urn:microsoft.com/office/officeart/2005/8/layout/lProcess2"/>
    <dgm:cxn modelId="{F72D96F4-0DC4-4AB8-8DB2-9645C36F736C}" type="presParOf" srcId="{E4EF89FD-8C1D-4F80-BB71-6B3685759218}" destId="{2FEBD92B-F1C1-47EB-9C6F-78146E82022F}" srcOrd="2" destOrd="0" presId="urn:microsoft.com/office/officeart/2005/8/layout/lProcess2"/>
    <dgm:cxn modelId="{1EE2C5A0-D3C6-4420-8296-3D17D75E3096}" type="presParOf" srcId="{2FEBD92B-F1C1-47EB-9C6F-78146E82022F}" destId="{07A2D588-1AD7-4278-9BE6-236DB5878F5F}" srcOrd="0" destOrd="0" presId="urn:microsoft.com/office/officeart/2005/8/layout/lProcess2"/>
    <dgm:cxn modelId="{5EB73980-76D1-49F1-B297-57A1BA36A025}" type="presParOf" srcId="{2FEBD92B-F1C1-47EB-9C6F-78146E82022F}" destId="{FCEB6240-10E4-4505-9947-C1C4CE02FA3C}" srcOrd="1" destOrd="0" presId="urn:microsoft.com/office/officeart/2005/8/layout/lProcess2"/>
    <dgm:cxn modelId="{12B90C6A-416D-485C-B317-A1889A9B3709}" type="presParOf" srcId="{2FEBD92B-F1C1-47EB-9C6F-78146E82022F}" destId="{B23B31D0-F8FD-46E6-A32C-558707BE67EE}" srcOrd="2" destOrd="0" presId="urn:microsoft.com/office/officeart/2005/8/layout/lProcess2"/>
    <dgm:cxn modelId="{599ACF35-3BA1-4FCF-89F8-ABBDCECC92CA}" type="presParOf" srcId="{B23B31D0-F8FD-46E6-A32C-558707BE67EE}" destId="{A5890E17-7F3B-4BAC-A6DE-D3B8CE3691FD}" srcOrd="0" destOrd="0" presId="urn:microsoft.com/office/officeart/2005/8/layout/lProcess2"/>
    <dgm:cxn modelId="{38B475C9-48D2-4FAC-A0D3-66BE4C6FFC6A}" type="presParOf" srcId="{A5890E17-7F3B-4BAC-A6DE-D3B8CE3691FD}" destId="{F0C5F6E4-C324-4841-BC89-B9FBA4EBB6BF}" srcOrd="0" destOrd="0" presId="urn:microsoft.com/office/officeart/2005/8/layout/lProcess2"/>
    <dgm:cxn modelId="{CDF06360-A35A-4F7E-B8BF-1BA6B566D5CC}" type="presParOf" srcId="{A5890E17-7F3B-4BAC-A6DE-D3B8CE3691FD}" destId="{C7057518-4889-4FCF-A981-531F0DB1C3ED}" srcOrd="1" destOrd="0" presId="urn:microsoft.com/office/officeart/2005/8/layout/lProcess2"/>
    <dgm:cxn modelId="{DDCFE4BE-27D7-451E-84DD-F1C263407403}" type="presParOf" srcId="{A5890E17-7F3B-4BAC-A6DE-D3B8CE3691FD}" destId="{69238EC6-28B6-4B1E-A398-446EE44CF688}" srcOrd="2" destOrd="0" presId="urn:microsoft.com/office/officeart/2005/8/layout/lProcess2"/>
    <dgm:cxn modelId="{E9C57030-DBB5-4638-B59D-262D59AED6DB}" type="presParOf" srcId="{A5890E17-7F3B-4BAC-A6DE-D3B8CE3691FD}" destId="{0B4A15EF-BC6A-4370-8911-0D5D5BD89C51}" srcOrd="3" destOrd="0" presId="urn:microsoft.com/office/officeart/2005/8/layout/lProcess2"/>
    <dgm:cxn modelId="{56ACEEAA-2A8D-48CD-929F-F2FB8E2B93D3}" type="presParOf" srcId="{A5890E17-7F3B-4BAC-A6DE-D3B8CE3691FD}" destId="{B1A25242-0483-43AE-8399-74EE457AABC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FD723-6E3F-413F-AC27-BA982D9F79E7}">
      <dsp:nvSpPr>
        <dsp:cNvPr id="0" name=""/>
        <dsp:cNvSpPr/>
      </dsp:nvSpPr>
      <dsp:spPr>
        <a:xfrm>
          <a:off x="4036" y="0"/>
          <a:ext cx="3882615" cy="4464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Assistant Virtuel Autonome (AVA)</a:t>
          </a:r>
          <a:endParaRPr lang="fr-FR" sz="2800" b="1" kern="1200" dirty="0"/>
        </a:p>
      </dsp:txBody>
      <dsp:txXfrm>
        <a:off x="4036" y="0"/>
        <a:ext cx="3882615" cy="1339348"/>
      </dsp:txXfrm>
    </dsp:sp>
    <dsp:sp modelId="{9D829EA3-434F-4D1F-B247-FB269D39888E}">
      <dsp:nvSpPr>
        <dsp:cNvPr id="0" name=""/>
        <dsp:cNvSpPr/>
      </dsp:nvSpPr>
      <dsp:spPr>
        <a:xfrm>
          <a:off x="392297" y="1339730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Définition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C’est un assistant virtuel qui travaille de façon autonome sans interaction humaine</a:t>
          </a:r>
          <a:endParaRPr lang="fr-FR" sz="1000" kern="1200" dirty="0"/>
        </a:p>
      </dsp:txBody>
      <dsp:txXfrm>
        <a:off x="417986" y="1365419"/>
        <a:ext cx="3054714" cy="825716"/>
      </dsp:txXfrm>
    </dsp:sp>
    <dsp:sp modelId="{0B0281CC-2731-4997-969B-5AE9B9DAF442}">
      <dsp:nvSpPr>
        <dsp:cNvPr id="0" name=""/>
        <dsp:cNvSpPr/>
      </dsp:nvSpPr>
      <dsp:spPr>
        <a:xfrm>
          <a:off x="392297" y="2351762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Cas d’usage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Activités de Back-Office manuelles, répétitives, basées sur des règles bien définies, pouvant être réalisés sans intervention humaine</a:t>
          </a:r>
          <a:endParaRPr lang="fr-FR" sz="1000" b="1" kern="1200" dirty="0"/>
        </a:p>
      </dsp:txBody>
      <dsp:txXfrm>
        <a:off x="417986" y="2377451"/>
        <a:ext cx="3054714" cy="825716"/>
      </dsp:txXfrm>
    </dsp:sp>
    <dsp:sp modelId="{A6A263CC-F9D0-4AFB-8D69-E7C61FE4633B}">
      <dsp:nvSpPr>
        <dsp:cNvPr id="0" name=""/>
        <dsp:cNvSpPr/>
      </dsp:nvSpPr>
      <dsp:spPr>
        <a:xfrm>
          <a:off x="392297" y="3363795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Adapté pour …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smtClean="0"/>
            <a:t>Tout type d’activité Back-Office</a:t>
          </a:r>
          <a:endParaRPr lang="fr-FR" sz="1000" b="1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/>
        </a:p>
      </dsp:txBody>
      <dsp:txXfrm>
        <a:off x="417986" y="3389484"/>
        <a:ext cx="3054714" cy="825716"/>
      </dsp:txXfrm>
    </dsp:sp>
    <dsp:sp modelId="{07A2D588-1AD7-4278-9BE6-236DB5878F5F}">
      <dsp:nvSpPr>
        <dsp:cNvPr id="0" name=""/>
        <dsp:cNvSpPr/>
      </dsp:nvSpPr>
      <dsp:spPr>
        <a:xfrm>
          <a:off x="4177848" y="0"/>
          <a:ext cx="3882615" cy="4464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Assistant Virtuel Interactif (AVI)</a:t>
          </a:r>
          <a:endParaRPr lang="fr-FR" sz="2800" b="1" kern="1200" dirty="0"/>
        </a:p>
      </dsp:txBody>
      <dsp:txXfrm>
        <a:off x="4177848" y="0"/>
        <a:ext cx="3882615" cy="1339348"/>
      </dsp:txXfrm>
    </dsp:sp>
    <dsp:sp modelId="{F0C5F6E4-C324-4841-BC89-B9FBA4EBB6BF}">
      <dsp:nvSpPr>
        <dsp:cNvPr id="0" name=""/>
        <dsp:cNvSpPr/>
      </dsp:nvSpPr>
      <dsp:spPr>
        <a:xfrm>
          <a:off x="4566109" y="1339730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fr-FR" sz="1000" b="1" kern="1200" noProof="0" dirty="0" smtClean="0"/>
            <a:t>Définition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fr-FR" sz="1000" b="0" kern="1200" noProof="0" dirty="0" smtClean="0"/>
            <a:t>C’est un assistant virtuel qui travaille en interaction avec un opérateur et l’assiste pour compléter automatiquement des processus métiers</a:t>
          </a:r>
          <a:endParaRPr lang="fr-FR" sz="1000" kern="1200" noProof="0" dirty="0"/>
        </a:p>
      </dsp:txBody>
      <dsp:txXfrm>
        <a:off x="4591798" y="1365419"/>
        <a:ext cx="3054714" cy="825716"/>
      </dsp:txXfrm>
    </dsp:sp>
    <dsp:sp modelId="{69238EC6-28B6-4B1E-A398-446EE44CF688}">
      <dsp:nvSpPr>
        <dsp:cNvPr id="0" name=""/>
        <dsp:cNvSpPr/>
      </dsp:nvSpPr>
      <dsp:spPr>
        <a:xfrm>
          <a:off x="4566109" y="2351762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Cas d’usage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Activités manuelles, répétitives, basées sur des règles bien définies contenant des éléments de décision qui nécessite une intervention humaine</a:t>
          </a:r>
          <a:endParaRPr lang="fr-FR" sz="1000" b="1" kern="1200" dirty="0"/>
        </a:p>
      </dsp:txBody>
      <dsp:txXfrm>
        <a:off x="4591798" y="2377451"/>
        <a:ext cx="3054714" cy="825716"/>
      </dsp:txXfrm>
    </dsp:sp>
    <dsp:sp modelId="{B1A25242-0483-43AE-8399-74EE457AABCB}">
      <dsp:nvSpPr>
        <dsp:cNvPr id="0" name=""/>
        <dsp:cNvSpPr/>
      </dsp:nvSpPr>
      <dsp:spPr>
        <a:xfrm>
          <a:off x="4566109" y="3363795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Adapté pour …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Service Desks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Help Desks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Call </a:t>
          </a:r>
          <a:r>
            <a:rPr lang="fr-FR" sz="1000" kern="1200" dirty="0" err="1" smtClean="0"/>
            <a:t>Centers</a:t>
          </a:r>
          <a:endParaRPr lang="fr-FR" sz="1000" b="1" kern="1200" dirty="0"/>
        </a:p>
      </dsp:txBody>
      <dsp:txXfrm>
        <a:off x="4591798" y="3389484"/>
        <a:ext cx="3054714" cy="825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D995-24D2-4717-AAB0-89A62AA912FF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25484-65EB-4D90-9BEF-553DED2229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45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70AED-946E-44D2-A032-CDF02AE4ACB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768D-52CF-4E6A-BCFF-5FAF889F6E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0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F768D-52CF-4E6A-BCFF-5FAF889F6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F768D-52CF-4E6A-BCFF-5FAF889F6E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0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3429000"/>
            <a:ext cx="8064500" cy="1512888"/>
          </a:xfrm>
        </p:spPr>
        <p:txBody>
          <a:bodyPr/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407053"/>
            <a:ext cx="8064500" cy="685800"/>
          </a:xfrm>
        </p:spPr>
        <p:txBody>
          <a:bodyPr/>
          <a:lstStyle>
            <a:lvl1pPr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539750" y="6092825"/>
            <a:ext cx="8064500" cy="322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69" y="153698"/>
            <a:ext cx="5495900" cy="29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1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40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8156" y="300038"/>
            <a:ext cx="2016125" cy="57213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9750" y="300038"/>
            <a:ext cx="5895975" cy="57213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44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300038"/>
            <a:ext cx="8064500" cy="4953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39750" y="1169988"/>
            <a:ext cx="8064500" cy="4851400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tableau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4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372" y="230189"/>
            <a:ext cx="7045043" cy="7445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7450" y="1663700"/>
            <a:ext cx="4308539" cy="9779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95725" y="1663700"/>
            <a:ext cx="4309995" cy="4127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95725" y="2228850"/>
            <a:ext cx="4309995" cy="4127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0"/>
          </p:nvPr>
        </p:nvSpPr>
        <p:spPr>
          <a:xfrm>
            <a:off x="6248838" y="6759576"/>
            <a:ext cx="2895163" cy="98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395290" y="319088"/>
            <a:ext cx="5400675" cy="7651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pic>
        <p:nvPicPr>
          <p:cNvPr id="5" name="Picture 7" descr="RVB_NATIXIS_10C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37250" y="319116"/>
            <a:ext cx="26670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677988" y="5407025"/>
            <a:ext cx="698500" cy="136525"/>
            <a:chOff x="1152" y="3216"/>
            <a:chExt cx="440" cy="86"/>
          </a:xfrm>
        </p:grpSpPr>
        <p:sp>
          <p:nvSpPr>
            <p:cNvPr id="7" name="Freeform 43"/>
            <p:cNvSpPr>
              <a:spLocks/>
            </p:cNvSpPr>
            <p:nvPr userDrawn="1"/>
          </p:nvSpPr>
          <p:spPr bwMode="gray">
            <a:xfrm>
              <a:off x="1222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8" name="Freeform 44"/>
            <p:cNvSpPr>
              <a:spLocks/>
            </p:cNvSpPr>
            <p:nvPr userDrawn="1"/>
          </p:nvSpPr>
          <p:spPr bwMode="gray">
            <a:xfrm>
              <a:off x="1244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9" name="Freeform 45"/>
            <p:cNvSpPr>
              <a:spLocks/>
            </p:cNvSpPr>
            <p:nvPr userDrawn="1"/>
          </p:nvSpPr>
          <p:spPr bwMode="gray">
            <a:xfrm>
              <a:off x="1178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0" name="Freeform 46"/>
            <p:cNvSpPr>
              <a:spLocks/>
            </p:cNvSpPr>
            <p:nvPr userDrawn="1"/>
          </p:nvSpPr>
          <p:spPr bwMode="gray">
            <a:xfrm>
              <a:off x="1152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1" name="Freeform 47"/>
            <p:cNvSpPr>
              <a:spLocks/>
            </p:cNvSpPr>
            <p:nvPr userDrawn="1"/>
          </p:nvSpPr>
          <p:spPr bwMode="gray">
            <a:xfrm>
              <a:off x="1200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2" name="Freeform 48"/>
            <p:cNvSpPr>
              <a:spLocks/>
            </p:cNvSpPr>
            <p:nvPr userDrawn="1"/>
          </p:nvSpPr>
          <p:spPr bwMode="gray">
            <a:xfrm>
              <a:off x="1265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3" name="Freeform 49"/>
            <p:cNvSpPr>
              <a:spLocks/>
            </p:cNvSpPr>
            <p:nvPr userDrawn="1"/>
          </p:nvSpPr>
          <p:spPr bwMode="gray">
            <a:xfrm>
              <a:off x="1287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4" name="Freeform 50"/>
            <p:cNvSpPr>
              <a:spLocks/>
            </p:cNvSpPr>
            <p:nvPr userDrawn="1"/>
          </p:nvSpPr>
          <p:spPr bwMode="gray">
            <a:xfrm>
              <a:off x="1309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5" name="Freeform 51"/>
            <p:cNvSpPr>
              <a:spLocks/>
            </p:cNvSpPr>
            <p:nvPr userDrawn="1"/>
          </p:nvSpPr>
          <p:spPr bwMode="gray">
            <a:xfrm>
              <a:off x="1331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6" name="Freeform 52"/>
            <p:cNvSpPr>
              <a:spLocks/>
            </p:cNvSpPr>
            <p:nvPr userDrawn="1"/>
          </p:nvSpPr>
          <p:spPr bwMode="gray">
            <a:xfrm>
              <a:off x="1353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7" name="Freeform 53"/>
            <p:cNvSpPr>
              <a:spLocks/>
            </p:cNvSpPr>
            <p:nvPr userDrawn="1"/>
          </p:nvSpPr>
          <p:spPr bwMode="gray">
            <a:xfrm>
              <a:off x="1375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8" name="Freeform 54"/>
            <p:cNvSpPr>
              <a:spLocks/>
            </p:cNvSpPr>
            <p:nvPr userDrawn="1"/>
          </p:nvSpPr>
          <p:spPr bwMode="gray">
            <a:xfrm>
              <a:off x="1397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9" name="Freeform 55"/>
            <p:cNvSpPr>
              <a:spLocks/>
            </p:cNvSpPr>
            <p:nvPr userDrawn="1"/>
          </p:nvSpPr>
          <p:spPr bwMode="gray">
            <a:xfrm>
              <a:off x="1419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20" name="Freeform 56"/>
            <p:cNvSpPr>
              <a:spLocks/>
            </p:cNvSpPr>
            <p:nvPr userDrawn="1"/>
          </p:nvSpPr>
          <p:spPr bwMode="gray">
            <a:xfrm>
              <a:off x="1441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21" name="Freeform 57"/>
            <p:cNvSpPr>
              <a:spLocks/>
            </p:cNvSpPr>
            <p:nvPr userDrawn="1"/>
          </p:nvSpPr>
          <p:spPr bwMode="gray">
            <a:xfrm>
              <a:off x="1463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22" name="Freeform 58"/>
            <p:cNvSpPr>
              <a:spLocks/>
            </p:cNvSpPr>
            <p:nvPr userDrawn="1"/>
          </p:nvSpPr>
          <p:spPr bwMode="gray">
            <a:xfrm>
              <a:off x="1484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</p:grpSp>
      <p:pic>
        <p:nvPicPr>
          <p:cNvPr id="23" name="Picture 59" descr="16239247R_B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9" y="1070003"/>
            <a:ext cx="8353425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3429000"/>
            <a:ext cx="8064500" cy="1512888"/>
          </a:xfrm>
        </p:spPr>
        <p:txBody>
          <a:bodyPr/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407053"/>
            <a:ext cx="8064500" cy="685800"/>
          </a:xfrm>
        </p:spPr>
        <p:txBody>
          <a:bodyPr/>
          <a:lstStyle>
            <a:lvl1pPr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539750" y="6092825"/>
            <a:ext cx="8064500" cy="322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>
                <a:solidFill>
                  <a:srgbClr val="956F60"/>
                </a:solidFill>
              </a:rPr>
              <a:t>Secrétariat général / Organisation et efficacité opérationnelle</a:t>
            </a:r>
          </a:p>
        </p:txBody>
      </p:sp>
    </p:spTree>
    <p:extLst>
      <p:ext uri="{BB962C8B-B14F-4D97-AF65-F5344CB8AC3E}">
        <p14:creationId xmlns:p14="http://schemas.microsoft.com/office/powerpoint/2010/main" val="1886375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89715-1187-4AA5-9B38-D4F1C20B1F70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1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4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1031B-DE98-4040-99C4-A3D9421DFADF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60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750" y="1169988"/>
            <a:ext cx="395605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69988"/>
            <a:ext cx="395605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B46A-4723-4F06-8551-FE4254443803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93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A4C32-7666-40F6-9AC9-9585F7319E04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18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DD3F4-8D31-46F7-9722-58DAB86E0F8C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1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70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DBC3B-76A3-438B-B45C-05BA9FC7C113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32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7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2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148C1-ADF7-4BA0-BA89-DC91613B5304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06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D8D2B-E4F9-4670-84D6-AB0664FA9268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02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01893-0B66-40A6-AB8B-C50F501EFCD3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8156" y="300038"/>
            <a:ext cx="2016125" cy="57213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9750" y="300038"/>
            <a:ext cx="5895975" cy="57213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C15C6-6831-4CAC-8115-A01C5E235030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04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300038"/>
            <a:ext cx="8064500" cy="4953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39750" y="1169988"/>
            <a:ext cx="8064500" cy="4851400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tableau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34F5-5F22-4D29-B078-B62AE5C6BD0F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4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750" y="1169988"/>
            <a:ext cx="395605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69988"/>
            <a:ext cx="395605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81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2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7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2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7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2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4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685168624"/>
              </p:ext>
            </p:extLst>
          </p:nvPr>
        </p:nvGraphicFramePr>
        <p:xfrm>
          <a:off x="1589" y="1616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6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Rectangle 2"/>
          <p:cNvSpPr>
            <a:spLocks noChangeArrowheads="1"/>
          </p:cNvSpPr>
          <p:nvPr/>
        </p:nvSpPr>
        <p:spPr bwMode="gray">
          <a:xfrm>
            <a:off x="395292" y="6245225"/>
            <a:ext cx="7056437" cy="3603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95311" y="6245225"/>
            <a:ext cx="2889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gray">
          <a:xfrm flipV="1">
            <a:off x="742950" y="6356350"/>
            <a:ext cx="0" cy="1365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sp>
        <p:nvSpPr>
          <p:cNvPr id="7175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300038"/>
            <a:ext cx="8064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9750" y="1169988"/>
            <a:ext cx="806450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gray">
          <a:xfrm>
            <a:off x="395288" y="889000"/>
            <a:ext cx="83470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defTabSz="723900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6700" algn="l" defTabSz="723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1200" b="1">
          <a:solidFill>
            <a:schemeClr val="accent1"/>
          </a:solidFill>
          <a:latin typeface="+mn-lt"/>
        </a:defRPr>
      </a:lvl2pPr>
      <a:lvl3pPr marL="723900" indent="-274638" algn="l" defTabSz="7239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20000"/>
        <a:buFont typeface="Verdana" pitchFamily="34" charset="0"/>
        <a:buChar char="–"/>
        <a:defRPr sz="1000">
          <a:solidFill>
            <a:schemeClr val="tx2"/>
          </a:solidFill>
          <a:latin typeface="+mn-lt"/>
        </a:defRPr>
      </a:lvl3pPr>
      <a:lvl4pPr marL="903288" indent="468313" algn="l" defTabSz="723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2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1589" y="1616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6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Rectangle 2"/>
          <p:cNvSpPr>
            <a:spLocks noChangeArrowheads="1"/>
          </p:cNvSpPr>
          <p:nvPr/>
        </p:nvSpPr>
        <p:spPr bwMode="gray">
          <a:xfrm>
            <a:off x="395292" y="6245225"/>
            <a:ext cx="7056437" cy="3603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95311" y="6245225"/>
            <a:ext cx="2889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38FD724-1F2F-4F2F-B63F-8475996D3FC7}" type="slidenum">
              <a:rPr lang="fr-FR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pic>
        <p:nvPicPr>
          <p:cNvPr id="7173" name="Picture 6" descr="RVB_NATIXIS_10CM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gray">
          <a:xfrm>
            <a:off x="7596188" y="6245253"/>
            <a:ext cx="133508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9" name="Line 7"/>
          <p:cNvSpPr>
            <a:spLocks noChangeShapeType="1"/>
          </p:cNvSpPr>
          <p:nvPr/>
        </p:nvSpPr>
        <p:spPr bwMode="gray">
          <a:xfrm flipV="1">
            <a:off x="742950" y="6356350"/>
            <a:ext cx="0" cy="1365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sp>
        <p:nvSpPr>
          <p:cNvPr id="7175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300038"/>
            <a:ext cx="8064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9750" y="1169988"/>
            <a:ext cx="806450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gray">
          <a:xfrm>
            <a:off x="395288" y="889000"/>
            <a:ext cx="83470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9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defTabSz="723900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6700" algn="l" defTabSz="723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1200" b="1">
          <a:solidFill>
            <a:schemeClr val="accent1"/>
          </a:solidFill>
          <a:latin typeface="+mn-lt"/>
        </a:defRPr>
      </a:lvl2pPr>
      <a:lvl3pPr marL="723900" indent="-274638" algn="l" defTabSz="7239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20000"/>
        <a:buFont typeface="Verdana" pitchFamily="34" charset="0"/>
        <a:buChar char="–"/>
        <a:defRPr sz="1000">
          <a:solidFill>
            <a:schemeClr val="tx2"/>
          </a:solidFill>
          <a:latin typeface="+mn-lt"/>
        </a:defRPr>
      </a:lvl3pPr>
      <a:lvl4pPr marL="903288" indent="468313" algn="l" defTabSz="723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2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Assistants </a:t>
            </a:r>
            <a:r>
              <a:rPr lang="fr-FR" dirty="0" smtClean="0"/>
              <a:t>Virtuels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Janvier 2018 – Laurent </a:t>
            </a:r>
            <a:r>
              <a:rPr lang="fr-FR" dirty="0" err="1" smtClean="0"/>
              <a:t>Pasteau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96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Principaux Outils du marchés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fr-FR" sz="2000" b="1" dirty="0"/>
              <a:t>Les principaux outils du marchés </a:t>
            </a:r>
            <a:r>
              <a:rPr lang="fr-FR" sz="2000" b="1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>
                <a:solidFill>
                  <a:schemeClr val="tx1"/>
                </a:solidFill>
                <a:ea typeface="+mn-ea"/>
                <a:cs typeface="+mn-cs"/>
              </a:rPr>
              <a:t>Automation </a:t>
            </a:r>
            <a:r>
              <a:rPr lang="fr-FR" sz="2000" b="0" dirty="0" err="1">
                <a:solidFill>
                  <a:schemeClr val="tx1"/>
                </a:solidFill>
                <a:ea typeface="+mn-ea"/>
                <a:cs typeface="+mn-cs"/>
              </a:rPr>
              <a:t>Anywhere</a:t>
            </a:r>
            <a:r>
              <a:rPr lang="fr-FR" sz="2000" b="0" dirty="0">
                <a:solidFill>
                  <a:schemeClr val="tx1"/>
                </a:solidFill>
                <a:ea typeface="+mn-ea"/>
                <a:cs typeface="+mn-cs"/>
              </a:rPr>
              <a:t> (AA)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endParaRPr lang="fr-FR" sz="2000" b="0" dirty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>
                <a:solidFill>
                  <a:schemeClr val="tx1"/>
                </a:solidFill>
                <a:ea typeface="+mn-ea"/>
                <a:cs typeface="+mn-cs"/>
              </a:rPr>
              <a:t>Nice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err="1" smtClean="0">
                <a:solidFill>
                  <a:schemeClr val="tx1"/>
                </a:solidFill>
                <a:ea typeface="+mn-ea"/>
                <a:cs typeface="+mn-cs"/>
              </a:rPr>
              <a:t>BluePrism</a:t>
            </a: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err="1" smtClean="0">
                <a:solidFill>
                  <a:schemeClr val="tx1"/>
                </a:solidFill>
                <a:ea typeface="+mn-ea"/>
                <a:cs typeface="+mn-cs"/>
              </a:rPr>
              <a:t>Pega</a:t>
            </a: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 RPA…</a:t>
            </a:r>
            <a:r>
              <a:rPr lang="fr-FR" sz="2000" b="0" dirty="0" err="1" smtClean="0">
                <a:solidFill>
                  <a:schemeClr val="tx1"/>
                </a:solidFill>
                <a:ea typeface="+mn-ea"/>
                <a:cs typeface="+mn-cs"/>
              </a:rPr>
              <a:t>etc</a:t>
            </a:r>
            <a:endParaRPr lang="fr-FR" sz="2000" b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0" indent="0"/>
            <a:endParaRPr lang="fr-FR" sz="2000" b="1" dirty="0" smtClean="0"/>
          </a:p>
          <a:p>
            <a:pPr marL="0" indent="0"/>
            <a:endParaRPr lang="fr-FR" sz="2000" b="1" dirty="0" smtClean="0"/>
          </a:p>
          <a:p>
            <a:pPr marL="0" indent="0"/>
            <a:r>
              <a:rPr lang="fr-FR" sz="2000" b="1" dirty="0" smtClean="0"/>
              <a:t>Plusieurs ateliers ont été menés pour les confronter sur la base de 80 critères Techniques et Fonctionnels</a:t>
            </a:r>
          </a:p>
          <a:p>
            <a:pPr marL="0" indent="0"/>
            <a:endParaRPr lang="fr-FR" sz="1600" i="1" dirty="0" smtClean="0"/>
          </a:p>
          <a:p>
            <a:pPr marL="0" indent="0"/>
            <a:r>
              <a:rPr lang="fr-FR" sz="1600" i="1" dirty="0" smtClean="0"/>
              <a:t>*</a:t>
            </a:r>
            <a:r>
              <a:rPr lang="fr-FR" sz="1600" i="1" dirty="0" err="1" smtClean="0"/>
              <a:t>BluePrism</a:t>
            </a:r>
            <a:r>
              <a:rPr lang="fr-FR" sz="1600" i="1" dirty="0" smtClean="0"/>
              <a:t> n’a pas répondu à la démarche (version d’essai pas disponible) pour le confronter aux autres outils. De ce fait, </a:t>
            </a:r>
            <a:r>
              <a:rPr lang="fr-FR" sz="1600" i="1" dirty="0" err="1" smtClean="0"/>
              <a:t>BluePrism</a:t>
            </a:r>
            <a:r>
              <a:rPr lang="fr-FR" sz="1600" i="1" dirty="0" smtClean="0"/>
              <a:t> ne sera pas évalué.</a:t>
            </a:r>
          </a:p>
          <a:p>
            <a:pPr marL="0" indent="0"/>
            <a:endParaRPr lang="fr-FR" sz="24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1800" b="1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4" t="11938" r="16909" b="15525"/>
          <a:stretch/>
        </p:blipFill>
        <p:spPr>
          <a:xfrm>
            <a:off x="5815719" y="1772816"/>
            <a:ext cx="2788531" cy="21602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3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6. Confrontations (Nice – AA – </a:t>
            </a:r>
            <a:r>
              <a:rPr lang="fr-FR" dirty="0" err="1" smtClean="0"/>
              <a:t>UIPath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169988"/>
            <a:ext cx="4752330" cy="4851400"/>
          </a:xfrm>
        </p:spPr>
        <p:txBody>
          <a:bodyPr/>
          <a:lstStyle/>
          <a:p>
            <a:pPr marL="0" indent="0"/>
            <a:r>
              <a:rPr lang="fr-FR" sz="2000" b="1" dirty="0" smtClean="0"/>
              <a:t>La confrontation va étudier les outils sur différents aspects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Fonction de base</a:t>
            </a:r>
            <a:endParaRPr lang="fr-FR" sz="2000" b="0" dirty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Interface, </a:t>
            </a:r>
            <a:r>
              <a:rPr lang="fr-FR" sz="2000" b="0" dirty="0" err="1" smtClean="0">
                <a:solidFill>
                  <a:schemeClr val="tx1"/>
                </a:solidFill>
                <a:ea typeface="+mn-ea"/>
                <a:cs typeface="+mn-cs"/>
              </a:rPr>
              <a:t>versioning</a:t>
            </a: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, monitoring</a:t>
            </a:r>
            <a:endParaRPr lang="fr-FR" sz="2000" b="0" dirty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Connecteurs, connexions distantes et émulateurs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Intégration technique, sécurité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Caractéristiques des AVI</a:t>
            </a:r>
            <a:endParaRPr lang="fr-FR" sz="1600" i="1" dirty="0" smtClean="0"/>
          </a:p>
          <a:p>
            <a:pPr marL="0" indent="0"/>
            <a:endParaRPr lang="fr-FR" sz="24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1800" b="1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88109"/>
            <a:ext cx="3448224" cy="546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6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238173"/>
              </p:ext>
            </p:extLst>
          </p:nvPr>
        </p:nvGraphicFramePr>
        <p:xfrm>
          <a:off x="-612576" y="1213282"/>
          <a:ext cx="6133212" cy="4249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Confrontations – Fonctions de base</a:t>
            </a:r>
            <a:endParaRPr lang="fr-FR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4962575" y="2615516"/>
            <a:ext cx="4084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600" b="1" dirty="0"/>
              <a:t>Automation </a:t>
            </a:r>
            <a:r>
              <a:rPr lang="fr-FR" altLang="fr-FR" sz="1600" b="1" dirty="0" err="1" smtClean="0"/>
              <a:t>Anywhere</a:t>
            </a:r>
            <a:endParaRPr lang="fr-FR" altLang="fr-FR" sz="16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600" dirty="0" smtClean="0"/>
              <a:t>Ne gère pas </a:t>
            </a:r>
            <a:r>
              <a:rPr lang="fr-FR" altLang="fr-FR" sz="1600" dirty="0"/>
              <a:t>la messagerie Outlook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4962575" y="3337828"/>
            <a:ext cx="4166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600" b="1" dirty="0"/>
              <a:t>Nice et </a:t>
            </a:r>
            <a:r>
              <a:rPr lang="fr-FR" altLang="fr-FR" sz="1600" b="1" dirty="0" err="1" smtClean="0"/>
              <a:t>UiPath</a:t>
            </a:r>
            <a:endParaRPr lang="fr-FR" altLang="fr-FR" sz="16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600" dirty="0"/>
              <a:t>C</a:t>
            </a:r>
            <a:r>
              <a:rPr lang="fr-FR" altLang="fr-FR" sz="1600" dirty="0" smtClean="0"/>
              <a:t>ouvrent les mêmes </a:t>
            </a:r>
            <a:r>
              <a:rPr lang="fr-FR" altLang="fr-FR" sz="1600" dirty="0"/>
              <a:t>fonctionnalités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4008" y="2692459"/>
            <a:ext cx="473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FR" sz="2000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85919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8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>
                <a:sym typeface="Wingdings" panose="05000000000000000000" pitchFamily="2" charset="2"/>
              </a:rPr>
              <a:t> </a:t>
            </a:r>
            <a:r>
              <a:rPr lang="fr-FR" sz="2000" dirty="0" smtClean="0"/>
              <a:t>Confrontations </a:t>
            </a:r>
            <a:r>
              <a:rPr lang="fr-FR" sz="2000" dirty="0"/>
              <a:t>– </a:t>
            </a:r>
            <a:r>
              <a:rPr lang="fr-FR" sz="2000" dirty="0" smtClean="0"/>
              <a:t>Interface, </a:t>
            </a:r>
            <a:r>
              <a:rPr lang="fr-FR" sz="2000" dirty="0" err="1" smtClean="0"/>
              <a:t>versionning</a:t>
            </a:r>
            <a:r>
              <a:rPr lang="fr-FR" sz="2000" dirty="0" smtClean="0"/>
              <a:t> et monitoring</a:t>
            </a:r>
            <a:endParaRPr lang="fr-FR" sz="2000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5333238" y="1052736"/>
            <a:ext cx="362952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/>
              <a:t>Automation </a:t>
            </a:r>
            <a:r>
              <a:rPr lang="fr-FR" altLang="fr-FR" sz="1400" b="1" dirty="0" err="1" smtClean="0"/>
              <a:t>Anywhere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Pas de système de gestion d’erreurs efficace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/>
              <a:t>M</a:t>
            </a:r>
            <a:r>
              <a:rPr lang="fr-FR" altLang="fr-FR" sz="1400" dirty="0" smtClean="0"/>
              <a:t>onitoring plus complet que Nice mais limité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333238" y="4580548"/>
            <a:ext cx="37032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err="1" smtClean="0"/>
              <a:t>UiPath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Solution </a:t>
            </a:r>
            <a:r>
              <a:rPr lang="fr-FR" altLang="fr-FR" sz="1400" b="1" dirty="0" smtClean="0"/>
              <a:t>la plus complète </a:t>
            </a:r>
            <a:r>
              <a:rPr lang="fr-FR" altLang="fr-FR" sz="1400" dirty="0" smtClean="0"/>
              <a:t>malgré une </a:t>
            </a:r>
            <a:r>
              <a:rPr lang="fr-FR" altLang="fr-FR" sz="1400" b="1" dirty="0" smtClean="0"/>
              <a:t>sécurisation des traitements </a:t>
            </a:r>
            <a:r>
              <a:rPr lang="fr-FR" altLang="fr-FR" sz="1400" dirty="0" smtClean="0"/>
              <a:t>à intégrer dans la conception de chaque processus (bonnes pratiques)</a:t>
            </a:r>
            <a:endParaRPr lang="fr-FR" alt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014671" y="1129679"/>
            <a:ext cx="47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14" y="4552764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333238" y="2400699"/>
            <a:ext cx="370325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smtClean="0"/>
              <a:t>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Sécurisation des traitements </a:t>
            </a:r>
            <a:r>
              <a:rPr lang="fr-FR" altLang="fr-FR" sz="1400" b="1" dirty="0" smtClean="0"/>
              <a:t>au-dessus</a:t>
            </a:r>
            <a:r>
              <a:rPr lang="fr-FR" altLang="fr-FR" sz="1400" dirty="0" smtClean="0"/>
              <a:t> </a:t>
            </a:r>
            <a:r>
              <a:rPr lang="fr-FR" altLang="fr-FR" sz="1400" dirty="0"/>
              <a:t>des 2 autres outils (en terme de design</a:t>
            </a:r>
            <a:r>
              <a:rPr lang="fr-FR" altLang="fr-FR" sz="1400" dirty="0" smtClean="0"/>
              <a:t>)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b="1" dirty="0" smtClean="0"/>
              <a:t>Monitoring très insuffisant</a:t>
            </a:r>
            <a:endParaRPr lang="fr-FR" altLang="fr-FR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Interface de </a:t>
            </a:r>
            <a:r>
              <a:rPr lang="fr-FR" altLang="fr-FR" sz="1400" b="1" dirty="0" smtClean="0"/>
              <a:t>conception très complexe</a:t>
            </a:r>
            <a:endParaRPr lang="fr-FR" altLang="fr-FR" sz="1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b="1" dirty="0" smtClean="0"/>
              <a:t>Comparaison de 2 versions </a:t>
            </a:r>
            <a:r>
              <a:rPr lang="fr-FR" altLang="fr-FR" sz="1400" dirty="0" smtClean="0"/>
              <a:t>impossible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71" y="2400699"/>
            <a:ext cx="517121" cy="52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Graphique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074776"/>
              </p:ext>
            </p:extLst>
          </p:nvPr>
        </p:nvGraphicFramePr>
        <p:xfrm>
          <a:off x="-324544" y="1158507"/>
          <a:ext cx="6272726" cy="412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45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4. </a:t>
            </a:r>
            <a:r>
              <a:rPr lang="fr-FR" sz="1800" dirty="0" smtClean="0"/>
              <a:t>Confrontations </a:t>
            </a:r>
            <a:r>
              <a:rPr lang="fr-FR" sz="1800" dirty="0"/>
              <a:t>– </a:t>
            </a:r>
            <a:r>
              <a:rPr lang="fr-FR" sz="1800" dirty="0" smtClean="0"/>
              <a:t>Connecteurs, connexion distantes et émulateurs</a:t>
            </a:r>
            <a:endParaRPr lang="fr-FR" sz="1800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5333238" y="1628800"/>
            <a:ext cx="36295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/>
              <a:t>Automation </a:t>
            </a:r>
            <a:r>
              <a:rPr lang="fr-FR" altLang="fr-FR" sz="1400" b="1" dirty="0" err="1" smtClean="0"/>
              <a:t>Anywhere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Fonctionnalité </a:t>
            </a:r>
            <a:r>
              <a:rPr lang="fr-FR" altLang="fr-FR" sz="1400" b="1" dirty="0" smtClean="0"/>
              <a:t>Citrix</a:t>
            </a:r>
            <a:r>
              <a:rPr lang="fr-FR" altLang="fr-FR" sz="1400" dirty="0" smtClean="0"/>
              <a:t> non testée suite aux résultats négatifs des étapes précédentes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333238" y="2613392"/>
            <a:ext cx="3703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smtClean="0"/>
              <a:t>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b="1" dirty="0" smtClean="0"/>
              <a:t>Ne permet pas </a:t>
            </a:r>
            <a:r>
              <a:rPr lang="fr-FR" altLang="fr-FR" sz="1400" dirty="0" smtClean="0"/>
              <a:t>l’implémentation d’API externes de type </a:t>
            </a:r>
            <a:r>
              <a:rPr lang="fr-FR" altLang="fr-FR" sz="1400" b="1" dirty="0" smtClean="0"/>
              <a:t>DLL</a:t>
            </a:r>
            <a:r>
              <a:rPr lang="fr-FR" altLang="fr-FR" sz="1400" dirty="0" smtClean="0"/>
              <a:t>, seule la R&amp;D Nice est en capacité de réaliser celle-ci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71" y="3885619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26" y="2637437"/>
            <a:ext cx="517121" cy="52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5333238" y="3806860"/>
            <a:ext cx="370325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err="1" smtClean="0"/>
              <a:t>UiPath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La solution qui adresse le mieux ces 3 points</a:t>
            </a:r>
          </a:p>
        </p:txBody>
      </p:sp>
      <p:graphicFrame>
        <p:nvGraphicFramePr>
          <p:cNvPr id="15" name="Graphique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035814"/>
              </p:ext>
            </p:extLst>
          </p:nvPr>
        </p:nvGraphicFramePr>
        <p:xfrm>
          <a:off x="-612576" y="1130182"/>
          <a:ext cx="6339002" cy="417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320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654891"/>
              </p:ext>
            </p:extLst>
          </p:nvPr>
        </p:nvGraphicFramePr>
        <p:xfrm>
          <a:off x="-781578" y="1096893"/>
          <a:ext cx="6336000" cy="537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>
                <a:sym typeface="Wingdings" panose="05000000000000000000" pitchFamily="2" charset="2"/>
              </a:rPr>
              <a:t> </a:t>
            </a:r>
            <a:r>
              <a:rPr lang="fr-FR" sz="1800" dirty="0" smtClean="0"/>
              <a:t>Confrontations </a:t>
            </a:r>
            <a:r>
              <a:rPr lang="fr-FR" sz="1800" dirty="0"/>
              <a:t>– </a:t>
            </a:r>
            <a:r>
              <a:rPr lang="fr-FR" sz="1800" dirty="0" smtClean="0"/>
              <a:t>Intégration technique, sécurité et support</a:t>
            </a:r>
            <a:endParaRPr lang="fr-FR" sz="1800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5333238" y="980728"/>
            <a:ext cx="362952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200" b="1" dirty="0"/>
              <a:t>Automation </a:t>
            </a:r>
            <a:r>
              <a:rPr lang="fr-FR" altLang="fr-FR" sz="1200" b="1" dirty="0" err="1" smtClean="0"/>
              <a:t>Anywhere</a:t>
            </a:r>
            <a:endParaRPr lang="fr-FR" altLang="fr-FR" sz="12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Base de connaissances </a:t>
            </a:r>
            <a:r>
              <a:rPr lang="fr-FR" altLang="fr-FR" sz="1200" b="1" dirty="0" smtClean="0"/>
              <a:t>obsolète</a:t>
            </a:r>
            <a:r>
              <a:rPr lang="fr-FR" altLang="fr-FR" sz="1200" dirty="0" smtClean="0"/>
              <a:t>, communauté </a:t>
            </a:r>
            <a:r>
              <a:rPr lang="fr-FR" altLang="fr-FR" sz="1200" b="1" dirty="0" smtClean="0"/>
              <a:t>peu active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Investigation sur l’architecture technique abandonnée : </a:t>
            </a:r>
            <a:r>
              <a:rPr lang="fr-FR" altLang="fr-FR" sz="1200" b="1" dirty="0" smtClean="0"/>
              <a:t>problèmes bloquants rencontrés</a:t>
            </a:r>
            <a:r>
              <a:rPr lang="fr-FR" altLang="fr-FR" sz="1200" dirty="0" smtClean="0"/>
              <a:t> (mail, gestion des erreurs, </a:t>
            </a:r>
            <a:r>
              <a:rPr lang="fr-FR" altLang="fr-FR" sz="1200" dirty="0" err="1" smtClean="0"/>
              <a:t>regional</a:t>
            </a:r>
            <a:r>
              <a:rPr lang="fr-FR" altLang="fr-FR" sz="1200" dirty="0" smtClean="0"/>
              <a:t> settings)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333238" y="2564904"/>
            <a:ext cx="370325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200" b="1" dirty="0" smtClean="0"/>
              <a:t>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Connexion au CFN </a:t>
            </a:r>
            <a:r>
              <a:rPr lang="fr-FR" altLang="fr-FR" sz="1200" dirty="0" smtClean="0"/>
              <a:t>impossible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Développement spécifique par 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Aucun système d’ouverture de session automatisé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Système externe 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Architecture non modulable : </a:t>
            </a:r>
            <a:r>
              <a:rPr lang="fr-FR" altLang="fr-FR" sz="1200" b="1" dirty="0" smtClean="0"/>
              <a:t>ségrégation</a:t>
            </a:r>
            <a:r>
              <a:rPr lang="fr-FR" altLang="fr-FR" sz="1200" dirty="0" smtClean="0"/>
              <a:t> essentiellement </a:t>
            </a:r>
            <a:r>
              <a:rPr lang="fr-FR" altLang="fr-FR" sz="1200" b="1" dirty="0" smtClean="0"/>
              <a:t>physique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4671" y="1057671"/>
            <a:ext cx="47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57" y="4492277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26" y="2588949"/>
            <a:ext cx="517121" cy="52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5368174" y="4492277"/>
            <a:ext cx="37032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200" b="1" dirty="0" err="1" smtClean="0"/>
              <a:t>UiPath</a:t>
            </a:r>
            <a:endParaRPr lang="fr-FR" altLang="fr-FR" sz="12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Répond le mieux à nos exigences de sécurité (accès au CFN en natif)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Communauté la plus active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Architecture modulable (physique et logique)</a:t>
            </a:r>
            <a:endParaRPr lang="fr-FR" altLang="fr-FR" sz="1200" dirty="0" smtClean="0"/>
          </a:p>
          <a:p>
            <a:pPr marL="285750">
              <a:buFont typeface="Courier New" panose="02070309020205020404" pitchFamily="49" charset="0"/>
              <a:buChar char="o"/>
            </a:pPr>
            <a:endParaRPr lang="fr-FR" alt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44115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>
                <a:sym typeface="Wingdings" panose="05000000000000000000" pitchFamily="2" charset="2"/>
              </a:rPr>
              <a:t> </a:t>
            </a:r>
            <a:r>
              <a:rPr lang="fr-FR" sz="2000" dirty="0" smtClean="0"/>
              <a:t>Confrontations </a:t>
            </a:r>
            <a:r>
              <a:rPr lang="fr-FR" sz="2000" dirty="0"/>
              <a:t>– </a:t>
            </a:r>
            <a:r>
              <a:rPr lang="fr-FR" sz="2000" dirty="0" smtClean="0"/>
              <a:t>Caractéristiques spécifiques AVI</a:t>
            </a:r>
            <a:endParaRPr lang="fr-FR" sz="2000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5333238" y="1178749"/>
            <a:ext cx="36295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/>
              <a:t>Automation </a:t>
            </a:r>
            <a:r>
              <a:rPr lang="fr-FR" altLang="fr-FR" sz="1400" b="1" dirty="0" err="1" smtClean="0"/>
              <a:t>Anywhere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Interface de contrôle minimale pour le lancement des processus par les utilisateurs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333238" y="2708920"/>
            <a:ext cx="37032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smtClean="0"/>
              <a:t>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b="1" dirty="0" smtClean="0"/>
              <a:t>Meilleure solution AVI </a:t>
            </a:r>
            <a:r>
              <a:rPr lang="fr-FR" altLang="fr-FR" sz="1400" dirty="0" smtClean="0"/>
              <a:t>mais aucune remontée d’informations vers l’interface de contrôle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4671" y="1255692"/>
            <a:ext cx="47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71" y="2757011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333238" y="4165337"/>
            <a:ext cx="370325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err="1" smtClean="0"/>
              <a:t>UiPath</a:t>
            </a:r>
            <a:endParaRPr lang="fr-FR" altLang="fr-FR" sz="12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300" b="1" dirty="0" smtClean="0"/>
              <a:t>Expérience utilisateur </a:t>
            </a:r>
            <a:r>
              <a:rPr lang="fr-FR" altLang="fr-FR" sz="1300" dirty="0" smtClean="0"/>
              <a:t>(absence de formulaires) moins bonne que 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300" dirty="0" smtClean="0"/>
              <a:t>Mauvaise gestion des actions faites par les </a:t>
            </a:r>
            <a:r>
              <a:rPr lang="fr-FR" altLang="fr-FR" sz="1300" b="1" dirty="0" smtClean="0"/>
              <a:t>utilisateurs en parallèle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300" dirty="0" smtClean="0"/>
              <a:t>Toute action utilisateur est </a:t>
            </a:r>
            <a:r>
              <a:rPr lang="fr-FR" altLang="fr-FR" sz="1300" b="1" dirty="0" smtClean="0"/>
              <a:t>visible en temps-réel</a:t>
            </a:r>
            <a:r>
              <a:rPr lang="fr-FR" altLang="fr-FR" sz="1300" dirty="0" smtClean="0"/>
              <a:t> dans l’interface de contrôle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26" y="4189382"/>
            <a:ext cx="517121" cy="52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604012"/>
              </p:ext>
            </p:extLst>
          </p:nvPr>
        </p:nvGraphicFramePr>
        <p:xfrm>
          <a:off x="-684584" y="1178749"/>
          <a:ext cx="7133707" cy="395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653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7.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altLang="fr-FR" b="1" u="sng" dirty="0"/>
              <a:t>Automation </a:t>
            </a:r>
            <a:r>
              <a:rPr lang="fr-FR" altLang="fr-FR" b="1" u="sng" dirty="0" err="1" smtClean="0"/>
              <a:t>Anywhere</a:t>
            </a:r>
            <a:r>
              <a:rPr lang="fr-FR" altLang="fr-FR" b="1" u="sng" dirty="0" smtClean="0"/>
              <a:t> </a:t>
            </a:r>
            <a:r>
              <a:rPr lang="fr-FR" altLang="fr-FR" dirty="0" smtClean="0"/>
              <a:t>: cet outil a très vite été mis hors périmètre </a:t>
            </a:r>
            <a:r>
              <a:rPr lang="fr-FR" altLang="fr-FR" dirty="0" smtClean="0">
                <a:sym typeface="Wingdings" panose="05000000000000000000" pitchFamily="2" charset="2"/>
              </a:rPr>
              <a:t> impossible de gérer les mails (Outlook), de gérer les erreurs. Un RPA d’entreprise ne peut à ce jour être restreint qu’à certaines technologies compte tenu de la diversité des métiers cibles.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 smtClean="0">
                <a:sym typeface="Wingdings" panose="05000000000000000000" pitchFamily="2" charset="2"/>
              </a:rPr>
              <a:t>La confrontation oppose </a:t>
            </a:r>
            <a:r>
              <a:rPr lang="fr-FR" b="1" dirty="0" err="1" smtClean="0">
                <a:sym typeface="Wingdings" panose="05000000000000000000" pitchFamily="2" charset="2"/>
              </a:rPr>
              <a:t>UIPath</a:t>
            </a:r>
            <a:r>
              <a:rPr lang="fr-FR" b="1" dirty="0" smtClean="0">
                <a:sym typeface="Wingdings" panose="05000000000000000000" pitchFamily="2" charset="2"/>
              </a:rPr>
              <a:t> et Nice </a:t>
            </a:r>
            <a:r>
              <a:rPr lang="fr-FR" dirty="0" smtClean="0">
                <a:sym typeface="Wingdings" panose="05000000000000000000" pitchFamily="2" charset="2"/>
              </a:rPr>
              <a:t>: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Fonctionnalités</a:t>
            </a:r>
            <a:endParaRPr lang="fr-FR" dirty="0"/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Nice et </a:t>
            </a:r>
            <a:r>
              <a:rPr lang="fr-FR" b="0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 répondent globalement aux exigences fonctionnelles et techniques</a:t>
            </a:r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Nice propose une expérience utilisateur d’un point de vue AVI plus avancée que celle d’</a:t>
            </a:r>
            <a:r>
              <a:rPr lang="fr-FR" b="0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endParaRPr lang="fr-FR" b="0" dirty="0">
              <a:solidFill>
                <a:schemeClr val="tx1"/>
              </a:solidFill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/>
              <a:t>Intégration </a:t>
            </a:r>
            <a:r>
              <a:rPr lang="fr-FR" dirty="0" smtClean="0"/>
              <a:t>SI</a:t>
            </a:r>
            <a:endParaRPr lang="fr-FR" dirty="0"/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 montre un avantage certain par rapport à Nice : capacité à gérer une architecture logique et/ou physique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/>
              <a:t>Aspect sécurité</a:t>
            </a:r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Ouverture de session : Seul </a:t>
            </a:r>
            <a:r>
              <a:rPr lang="fr-FR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 permet l’ouverture de session automatique par les </a:t>
            </a:r>
            <a:r>
              <a:rPr lang="fr-FR" dirty="0" smtClean="0">
                <a:solidFill>
                  <a:schemeClr val="tx1"/>
                </a:solidFill>
                <a:ea typeface="+mn-ea"/>
                <a:cs typeface="+mn-cs"/>
              </a:rPr>
              <a:t>AVA, Nice 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nécessite que la session soit ouverte au préalable</a:t>
            </a:r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Coffre-fort numérique (CFN) : Seul </a:t>
            </a:r>
            <a:r>
              <a:rPr lang="fr-FR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 y accède nativement</a:t>
            </a:r>
          </a:p>
          <a:p>
            <a:pPr marL="1066800" lvl="2" indent="-342900">
              <a:buFont typeface="Wingdings" panose="05000000000000000000" pitchFamily="2" charset="2"/>
              <a:buChar char="§"/>
              <a:defRPr/>
            </a:pPr>
            <a:r>
              <a:rPr lang="fr-FR" sz="1050" dirty="0" err="1"/>
              <a:t>UiPath</a:t>
            </a:r>
            <a:r>
              <a:rPr lang="fr-FR" sz="1050" dirty="0"/>
              <a:t> y accède nativement pour les comptes applicatifs, reste à implémenter le même mécanisme pour la récupération des comptes de session des AVA (à tester avec l’éditeur)</a:t>
            </a:r>
          </a:p>
          <a:p>
            <a:pPr marL="1066800" lvl="2" indent="-342900">
              <a:buFont typeface="Wingdings" panose="05000000000000000000" pitchFamily="2" charset="2"/>
              <a:buChar char="§"/>
              <a:defRPr/>
            </a:pPr>
            <a:r>
              <a:rPr lang="fr-FR" sz="1050" dirty="0"/>
              <a:t>Nice n’offre pas aujourd’hui de solution d’accès au CFN, la R&amp;D propose un développement spécifique</a:t>
            </a:r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Conception et maintenance</a:t>
            </a:r>
          </a:p>
          <a:p>
            <a:pPr marL="1066800" lvl="2" indent="-342900">
              <a:buFont typeface="Wingdings" panose="05000000000000000000" pitchFamily="2" charset="2"/>
              <a:buChar char="§"/>
              <a:defRPr/>
            </a:pPr>
            <a:r>
              <a:rPr lang="fr-FR" sz="1050" dirty="0" err="1"/>
              <a:t>UiPath</a:t>
            </a:r>
            <a:r>
              <a:rPr lang="fr-FR" sz="1050" dirty="0"/>
              <a:t> propose une interface de conception plus intuitive que celle de Nice (courbe d’apprentissage plus longue)</a:t>
            </a:r>
          </a:p>
          <a:p>
            <a:pPr marL="1066800" lvl="2" indent="-342900">
              <a:buFont typeface="Wingdings" panose="05000000000000000000" pitchFamily="2" charset="2"/>
              <a:buChar char="§"/>
              <a:defRPr/>
            </a:pPr>
            <a:r>
              <a:rPr lang="fr-FR" sz="1050" dirty="0"/>
              <a:t>Toutefois, Nice  permettra une meilleure maintenabilité et réutilisabilité des composants grâce à une conception plus modulaire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Monitoring</a:t>
            </a:r>
            <a:endParaRPr lang="fr-FR" dirty="0"/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Seul </a:t>
            </a:r>
            <a:r>
              <a:rPr lang="fr-FR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 permet véritablement de monitorer l’ensemble des processus AVI et AVA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478251"/>
            <a:ext cx="504056" cy="23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430017"/>
            <a:ext cx="739086" cy="32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06804"/>
            <a:ext cx="739086" cy="32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89040"/>
            <a:ext cx="739086" cy="32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14032"/>
            <a:ext cx="739086" cy="32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445224"/>
            <a:ext cx="504056" cy="23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739086" cy="32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2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8. Conclusion de la confrontation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/>
              <a:t>Au regard de la diversité des domaines métiers et des cas d’usages, aucun des 2 outils </a:t>
            </a:r>
            <a:r>
              <a:rPr lang="fr-FR" sz="1800" b="1" dirty="0" smtClean="0"/>
              <a:t>(</a:t>
            </a:r>
            <a:r>
              <a:rPr lang="fr-FR" sz="1800" b="1" dirty="0" err="1" smtClean="0"/>
              <a:t>UIPath</a:t>
            </a:r>
            <a:r>
              <a:rPr lang="fr-FR" sz="1800" b="1" dirty="0" smtClean="0"/>
              <a:t>/Nice) ne </a:t>
            </a:r>
            <a:r>
              <a:rPr lang="fr-FR" sz="1800" b="1" dirty="0"/>
              <a:t>permet de répondre totalement </a:t>
            </a:r>
            <a:r>
              <a:rPr lang="fr-FR" sz="1800" b="1" dirty="0" smtClean="0"/>
              <a:t>aux exigences </a:t>
            </a:r>
            <a:r>
              <a:rPr lang="fr-FR" sz="1800" b="1" dirty="0"/>
              <a:t>techniques et </a:t>
            </a:r>
            <a:r>
              <a:rPr lang="fr-FR" sz="1800" b="1" dirty="0" smtClean="0"/>
              <a:t>fonctionnelles</a:t>
            </a:r>
          </a:p>
          <a:p>
            <a:pPr lvl="2"/>
            <a:r>
              <a:rPr lang="fr-FR" sz="1400" b="1" u="sng" dirty="0" smtClean="0">
                <a:solidFill>
                  <a:schemeClr val="tx1"/>
                </a:solidFill>
                <a:ea typeface="+mn-ea"/>
                <a:cs typeface="+mn-cs"/>
              </a:rPr>
              <a:t>Proposition 1 </a:t>
            </a:r>
            <a:r>
              <a:rPr lang="fr-FR" sz="1400" b="1" u="sng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  <a:r>
              <a:rPr lang="fr-FR" sz="1400" b="1" dirty="0">
                <a:solidFill>
                  <a:schemeClr val="tx1"/>
                </a:solidFill>
                <a:ea typeface="+mn-ea"/>
                <a:cs typeface="+mn-cs"/>
              </a:rPr>
              <a:t>  </a:t>
            </a:r>
            <a:r>
              <a:rPr lang="fr-FR" sz="1400" dirty="0">
                <a:solidFill>
                  <a:schemeClr val="tx1"/>
                </a:solidFill>
                <a:ea typeface="+mn-ea"/>
                <a:cs typeface="+mn-cs"/>
              </a:rPr>
              <a:t>Achat d’UIPATH (orienté solution AVA) et de NICE (orienté solution </a:t>
            </a:r>
            <a:r>
              <a:rPr lang="fr-FR" sz="1400" dirty="0" smtClean="0">
                <a:solidFill>
                  <a:schemeClr val="tx1"/>
                </a:solidFill>
                <a:ea typeface="+mn-ea"/>
                <a:cs typeface="+mn-cs"/>
              </a:rPr>
              <a:t>AVI)</a:t>
            </a:r>
          </a:p>
          <a:p>
            <a:pPr lvl="2"/>
            <a:r>
              <a:rPr lang="fr-FR" sz="1400" b="1" u="sng" dirty="0" smtClean="0">
                <a:solidFill>
                  <a:schemeClr val="tx1"/>
                </a:solidFill>
                <a:ea typeface="+mn-ea"/>
                <a:cs typeface="+mn-cs"/>
              </a:rPr>
              <a:t>Proposition </a:t>
            </a:r>
            <a:r>
              <a:rPr lang="fr-FR" sz="1400" b="1" u="sng" dirty="0">
                <a:solidFill>
                  <a:schemeClr val="tx1"/>
                </a:solidFill>
                <a:ea typeface="+mn-ea"/>
                <a:cs typeface="+mn-cs"/>
              </a:rPr>
              <a:t>2 :</a:t>
            </a:r>
            <a:r>
              <a:rPr lang="fr-FR" sz="1400" b="1" dirty="0">
                <a:solidFill>
                  <a:schemeClr val="tx1"/>
                </a:solidFill>
                <a:ea typeface="+mn-ea"/>
                <a:cs typeface="+mn-cs"/>
              </a:rPr>
              <a:t>  </a:t>
            </a:r>
            <a:r>
              <a:rPr lang="fr-FR" sz="1400" dirty="0">
                <a:solidFill>
                  <a:schemeClr val="tx1"/>
                </a:solidFill>
                <a:ea typeface="+mn-ea"/>
                <a:cs typeface="+mn-cs"/>
              </a:rPr>
              <a:t>Achat d’UIPATH et étude d’un outil </a:t>
            </a:r>
            <a:r>
              <a:rPr lang="fr-FR" sz="1400" dirty="0" smtClean="0">
                <a:solidFill>
                  <a:schemeClr val="tx1"/>
                </a:solidFill>
                <a:ea typeface="+mn-ea"/>
                <a:cs typeface="+mn-cs"/>
              </a:rPr>
              <a:t>pour « effacer » ses faiblesses</a:t>
            </a:r>
            <a:endParaRPr lang="fr-FR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890" y="3068960"/>
            <a:ext cx="440755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5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8. Annexes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Etat des lieux</a:t>
            </a:r>
            <a:r>
              <a:rPr lang="fr-FR" altLang="fr-FR" sz="1800" dirty="0" smtClean="0"/>
              <a:t>   </a:t>
            </a:r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Qu’est-ce qu’un RPA ?</a:t>
            </a:r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Bénéfices du RPA</a:t>
            </a:r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Cas d’utilisation</a:t>
            </a:r>
            <a:endParaRPr lang="fr-FR" altLang="fr-FR" sz="2000" dirty="0"/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Principaux outils du marché</a:t>
            </a:r>
            <a:endParaRPr lang="fr-FR" altLang="fr-FR" sz="2000" dirty="0"/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Confrontations des outils</a:t>
            </a:r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Résultats</a:t>
            </a:r>
            <a:endParaRPr lang="fr-FR" altLang="fr-FR" sz="2000" dirty="0"/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Conclusion</a:t>
            </a:r>
            <a:endParaRPr lang="fr-FR" altLang="fr-FR" sz="2000" dirty="0"/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Annexes</a:t>
            </a:r>
            <a:endParaRPr lang="en-US" altLang="fr-FR" sz="2000" dirty="0"/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 smtClean="0"/>
              <a:t>Interfaces de conception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 smtClean="0"/>
              <a:t>Soumissionnaires retenus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 smtClean="0"/>
              <a:t>Architectures techniques</a:t>
            </a:r>
          </a:p>
        </p:txBody>
      </p:sp>
    </p:spTree>
    <p:extLst>
      <p:ext uri="{BB962C8B-B14F-4D97-AF65-F5344CB8AC3E}">
        <p14:creationId xmlns:p14="http://schemas.microsoft.com/office/powerpoint/2010/main" val="400055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Soumissionnaires retenus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88104"/>
              </p:ext>
            </p:extLst>
          </p:nvPr>
        </p:nvGraphicFramePr>
        <p:xfrm>
          <a:off x="395288" y="1147763"/>
          <a:ext cx="8434387" cy="4273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23"/>
                <a:gridCol w="1456239"/>
                <a:gridCol w="1887619"/>
                <a:gridCol w="2295007"/>
                <a:gridCol w="1503799"/>
              </a:tblGrid>
              <a:tr h="461689">
                <a:tc>
                  <a:txBody>
                    <a:bodyPr/>
                    <a:lstStyle/>
                    <a:p>
                      <a:pPr eaLnBrk="1"/>
                      <a:endParaRPr lang="fr-FR" sz="1200" noProof="0" dirty="0"/>
                    </a:p>
                  </a:txBody>
                  <a:tcPr marL="91445" marR="91445" marT="45776" marB="45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UIPATH</a:t>
                      </a:r>
                      <a:endParaRPr lang="fr-FR" sz="1200" dirty="0"/>
                    </a:p>
                  </a:txBody>
                  <a:tcPr marL="91445" marR="91445" marT="45776" marB="45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Nice</a:t>
                      </a:r>
                    </a:p>
                    <a:p>
                      <a:pPr algn="ctr"/>
                      <a:r>
                        <a:rPr lang="fr-FR" sz="1200" b="0" dirty="0" smtClean="0"/>
                        <a:t>RTS Suite</a:t>
                      </a:r>
                      <a:r>
                        <a:rPr lang="fr-FR" sz="1200" b="0" baseline="0" dirty="0" smtClean="0"/>
                        <a:t> </a:t>
                      </a:r>
                      <a:endParaRPr lang="fr-FR" sz="1200" b="0" dirty="0"/>
                    </a:p>
                  </a:txBody>
                  <a:tcPr marL="91445" marR="91445" marT="45776" marB="45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PegaRPA</a:t>
                      </a:r>
                      <a:r>
                        <a:rPr lang="fr-FR" sz="1200" dirty="0" smtClean="0"/>
                        <a:t> </a:t>
                      </a:r>
                    </a:p>
                    <a:p>
                      <a:pPr algn="ctr"/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Pega</a:t>
                      </a:r>
                      <a:r>
                        <a:rPr lang="fr-FR" sz="1200" baseline="0" dirty="0" smtClean="0"/>
                        <a:t> System)</a:t>
                      </a:r>
                      <a:endParaRPr lang="fr-FR" sz="1200" dirty="0"/>
                    </a:p>
                  </a:txBody>
                  <a:tcPr marL="91445" marR="91445" marT="45776" marB="45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Automation </a:t>
                      </a:r>
                      <a:r>
                        <a:rPr lang="fr-FR" sz="1200" dirty="0" err="1" smtClean="0"/>
                        <a:t>Anywhere</a:t>
                      </a:r>
                      <a:endParaRPr lang="fr-FR" sz="1200" dirty="0"/>
                    </a:p>
                  </a:txBody>
                  <a:tcPr marL="91445" marR="91445" marT="45776" marB="45776"/>
                </a:tc>
              </a:tr>
              <a:tr h="461689">
                <a:tc>
                  <a:txBody>
                    <a:bodyPr/>
                    <a:lstStyle/>
                    <a:p>
                      <a:pPr algn="l"/>
                      <a:r>
                        <a:rPr lang="fr-FR" sz="1000" b="1" noProof="0" dirty="0" smtClean="0"/>
                        <a:t>Année de création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2012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0" noProof="0" dirty="0" smtClean="0"/>
                        <a:t>1985</a:t>
                      </a:r>
                    </a:p>
                    <a:p>
                      <a:pPr algn="ctr" eaLnBrk="1"/>
                      <a:r>
                        <a:rPr lang="fr-FR" sz="1000" b="1" noProof="0" dirty="0" smtClean="0"/>
                        <a:t>RTS</a:t>
                      </a:r>
                      <a:r>
                        <a:rPr lang="fr-FR" sz="1000" b="1" baseline="0" noProof="0" dirty="0" smtClean="0"/>
                        <a:t> Suite: 2001</a:t>
                      </a:r>
                      <a:endParaRPr lang="fr-FR" sz="1000" b="1" noProof="0" dirty="0" smtClean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2005 (</a:t>
                      </a:r>
                      <a:r>
                        <a:rPr lang="fr-FR" sz="1000" b="1" noProof="0" dirty="0" err="1" smtClean="0"/>
                        <a:t>Pega</a:t>
                      </a:r>
                      <a:r>
                        <a:rPr lang="fr-FR" sz="1000" b="1" noProof="0" dirty="0" smtClean="0"/>
                        <a:t>: 1983)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2003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</a:tr>
              <a:tr h="411546">
                <a:tc>
                  <a:txBody>
                    <a:bodyPr/>
                    <a:lstStyle/>
                    <a:p>
                      <a:r>
                        <a:rPr lang="fr-FR" sz="1000" b="1" noProof="0" dirty="0" smtClean="0"/>
                        <a:t>Chiffre d’affaires</a:t>
                      </a: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1000K€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843 M€</a:t>
                      </a:r>
                      <a:endParaRPr lang="fr-FR" sz="10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680M€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Non fourni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</a:tr>
              <a:tr h="411546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Effectifs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1" noProof="0" dirty="0" smtClean="0"/>
                        <a:t>36 (Dt 20 R&amp;D)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+4000 en global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indent="0" algn="ctr" eaLnBrk="1">
                        <a:buFont typeface="Arial" panose="020B0604020202020204" pitchFamily="34" charset="0"/>
                        <a:buNone/>
                      </a:pPr>
                      <a:r>
                        <a:rPr lang="fr-FR" sz="1000" b="1" noProof="0" dirty="0" err="1" smtClean="0"/>
                        <a:t>Pega</a:t>
                      </a:r>
                      <a:r>
                        <a:rPr lang="fr-FR" sz="1000" b="1" noProof="0" dirty="0" smtClean="0"/>
                        <a:t> Env. 1000</a:t>
                      </a:r>
                    </a:p>
                    <a:p>
                      <a:pPr marL="0" indent="0" algn="ctr" eaLnBrk="1">
                        <a:buFont typeface="Arial" panose="020B0604020202020204" pitchFamily="34" charset="0"/>
                        <a:buNone/>
                      </a:pPr>
                      <a:r>
                        <a:rPr lang="fr-FR" sz="1000" b="1" baseline="0" noProof="0" dirty="0" err="1" smtClean="0"/>
                        <a:t>OpenSpan</a:t>
                      </a:r>
                      <a:r>
                        <a:rPr lang="fr-FR" sz="1000" b="1" baseline="0" noProof="0" dirty="0" smtClean="0"/>
                        <a:t> Env. 100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90 (</a:t>
                      </a:r>
                      <a:r>
                        <a:rPr lang="fr-FR" sz="1000" b="1" noProof="0" dirty="0" err="1" smtClean="0"/>
                        <a:t>dt</a:t>
                      </a:r>
                      <a:r>
                        <a:rPr lang="fr-FR" sz="1000" b="1" noProof="0" dirty="0" smtClean="0"/>
                        <a:t> 39 R&amp;D)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</a:tr>
              <a:tr h="1051532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Clients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1" noProof="0" dirty="0" smtClean="0"/>
                        <a:t>143 customers </a:t>
                      </a:r>
                    </a:p>
                    <a:p>
                      <a:pPr algn="ctr" eaLnBrk="1"/>
                      <a:r>
                        <a:rPr lang="en-US" sz="1000" noProof="0" dirty="0" smtClean="0"/>
                        <a:t>EMEA: 67, America: 49, Asia: 27</a:t>
                      </a: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it-IT" sz="1000" noProof="0" dirty="0" smtClean="0"/>
                        <a:t>Ikea, Banca Popolare di Sondrio, </a:t>
                      </a:r>
                      <a:r>
                        <a:rPr lang="it-IT" sz="1000" noProof="0" dirty="0" err="1" smtClean="0"/>
                        <a:t>Helpline</a:t>
                      </a:r>
                      <a:r>
                        <a:rPr lang="it-IT" sz="1000" noProof="0" dirty="0" smtClean="0"/>
                        <a:t>, </a:t>
                      </a:r>
                      <a:r>
                        <a:rPr lang="en-US" sz="1000" dirty="0" smtClean="0"/>
                        <a:t>Fidelity </a:t>
                      </a:r>
                      <a:r>
                        <a:rPr lang="en-US" sz="1000" dirty="0" err="1" smtClean="0"/>
                        <a:t>Infor</a:t>
                      </a:r>
                      <a:endParaRPr lang="en-US" sz="800" baseline="0" dirty="0" smtClean="0"/>
                    </a:p>
                    <a:p>
                      <a:pPr algn="ctr" eaLnBrk="1"/>
                      <a:r>
                        <a:rPr lang="en-US" sz="1000" dirty="0" smtClean="0"/>
                        <a:t> , Bank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Leumi</a:t>
                      </a:r>
                      <a:r>
                        <a:rPr lang="en-US" sz="1000" baseline="0" dirty="0" smtClean="0"/>
                        <a:t>,</a:t>
                      </a:r>
                      <a:r>
                        <a:rPr lang="it-IT" sz="1000" baseline="0" dirty="0" smtClean="0"/>
                        <a:t> , </a:t>
                      </a:r>
                      <a:r>
                        <a:rPr lang="it-IT" sz="1000" baseline="0" dirty="0" err="1" smtClean="0"/>
                        <a:t>morgan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stanley</a:t>
                      </a:r>
                      <a:endParaRPr lang="en-US" sz="1000" noProof="0" dirty="0" smtClean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1" noProof="0" dirty="0" smtClean="0"/>
                        <a:t>80 customers </a:t>
                      </a:r>
                    </a:p>
                    <a:p>
                      <a:pPr algn="ctr" eaLnBrk="1"/>
                      <a:r>
                        <a:rPr lang="en-US" sz="1000" noProof="0" dirty="0" smtClean="0"/>
                        <a:t>20 in EMEA, 41 in the AMERICA, 3 in APAC, 16 GLOBALLY</a:t>
                      </a:r>
                      <a:endParaRPr lang="fr-FR" sz="1000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1" noProof="0" dirty="0" smtClean="0"/>
                        <a:t>Production:</a:t>
                      </a:r>
                      <a:r>
                        <a:rPr lang="en-US" sz="1000" b="1" baseline="0" noProof="0" dirty="0" smtClean="0"/>
                        <a:t> </a:t>
                      </a:r>
                      <a:r>
                        <a:rPr lang="en-US" sz="1000" b="1" noProof="0" dirty="0" smtClean="0"/>
                        <a:t>18</a:t>
                      </a:r>
                    </a:p>
                    <a:p>
                      <a:pPr algn="ctr" eaLnBrk="1"/>
                      <a:r>
                        <a:rPr lang="en-US" sz="1000" noProof="0" dirty="0" smtClean="0"/>
                        <a:t>EMEA: 1, AMERICA: 8, ASIA: 9</a:t>
                      </a:r>
                    </a:p>
                    <a:p>
                      <a:pPr algn="ctr" eaLnBrk="1"/>
                      <a:r>
                        <a:rPr lang="en-US" sz="1000" b="1" noProof="0" dirty="0" smtClean="0"/>
                        <a:t>Implementation</a:t>
                      </a:r>
                      <a:r>
                        <a:rPr lang="en-US" sz="1000" b="1" baseline="0" noProof="0" dirty="0" smtClean="0"/>
                        <a:t> </a:t>
                      </a:r>
                      <a:r>
                        <a:rPr lang="en-US" sz="1000" b="1" noProof="0" dirty="0" smtClean="0"/>
                        <a:t>– 20</a:t>
                      </a:r>
                      <a:endParaRPr lang="fr-FR" sz="1000" b="1" noProof="0" dirty="0" smtClean="0"/>
                    </a:p>
                  </a:txBody>
                  <a:tcPr marL="91445" marR="91445" marT="45776" marB="45776" anchor="ctr"/>
                </a:tc>
              </a:tr>
              <a:tr h="571542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Références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0" noProof="0" dirty="0" smtClean="0"/>
                        <a:t>Cap</a:t>
                      </a:r>
                      <a:r>
                        <a:rPr lang="en-US" sz="1000" b="0" baseline="0" noProof="0" dirty="0" smtClean="0"/>
                        <a:t> </a:t>
                      </a:r>
                      <a:r>
                        <a:rPr lang="en-US" sz="1000" b="0" noProof="0" dirty="0" smtClean="0"/>
                        <a:t>Gemini</a:t>
                      </a:r>
                    </a:p>
                    <a:p>
                      <a:pPr algn="ctr" eaLnBrk="1"/>
                      <a:r>
                        <a:rPr lang="en-US" sz="1000" b="0" noProof="0" dirty="0" err="1" smtClean="0"/>
                        <a:t>SwissRe</a:t>
                      </a:r>
                      <a:endParaRPr lang="en-US" sz="1000" b="0" noProof="0" dirty="0" smtClean="0"/>
                    </a:p>
                    <a:p>
                      <a:pPr algn="ctr" eaLnBrk="1"/>
                      <a:r>
                        <a:rPr lang="en-US" sz="1000" b="0" noProof="0" dirty="0" err="1" smtClean="0"/>
                        <a:t>AonHewitt</a:t>
                      </a:r>
                      <a:endParaRPr lang="fr-FR" sz="1000" b="0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0" noProof="0" dirty="0" smtClean="0"/>
                        <a:t>IKEA</a:t>
                      </a:r>
                      <a:endParaRPr lang="fr-FR" sz="1000" b="0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Telstra. 20,000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eBay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2,000 users. </a:t>
                      </a:r>
                      <a:endParaRPr lang="en-US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Florida 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Blue. 2,000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16" marB="0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0" noProof="0" dirty="0" smtClean="0"/>
                        <a:t>Société Générale</a:t>
                      </a:r>
                      <a:endParaRPr lang="fr-FR" sz="1000" b="0" noProof="0" dirty="0"/>
                    </a:p>
                  </a:txBody>
                  <a:tcPr marL="91445" marR="91445" marT="45776" marB="45776" anchor="ctr"/>
                </a:tc>
              </a:tr>
              <a:tr h="411546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Spécialiste</a:t>
                      </a:r>
                      <a:r>
                        <a:rPr lang="fr-FR" sz="1000" b="1" baseline="0" noProof="0" dirty="0" smtClean="0"/>
                        <a:t> RPA?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Spécialiste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Généraliste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Généraliste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Spécialiste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</a:tr>
              <a:tr h="492461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Relation Natixis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 </a:t>
                      </a:r>
                      <a:endParaRPr lang="fr-FR" sz="1000" b="1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fr-FR" sz="9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175keur 2015) </a:t>
                      </a:r>
                      <a:endParaRPr lang="fr-FR" sz="1000" b="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aseline="0" noProof="0" dirty="0" smtClean="0">
                          <a:solidFill>
                            <a:schemeClr val="dk1"/>
                          </a:solidFill>
                          <a:sym typeface="Wingdings" panose="05000000000000000000" pitchFamily="2" charset="2"/>
                        </a:rPr>
                        <a:t>POC en cours sur l’outil </a:t>
                      </a:r>
                      <a:r>
                        <a:rPr lang="fr-FR" sz="1000" baseline="0" noProof="0" dirty="0" err="1" smtClean="0">
                          <a:solidFill>
                            <a:schemeClr val="dk1"/>
                          </a:solidFill>
                          <a:sym typeface="Wingdings" panose="05000000000000000000" pitchFamily="2" charset="2"/>
                        </a:rPr>
                        <a:t>Pega</a:t>
                      </a:r>
                      <a:endParaRPr lang="fr-FR" sz="1000" noProof="0" dirty="0" smtClean="0">
                        <a:solidFill>
                          <a:srgbClr val="63B378"/>
                        </a:solidFill>
                      </a:endParaRP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</a:t>
                      </a:r>
                      <a:endParaRPr lang="fr-FR" sz="1000" b="1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76" marB="4577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de conception : </a:t>
            </a:r>
            <a:r>
              <a:rPr lang="fr-FR" dirty="0" err="1" smtClean="0"/>
              <a:t>UiPath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3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3" y="965424"/>
            <a:ext cx="8683697" cy="5199880"/>
          </a:xfrm>
        </p:spPr>
      </p:pic>
    </p:spTree>
    <p:extLst>
      <p:ext uri="{BB962C8B-B14F-4D97-AF65-F5344CB8AC3E}">
        <p14:creationId xmlns:p14="http://schemas.microsoft.com/office/powerpoint/2010/main" val="280821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de conception : Nice</a:t>
            </a:r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7920880" cy="5192184"/>
          </a:xfrm>
        </p:spPr>
      </p:pic>
    </p:spTree>
    <p:extLst>
      <p:ext uri="{BB962C8B-B14F-4D97-AF65-F5344CB8AC3E}">
        <p14:creationId xmlns:p14="http://schemas.microsoft.com/office/powerpoint/2010/main" val="10580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UIPath</a:t>
            </a:r>
            <a:r>
              <a:rPr lang="fr-FR" dirty="0" smtClean="0"/>
              <a:t> : Tableau de bord 1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92395" cy="424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148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UIPath</a:t>
            </a:r>
            <a:r>
              <a:rPr lang="fr-FR" dirty="0"/>
              <a:t> : Tableau de bord </a:t>
            </a:r>
            <a:r>
              <a:rPr lang="fr-FR" dirty="0" smtClean="0"/>
              <a:t>2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14" y="1266552"/>
            <a:ext cx="7135178" cy="453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35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UIPath</a:t>
            </a:r>
            <a:r>
              <a:rPr lang="fr-FR" dirty="0"/>
              <a:t> : </a:t>
            </a:r>
            <a:r>
              <a:rPr lang="fr-FR" dirty="0" err="1" smtClean="0"/>
              <a:t>Orchestrator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74"/>
          <a:stretch/>
        </p:blipFill>
        <p:spPr bwMode="auto">
          <a:xfrm>
            <a:off x="755576" y="1052736"/>
            <a:ext cx="7416824" cy="490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999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 diverses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Forum actif</a:t>
            </a:r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6"/>
          <a:stretch/>
        </p:blipFill>
        <p:spPr bwMode="auto">
          <a:xfrm>
            <a:off x="5711652" y="620688"/>
            <a:ext cx="3193303" cy="584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9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Etats des lieux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b="1" dirty="0"/>
              <a:t>A l’heure actuelle, les entreprises automatisent </a:t>
            </a:r>
            <a:r>
              <a:rPr lang="fr-FR" sz="2000" b="1" dirty="0" smtClean="0"/>
              <a:t>en moyenne </a:t>
            </a:r>
            <a:r>
              <a:rPr lang="fr-FR" sz="2000" b="1" dirty="0"/>
              <a:t>seulement 25% à 40% de leurs </a:t>
            </a:r>
            <a:r>
              <a:rPr lang="fr-FR" sz="2000" b="1" dirty="0" smtClean="0"/>
              <a:t>Workflows. </a:t>
            </a:r>
            <a:endParaRPr lang="fr-FR" sz="2000" b="1" dirty="0"/>
          </a:p>
          <a:p>
            <a:pPr marL="0" lvl="1" indent="0">
              <a:buNone/>
            </a:pPr>
            <a:r>
              <a:rPr lang="fr-FR" sz="1800" i="1" dirty="0" smtClean="0"/>
              <a:t>	</a:t>
            </a:r>
            <a:r>
              <a:rPr lang="fr-FR" sz="2000" b="0" i="1" dirty="0">
                <a:solidFill>
                  <a:schemeClr val="tx1"/>
                </a:solidFill>
                <a:ea typeface="+mn-ea"/>
                <a:cs typeface="+mn-cs"/>
              </a:rPr>
              <a:t>Étude </a:t>
            </a:r>
            <a:r>
              <a:rPr lang="fr-FR" sz="2000" b="0" i="1" dirty="0" err="1">
                <a:solidFill>
                  <a:schemeClr val="tx1"/>
                </a:solidFill>
                <a:ea typeface="+mn-ea"/>
                <a:cs typeface="+mn-cs"/>
              </a:rPr>
              <a:t>Cognizant</a:t>
            </a:r>
            <a:r>
              <a:rPr lang="fr-FR" sz="2000" b="0" i="1" dirty="0">
                <a:solidFill>
                  <a:schemeClr val="tx1"/>
                </a:solidFill>
                <a:ea typeface="+mn-ea"/>
                <a:cs typeface="+mn-cs"/>
              </a:rPr>
              <a:t> 2015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1" dirty="0" smtClean="0"/>
              <a:t>Selon </a:t>
            </a:r>
            <a:r>
              <a:rPr lang="fr-FR" sz="2000" b="1" dirty="0"/>
              <a:t>une étude menée par </a:t>
            </a:r>
            <a:r>
              <a:rPr lang="fr-FR" sz="2000" b="1" i="1" dirty="0"/>
              <a:t>PMG IT </a:t>
            </a:r>
            <a:r>
              <a:rPr lang="fr-FR" sz="2000" b="1" dirty="0" err="1"/>
              <a:t>professionals</a:t>
            </a:r>
            <a:r>
              <a:rPr lang="fr-FR" sz="2000" b="1" dirty="0"/>
              <a:t> by </a:t>
            </a:r>
            <a:r>
              <a:rPr lang="fr-FR" sz="2000" b="1" i="1" dirty="0"/>
              <a:t>PMG IT </a:t>
            </a:r>
            <a:r>
              <a:rPr lang="fr-FR" sz="2000" b="1" dirty="0"/>
              <a:t>auprès de 304 professionnels </a:t>
            </a:r>
            <a:r>
              <a:rPr lang="fr-FR" sz="2000" b="1" dirty="0" smtClean="0"/>
              <a:t>des technologies </a:t>
            </a:r>
            <a:r>
              <a:rPr lang="fr-FR" sz="2000" b="1" dirty="0"/>
              <a:t>de l’information, 98 % des participants pensent que l’automatisation des processus </a:t>
            </a:r>
            <a:r>
              <a:rPr lang="fr-FR" sz="2000" b="1" dirty="0" smtClean="0"/>
              <a:t>métier est </a:t>
            </a:r>
            <a:r>
              <a:rPr lang="fr-FR" sz="2000" b="1" i="1" dirty="0"/>
              <a:t>VITALE </a:t>
            </a:r>
            <a:r>
              <a:rPr lang="fr-FR" sz="2000" b="1" dirty="0"/>
              <a:t>pour obtenir des avantages concurrentiels dans l’environnement actuel</a:t>
            </a:r>
            <a:r>
              <a:rPr lang="fr-FR" sz="2000" dirty="0" smtClean="0"/>
              <a:t>.</a:t>
            </a:r>
          </a:p>
          <a:p>
            <a:pPr marL="0" indent="0"/>
            <a:r>
              <a:rPr lang="fr-FR" sz="2000" dirty="0"/>
              <a:t>	</a:t>
            </a:r>
            <a:r>
              <a:rPr lang="fr-FR" sz="2000" dirty="0" smtClean="0"/>
              <a:t> </a:t>
            </a:r>
            <a:r>
              <a:rPr lang="fr-FR" sz="2000" i="1" dirty="0" smtClean="0"/>
              <a:t>Étude </a:t>
            </a:r>
            <a:r>
              <a:rPr lang="fr-FR" sz="2000" i="1" dirty="0"/>
              <a:t>PMG IT </a:t>
            </a:r>
            <a:r>
              <a:rPr lang="fr-FR" sz="2000" i="1" dirty="0" smtClean="0"/>
              <a:t>2014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b="1" dirty="0" smtClean="0"/>
              <a:t>Les 8 raisons pour passer à l’automatisation </a:t>
            </a:r>
            <a:r>
              <a:rPr lang="fr-FR" sz="2000" b="1" dirty="0" smtClean="0">
                <a:sym typeface="Wingdings" panose="05000000000000000000" pitchFamily="2" charset="2"/>
              </a:rPr>
              <a:t></a:t>
            </a:r>
            <a:r>
              <a:rPr lang="fr-FR" sz="2000" dirty="0"/>
              <a:t/>
            </a:r>
            <a:br>
              <a:rPr lang="fr-FR" sz="2000" dirty="0"/>
            </a:br>
            <a:endParaRPr lang="fr-FR" sz="20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3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>
                <a:sym typeface="Wingdings" panose="05000000000000000000" pitchFamily="2" charset="2"/>
              </a:rPr>
              <a:t> </a:t>
            </a:r>
            <a:r>
              <a:rPr lang="fr-FR" sz="2000" dirty="0" smtClean="0"/>
              <a:t>Les huit raisons humaines pour passer au RPA (1/2)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23843"/>
          <a:stretch/>
        </p:blipFill>
        <p:spPr>
          <a:xfrm>
            <a:off x="177419" y="1700808"/>
            <a:ext cx="878916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>
                <a:sym typeface="Wingdings" panose="05000000000000000000" pitchFamily="2" charset="2"/>
              </a:rPr>
              <a:t> </a:t>
            </a:r>
            <a:r>
              <a:rPr lang="fr-FR" sz="2000" dirty="0" smtClean="0"/>
              <a:t>Les </a:t>
            </a:r>
            <a:r>
              <a:rPr lang="fr-FR" sz="2000" dirty="0"/>
              <a:t>huit raisons humaines pour passer au RPA </a:t>
            </a:r>
            <a:r>
              <a:rPr lang="fr-FR" sz="2000" dirty="0" smtClean="0"/>
              <a:t>(2/2)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24022"/>
          <a:stretch/>
        </p:blipFill>
        <p:spPr>
          <a:xfrm>
            <a:off x="233772" y="1628800"/>
            <a:ext cx="8676456" cy="34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Qu’est-ce qu’un RPA </a:t>
            </a:r>
            <a:r>
              <a:rPr lang="fr-FR" dirty="0" smtClean="0"/>
              <a:t>?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fr-FR" sz="1600" b="1" dirty="0"/>
          </a:p>
          <a:p>
            <a:pPr marL="0" indent="0"/>
            <a:r>
              <a:rPr lang="fr-FR" b="1" dirty="0" smtClean="0"/>
              <a:t>Définition : </a:t>
            </a:r>
            <a:r>
              <a:rPr lang="fr-FR" sz="1800" b="1" dirty="0" err="1" smtClean="0"/>
              <a:t>R</a:t>
            </a:r>
            <a:r>
              <a:rPr lang="fr-FR" b="1" dirty="0" err="1" smtClean="0"/>
              <a:t>obotic</a:t>
            </a:r>
            <a:r>
              <a:rPr lang="fr-FR" b="1" dirty="0" smtClean="0"/>
              <a:t> </a:t>
            </a:r>
            <a:r>
              <a:rPr lang="fr-FR" sz="1800" b="1" dirty="0" err="1"/>
              <a:t>P</a:t>
            </a:r>
            <a:r>
              <a:rPr lang="fr-FR" b="1" dirty="0" err="1"/>
              <a:t>rocess</a:t>
            </a:r>
            <a:r>
              <a:rPr lang="fr-FR" b="1" dirty="0"/>
              <a:t> </a:t>
            </a:r>
            <a:r>
              <a:rPr lang="fr-FR" sz="1800" b="1" dirty="0" smtClean="0"/>
              <a:t>A</a:t>
            </a:r>
            <a:r>
              <a:rPr lang="fr-FR" b="1" dirty="0" smtClean="0"/>
              <a:t>utomation</a:t>
            </a:r>
          </a:p>
          <a:p>
            <a:pPr marL="0" indent="0"/>
            <a:endParaRPr lang="fr-FR" b="1" dirty="0" smtClean="0"/>
          </a:p>
          <a:p>
            <a:pPr marL="0" indent="0"/>
            <a:r>
              <a:rPr lang="fr-FR" b="1" dirty="0" smtClean="0"/>
              <a:t>Le </a:t>
            </a:r>
            <a:r>
              <a:rPr lang="fr-FR" b="1" dirty="0"/>
              <a:t>RPA </a:t>
            </a:r>
            <a:r>
              <a:rPr lang="fr-FR" b="1" dirty="0" smtClean="0"/>
              <a:t>est une solution </a:t>
            </a:r>
            <a:r>
              <a:rPr lang="fr-FR" b="1" dirty="0"/>
              <a:t>qui </a:t>
            </a:r>
            <a:r>
              <a:rPr lang="fr-FR" b="1" dirty="0" smtClean="0"/>
              <a:t>permet </a:t>
            </a:r>
            <a:r>
              <a:rPr lang="fr-FR" b="1" dirty="0"/>
              <a:t>d’automatiser des tâches en simulant les actions d’un </a:t>
            </a:r>
            <a:r>
              <a:rPr lang="fr-FR" b="1" dirty="0" smtClean="0"/>
              <a:t>opérateur.</a:t>
            </a:r>
            <a:endParaRPr lang="fr-FR" b="1" dirty="0"/>
          </a:p>
          <a:p>
            <a:pPr>
              <a:buFont typeface="Courier New" panose="02070309020205020404" pitchFamily="49" charset="0"/>
              <a:buChar char="o"/>
            </a:pPr>
            <a:endParaRPr lang="fr-FR" sz="1050" dirty="0"/>
          </a:p>
          <a:p>
            <a:pPr marL="0" indent="0"/>
            <a:r>
              <a:rPr lang="fr-FR" b="1" dirty="0"/>
              <a:t>La </a:t>
            </a:r>
            <a:r>
              <a:rPr lang="fr-FR" b="1" dirty="0" smtClean="0"/>
              <a:t>plupart des </a:t>
            </a:r>
            <a:r>
              <a:rPr lang="fr-FR" b="1" dirty="0"/>
              <a:t>outils </a:t>
            </a:r>
            <a:r>
              <a:rPr lang="fr-FR" b="1" dirty="0" smtClean="0"/>
              <a:t>RPA sont </a:t>
            </a:r>
            <a:r>
              <a:rPr lang="fr-FR" b="1" dirty="0"/>
              <a:t>compatibles avec la majorité des technologies utilisées dans le développement logiciel et peuvent s’interfacer avec la plupart des logiciels du marché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sz="1050" dirty="0"/>
          </a:p>
          <a:p>
            <a:pPr marL="0" indent="0"/>
            <a:r>
              <a:rPr lang="fr-FR" b="1" dirty="0" smtClean="0"/>
              <a:t>On peut également compter sur des évolutions telles que :</a:t>
            </a:r>
          </a:p>
          <a:p>
            <a:pPr marL="0" indent="0"/>
            <a:r>
              <a:rPr lang="fr-FR" b="1" dirty="0"/>
              <a:t> </a:t>
            </a:r>
            <a:r>
              <a:rPr lang="fr-FR" b="1" dirty="0" smtClean="0"/>
              <a:t>- des </a:t>
            </a:r>
            <a:r>
              <a:rPr lang="fr-FR" b="1" dirty="0"/>
              <a:t>solutions d’acquisition par la </a:t>
            </a:r>
            <a:r>
              <a:rPr lang="fr-FR" b="1" dirty="0" smtClean="0"/>
              <a:t>voix</a:t>
            </a:r>
          </a:p>
          <a:p>
            <a:pPr marL="0" indent="0"/>
            <a:r>
              <a:rPr lang="fr-FR" b="1" dirty="0" smtClean="0"/>
              <a:t> - des solutions de reconnaissance sémantique</a:t>
            </a:r>
            <a:endParaRPr lang="fr-FR" b="1" dirty="0"/>
          </a:p>
          <a:p>
            <a:pPr marL="0" indent="0"/>
            <a:r>
              <a:rPr lang="fr-FR" b="1" dirty="0" smtClean="0"/>
              <a:t> - des solutions de reconnaissance de caractères (OCR)</a:t>
            </a:r>
          </a:p>
          <a:p>
            <a:pPr marL="0" indent="0"/>
            <a:endParaRPr lang="fr-FR" b="1" dirty="0"/>
          </a:p>
          <a:p>
            <a:pPr marL="0" indent="0"/>
            <a:r>
              <a:rPr lang="fr-FR" b="1" dirty="0" smtClean="0"/>
              <a:t>Le RPA est assimilé à un </a:t>
            </a:r>
            <a:r>
              <a:rPr lang="fr-FR" b="1" dirty="0"/>
              <a:t>Assistant Virtuel qui peut se décliner en AVA ou </a:t>
            </a:r>
            <a:r>
              <a:rPr lang="fr-FR" b="1" dirty="0" smtClean="0"/>
              <a:t>AVI.</a:t>
            </a:r>
            <a:endParaRPr lang="fr-FR" b="1" dirty="0"/>
          </a:p>
          <a:p>
            <a:pPr marL="0" indent="0"/>
            <a:endParaRPr lang="fr-FR" b="1" dirty="0"/>
          </a:p>
          <a:p>
            <a:pPr>
              <a:buFont typeface="Courier New" panose="02070309020205020404" pitchFamily="49" charset="0"/>
              <a:buChar char="o"/>
            </a:pPr>
            <a:endParaRPr lang="fr-FR" sz="12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7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Qu’est-ce qu’un RPA ? (2/2)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738868"/>
              </p:ext>
            </p:extLst>
          </p:nvPr>
        </p:nvGraphicFramePr>
        <p:xfrm>
          <a:off x="539750" y="1628800"/>
          <a:ext cx="806450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5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Bénéfice du RPA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Augmentation de l’efficacité opérationnelle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Réduction des temps de traitement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Exécution possible 24h/24 7j/7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Réduction des tâches manuelles et réaffectation des ressources sur des tâches à valeur ajoutée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Diminution du risque opérationnel en sécurisant les processus et en </a:t>
            </a:r>
            <a:r>
              <a:rPr lang="fr-FR" sz="1100" dirty="0" smtClean="0">
                <a:solidFill>
                  <a:schemeClr val="tx1"/>
                </a:solidFill>
              </a:rPr>
              <a:t>augmentant </a:t>
            </a:r>
            <a:r>
              <a:rPr lang="fr-FR" sz="1100" dirty="0">
                <a:solidFill>
                  <a:schemeClr val="tx1"/>
                </a:solidFill>
              </a:rPr>
              <a:t>la qualité des données (renforcement des contrôles)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Mise en place </a:t>
            </a:r>
            <a:r>
              <a:rPr lang="fr-FR" sz="1100" dirty="0" smtClean="0">
                <a:solidFill>
                  <a:schemeClr val="tx1"/>
                </a:solidFill>
              </a:rPr>
              <a:t>d’indicateurs</a:t>
            </a:r>
            <a:endParaRPr lang="fr-FR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Nouvelle offre IT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A prendre en compte dans l’élaboration des solutions des projets IT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Pour une </a:t>
            </a:r>
            <a:r>
              <a:rPr lang="fr-FR" sz="1100" dirty="0" err="1">
                <a:solidFill>
                  <a:schemeClr val="tx1"/>
                </a:solidFill>
              </a:rPr>
              <a:t>ré-évaluation</a:t>
            </a:r>
            <a:r>
              <a:rPr lang="fr-FR" sz="1100" dirty="0">
                <a:solidFill>
                  <a:schemeClr val="tx1"/>
                </a:solidFill>
              </a:rPr>
              <a:t> de projets abandonnés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Interface entre les </a:t>
            </a:r>
            <a:r>
              <a:rPr lang="en-US" sz="1100" dirty="0" err="1">
                <a:solidFill>
                  <a:schemeClr val="tx1"/>
                </a:solidFill>
              </a:rPr>
              <a:t>nouvelles</a:t>
            </a:r>
            <a:r>
              <a:rPr lang="en-US" sz="1100" dirty="0">
                <a:solidFill>
                  <a:schemeClr val="tx1"/>
                </a:solidFill>
              </a:rPr>
              <a:t> solutions </a:t>
            </a:r>
            <a:r>
              <a:rPr lang="en-US" sz="1100" dirty="0" err="1">
                <a:solidFill>
                  <a:schemeClr val="tx1"/>
                </a:solidFill>
              </a:rPr>
              <a:t>digitales</a:t>
            </a:r>
            <a:r>
              <a:rPr lang="en-US" sz="1100" dirty="0">
                <a:solidFill>
                  <a:schemeClr val="tx1"/>
                </a:solidFill>
              </a:rPr>
              <a:t> et le Legacy </a:t>
            </a:r>
            <a:r>
              <a:rPr lang="en-US" sz="1100" dirty="0" smtClean="0">
                <a:solidFill>
                  <a:schemeClr val="tx1"/>
                </a:solidFill>
              </a:rPr>
              <a:t>IT</a:t>
            </a:r>
            <a:endParaRPr lang="fr-FR" sz="1100" dirty="0">
              <a:solidFill>
                <a:schemeClr val="accent1"/>
              </a:solidFill>
            </a:endParaRPr>
          </a:p>
          <a:p>
            <a:pPr marL="171450" lvl="2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</a:rPr>
              <a:t>Retour sur investissement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Solution peu onéreuse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Intégration rapide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Prise en main et manipulation relativement simple si on a une culture </a:t>
            </a:r>
            <a:r>
              <a:rPr lang="fr-FR" sz="1100" dirty="0" err="1">
                <a:solidFill>
                  <a:schemeClr val="tx1"/>
                </a:solidFill>
              </a:rPr>
              <a:t>process</a:t>
            </a:r>
            <a:r>
              <a:rPr lang="fr-FR" sz="1100" dirty="0">
                <a:solidFill>
                  <a:schemeClr val="tx1"/>
                </a:solidFill>
              </a:rPr>
              <a:t> et quelques connaissance en informatique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Volumétrie de traitement augmentée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Fiabilisation des données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Réduction des temps de </a:t>
            </a:r>
            <a:r>
              <a:rPr lang="fr-FR" sz="1100" dirty="0" smtClean="0">
                <a:solidFill>
                  <a:schemeClr val="tx1"/>
                </a:solidFill>
              </a:rPr>
              <a:t>cycle</a:t>
            </a:r>
            <a:endParaRPr lang="fr-FR" sz="1100" dirty="0">
              <a:solidFill>
                <a:schemeClr val="accent1"/>
              </a:solidFill>
            </a:endParaRPr>
          </a:p>
          <a:p>
            <a:pPr marL="171450" lvl="2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</a:rPr>
              <a:t>Conformité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Solution non intrusive, peu d’impact sur l’existant IT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Solution entièrement </a:t>
            </a:r>
            <a:r>
              <a:rPr lang="fr-FR" sz="1100" dirty="0" err="1">
                <a:solidFill>
                  <a:schemeClr val="tx1"/>
                </a:solidFill>
              </a:rPr>
              <a:t>auditable</a:t>
            </a:r>
            <a:endParaRPr lang="fr-FR" sz="1100" dirty="0">
              <a:solidFill>
                <a:schemeClr val="tx1"/>
              </a:solidFill>
            </a:endParaRP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</a:rPr>
              <a:t>Dashboards</a:t>
            </a:r>
            <a:r>
              <a:rPr lang="fr-FR" sz="1100" dirty="0">
                <a:solidFill>
                  <a:schemeClr val="tx1"/>
                </a:solidFill>
              </a:rPr>
              <a:t> pour diriger l'activité VA </a:t>
            </a:r>
          </a:p>
        </p:txBody>
      </p:sp>
    </p:spTree>
    <p:extLst>
      <p:ext uri="{BB962C8B-B14F-4D97-AF65-F5344CB8AC3E}">
        <p14:creationId xmlns:p14="http://schemas.microsoft.com/office/powerpoint/2010/main" val="20965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Synchronisation </a:t>
            </a:r>
            <a:r>
              <a:rPr lang="fr-FR" b="1" dirty="0" smtClean="0"/>
              <a:t>entre métiers Front Office – Back Office</a:t>
            </a:r>
            <a:endParaRPr lang="fr-FR" b="1" dirty="0"/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Capacité à mener des processus Front-to-Back, entre silos applicatifs, avec vitesse et rigueur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Prise en charge de tâches répétitives, laborieuses, à risque d’erreur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Ressaisies entre 2 outils, processus de rapprochements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Préparation et mise à disposition de tableaux de bords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Consolidation, formatage, distribution de données provenant de sources multiples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Application de contrôles</a:t>
            </a:r>
          </a:p>
          <a:p>
            <a:pPr lvl="2">
              <a:buClr>
                <a:schemeClr val="accent1"/>
              </a:buClr>
            </a:pPr>
            <a:endParaRPr lang="fr-FR" sz="105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Mise en œuvre systématique de contrôles qualité, conformité, génération de pistes d’audit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Levée immédiate d’alertes et envois de mails en escalade en cas de détection d’anomalie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Amélioration de la gestion du risque par des processus précis, répétables, </a:t>
            </a:r>
            <a:r>
              <a:rPr lang="fr-FR" sz="1050" dirty="0" err="1">
                <a:solidFill>
                  <a:schemeClr val="tx1"/>
                </a:solidFill>
              </a:rPr>
              <a:t>auditables</a:t>
            </a:r>
            <a:endParaRPr lang="fr-FR" sz="1050" dirty="0">
              <a:solidFill>
                <a:schemeClr val="tx1"/>
              </a:solidFill>
            </a:endParaRPr>
          </a:p>
          <a:p>
            <a:pPr lvl="2">
              <a:buClr>
                <a:schemeClr val="accent1"/>
              </a:buClr>
            </a:pPr>
            <a:endParaRPr lang="fr-FR" sz="11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Prise en charge de travaux en débordement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Automatisation de processus pour soulager des équipes lors de pics de charges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Prise en charge de travaux hors horaires, en cas d’absence de </a:t>
            </a:r>
            <a:r>
              <a:rPr lang="fr-FR" sz="1050" dirty="0" smtClean="0">
                <a:solidFill>
                  <a:schemeClr val="tx1"/>
                </a:solidFill>
              </a:rPr>
              <a:t>ressources</a:t>
            </a:r>
            <a:endParaRPr lang="fr-F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1">
  <a:themeElements>
    <a:clrScheme name="Personnalisé 1">
      <a:dk1>
        <a:srgbClr val="571E74"/>
      </a:dk1>
      <a:lt1>
        <a:srgbClr val="FFFFFF"/>
      </a:lt1>
      <a:dk2>
        <a:srgbClr val="000000"/>
      </a:dk2>
      <a:lt2>
        <a:srgbClr val="A678AD"/>
      </a:lt2>
      <a:accent1>
        <a:srgbClr val="956F60"/>
      </a:accent1>
      <a:accent2>
        <a:srgbClr val="E2006A"/>
      </a:accent2>
      <a:accent3>
        <a:srgbClr val="FFFFFF"/>
      </a:accent3>
      <a:accent4>
        <a:srgbClr val="491862"/>
      </a:accent4>
      <a:accent5>
        <a:srgbClr val="C8BBB6"/>
      </a:accent5>
      <a:accent6>
        <a:srgbClr val="CD005F"/>
      </a:accent6>
      <a:hlink>
        <a:srgbClr val="571E74"/>
      </a:hlink>
      <a:folHlink>
        <a:srgbClr val="571E74"/>
      </a:folHlink>
    </a:clrScheme>
    <a:fontScheme name="Natixis_PPT_light_MARRON_visu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tixis_PPT_light_MARRON_visuel 1">
        <a:dk1>
          <a:srgbClr val="571E74"/>
        </a:dk1>
        <a:lt1>
          <a:srgbClr val="FFFFFF"/>
        </a:lt1>
        <a:dk2>
          <a:srgbClr val="000000"/>
        </a:dk2>
        <a:lt2>
          <a:srgbClr val="A678AD"/>
        </a:lt2>
        <a:accent1>
          <a:srgbClr val="956F60"/>
        </a:accent1>
        <a:accent2>
          <a:srgbClr val="E2006A"/>
        </a:accent2>
        <a:accent3>
          <a:srgbClr val="FFFFFF"/>
        </a:accent3>
        <a:accent4>
          <a:srgbClr val="491862"/>
        </a:accent4>
        <a:accent5>
          <a:srgbClr val="C8BBB6"/>
        </a:accent5>
        <a:accent6>
          <a:srgbClr val="CD005F"/>
        </a:accent6>
        <a:hlink>
          <a:srgbClr val="7B7C7E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Natixis_PPT_light_MARRON_visuel">
  <a:themeElements>
    <a:clrScheme name="Natixis_PPT_light_MARRON_visuel 1">
      <a:dk1>
        <a:srgbClr val="571E74"/>
      </a:dk1>
      <a:lt1>
        <a:srgbClr val="FFFFFF"/>
      </a:lt1>
      <a:dk2>
        <a:srgbClr val="000000"/>
      </a:dk2>
      <a:lt2>
        <a:srgbClr val="A678AD"/>
      </a:lt2>
      <a:accent1>
        <a:srgbClr val="956F60"/>
      </a:accent1>
      <a:accent2>
        <a:srgbClr val="E2006A"/>
      </a:accent2>
      <a:accent3>
        <a:srgbClr val="FFFFFF"/>
      </a:accent3>
      <a:accent4>
        <a:srgbClr val="491862"/>
      </a:accent4>
      <a:accent5>
        <a:srgbClr val="C8BBB6"/>
      </a:accent5>
      <a:accent6>
        <a:srgbClr val="CD005F"/>
      </a:accent6>
      <a:hlink>
        <a:srgbClr val="7B7C7E"/>
      </a:hlink>
      <a:folHlink>
        <a:srgbClr val="CCCCCC"/>
      </a:folHlink>
    </a:clrScheme>
    <a:fontScheme name="Natixis_PPT_light_MARRON_visu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tixis_PPT_light_MARRON_visuel 1">
        <a:dk1>
          <a:srgbClr val="571E74"/>
        </a:dk1>
        <a:lt1>
          <a:srgbClr val="FFFFFF"/>
        </a:lt1>
        <a:dk2>
          <a:srgbClr val="000000"/>
        </a:dk2>
        <a:lt2>
          <a:srgbClr val="A678AD"/>
        </a:lt2>
        <a:accent1>
          <a:srgbClr val="956F60"/>
        </a:accent1>
        <a:accent2>
          <a:srgbClr val="E2006A"/>
        </a:accent2>
        <a:accent3>
          <a:srgbClr val="FFFFFF"/>
        </a:accent3>
        <a:accent4>
          <a:srgbClr val="491862"/>
        </a:accent4>
        <a:accent5>
          <a:srgbClr val="C8BBB6"/>
        </a:accent5>
        <a:accent6>
          <a:srgbClr val="CD005F"/>
        </a:accent6>
        <a:hlink>
          <a:srgbClr val="7B7C7E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1940</TotalTime>
  <Words>1530</Words>
  <Application>Microsoft Office PowerPoint</Application>
  <PresentationFormat>Affichage à l'écran (4:3)</PresentationFormat>
  <Paragraphs>254</Paragraphs>
  <Slides>26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9" baseType="lpstr">
      <vt:lpstr>Thème1</vt:lpstr>
      <vt:lpstr>6_Natixis_PPT_light_MARRON_visuel</vt:lpstr>
      <vt:lpstr>think-cell Slide</vt:lpstr>
      <vt:lpstr>Assistants Virtuels </vt:lpstr>
      <vt:lpstr>Sommaire</vt:lpstr>
      <vt:lpstr>1. Etats des lieux</vt:lpstr>
      <vt:lpstr> Les huit raisons humaines pour passer au RPA (1/2)</vt:lpstr>
      <vt:lpstr> Les huit raisons humaines pour passer au RPA (2/2)</vt:lpstr>
      <vt:lpstr>2. Qu’est-ce qu’un RPA ? (1/2)</vt:lpstr>
      <vt:lpstr>2. Qu’est-ce qu’un RPA ? (2/2)</vt:lpstr>
      <vt:lpstr>3. Bénéfice du RPA</vt:lpstr>
      <vt:lpstr>4. Cas d’utilisation</vt:lpstr>
      <vt:lpstr>5. Principaux Outils du marchés</vt:lpstr>
      <vt:lpstr>6. Confrontations (Nice – AA – UIPath)</vt:lpstr>
      <vt:lpstr> Confrontations – Fonctions de base</vt:lpstr>
      <vt:lpstr> Confrontations – Interface, versionning et monitoring</vt:lpstr>
      <vt:lpstr>4. Confrontations – Connecteurs, connexion distantes et émulateurs</vt:lpstr>
      <vt:lpstr> Confrontations – Intégration technique, sécurité et support</vt:lpstr>
      <vt:lpstr> Confrontations – Caractéristiques spécifiques AVI</vt:lpstr>
      <vt:lpstr>7. Résultats</vt:lpstr>
      <vt:lpstr>8. Conclusion de la confrontation</vt:lpstr>
      <vt:lpstr>8. Annexes</vt:lpstr>
      <vt:lpstr>Soumissionnaires retenus</vt:lpstr>
      <vt:lpstr>Interface de conception : UiPath</vt:lpstr>
      <vt:lpstr>Interface de conception : Nice</vt:lpstr>
      <vt:lpstr>UIPath : Tableau de bord 1</vt:lpstr>
      <vt:lpstr>UIPath : Tableau de bord 2</vt:lpstr>
      <vt:lpstr>UIPath : Orchestrator</vt:lpstr>
      <vt:lpstr>Ressources diverses</vt:lpstr>
    </vt:vector>
  </TitlesOfParts>
  <Company>Natixis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Assistants Virtuels Synthèse des POC</dc:title>
  <dc:creator>laurent.pasteau-ext@natixis.com</dc:creator>
  <cp:lastModifiedBy>Pasteau Laurent (EXT)</cp:lastModifiedBy>
  <cp:revision>79</cp:revision>
  <cp:lastPrinted>2018-01-22T12:49:37Z</cp:lastPrinted>
  <dcterms:created xsi:type="dcterms:W3CDTF">2016-09-29T10:32:07Z</dcterms:created>
  <dcterms:modified xsi:type="dcterms:W3CDTF">2018-01-22T16:01:14Z</dcterms:modified>
</cp:coreProperties>
</file>