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37"/>
  </p:notesMasterIdLst>
  <p:handoutMasterIdLst>
    <p:handoutMasterId r:id="rId38"/>
  </p:handoutMasterIdLst>
  <p:sldIdLst>
    <p:sldId id="256" r:id="rId3"/>
    <p:sldId id="311" r:id="rId4"/>
    <p:sldId id="309" r:id="rId5"/>
    <p:sldId id="308" r:id="rId6"/>
    <p:sldId id="301" r:id="rId7"/>
    <p:sldId id="307" r:id="rId8"/>
    <p:sldId id="312" r:id="rId9"/>
    <p:sldId id="314" r:id="rId10"/>
    <p:sldId id="313" r:id="rId11"/>
    <p:sldId id="310" r:id="rId12"/>
    <p:sldId id="260" r:id="rId13"/>
    <p:sldId id="305" r:id="rId14"/>
    <p:sldId id="302" r:id="rId15"/>
    <p:sldId id="286" r:id="rId16"/>
    <p:sldId id="292" r:id="rId17"/>
    <p:sldId id="303" r:id="rId18"/>
    <p:sldId id="287" r:id="rId19"/>
    <p:sldId id="293" r:id="rId20"/>
    <p:sldId id="294" r:id="rId21"/>
    <p:sldId id="304" r:id="rId22"/>
    <p:sldId id="288" r:id="rId23"/>
    <p:sldId id="291" r:id="rId24"/>
    <p:sldId id="295" r:id="rId25"/>
    <p:sldId id="296" r:id="rId26"/>
    <p:sldId id="297" r:id="rId27"/>
    <p:sldId id="306" r:id="rId28"/>
    <p:sldId id="298" r:id="rId29"/>
    <p:sldId id="299" r:id="rId30"/>
    <p:sldId id="270" r:id="rId31"/>
    <p:sldId id="263" r:id="rId32"/>
    <p:sldId id="264" r:id="rId33"/>
    <p:sldId id="280" r:id="rId34"/>
    <p:sldId id="283" r:id="rId35"/>
    <p:sldId id="300" r:id="rId36"/>
  </p:sldIdLst>
  <p:sldSz cx="9144000" cy="6858000" type="screen4x3"/>
  <p:notesSz cx="68834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12" d="100"/>
          <a:sy n="112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856" y="-104"/>
      </p:cViewPr>
      <p:guideLst>
        <p:guide orient="horz" pos="3120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357CB-1D5A-400F-913D-F34D2D73F8F4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7C73F6-A7F4-4BC2-98BD-CDFF4E7666B2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8315D770-A971-4D37-90EB-69A014D3C087}" type="parTrans" cxnId="{6382B838-3D6B-4D0F-8017-4A9BC32DB515}">
      <dgm:prSet/>
      <dgm:spPr/>
      <dgm:t>
        <a:bodyPr/>
        <a:lstStyle/>
        <a:p>
          <a:endParaRPr lang="fr-FR"/>
        </a:p>
      </dgm:t>
    </dgm:pt>
    <dgm:pt modelId="{C8DBA6FA-D6EC-456B-BB5C-991492F4DFD4}" type="sibTrans" cxnId="{6382B838-3D6B-4D0F-8017-4A9BC32DB515}">
      <dgm:prSet/>
      <dgm:spPr/>
      <dgm:t>
        <a:bodyPr/>
        <a:lstStyle/>
        <a:p>
          <a:endParaRPr lang="fr-FR"/>
        </a:p>
      </dgm:t>
    </dgm:pt>
    <dgm:pt modelId="{ADD92004-631A-4CDD-B92F-0A6CF5336C28}">
      <dgm:prSet phldrT="[Texte]"/>
      <dgm:spPr/>
      <dgm:t>
        <a:bodyPr/>
        <a:lstStyle/>
        <a:p>
          <a:r>
            <a:rPr lang="fr-FR" dirty="0" smtClean="0">
              <a:ea typeface="ＭＳ Ｐゴシック" charset="0"/>
            </a:rPr>
            <a:t>Déverrouillage</a:t>
          </a:r>
          <a:endParaRPr lang="fr-FR" dirty="0"/>
        </a:p>
      </dgm:t>
    </dgm:pt>
    <dgm:pt modelId="{0AD107F8-7AF0-4401-9676-EEE913F86946}" type="parTrans" cxnId="{9C13AAC8-3A9E-431A-87A1-61177258AB89}">
      <dgm:prSet/>
      <dgm:spPr/>
      <dgm:t>
        <a:bodyPr/>
        <a:lstStyle/>
        <a:p>
          <a:endParaRPr lang="fr-FR"/>
        </a:p>
      </dgm:t>
    </dgm:pt>
    <dgm:pt modelId="{EC244817-0D49-407D-B3C8-1A38957ADAA4}" type="sibTrans" cxnId="{9C13AAC8-3A9E-431A-87A1-61177258AB89}">
      <dgm:prSet/>
      <dgm:spPr/>
      <dgm:t>
        <a:bodyPr/>
        <a:lstStyle/>
        <a:p>
          <a:endParaRPr lang="fr-FR"/>
        </a:p>
      </dgm:t>
    </dgm:pt>
    <dgm:pt modelId="{E077BE05-CB14-45CF-9BEB-49CD034AEE23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C636386D-77DE-4539-92AF-2922AAC9A450}" type="parTrans" cxnId="{66D0BDC8-D74E-448A-A3B8-B3E5318D5739}">
      <dgm:prSet/>
      <dgm:spPr/>
      <dgm:t>
        <a:bodyPr/>
        <a:lstStyle/>
        <a:p>
          <a:endParaRPr lang="fr-FR"/>
        </a:p>
      </dgm:t>
    </dgm:pt>
    <dgm:pt modelId="{6E7FED32-611C-446E-AB5D-281B8F94B70A}" type="sibTrans" cxnId="{66D0BDC8-D74E-448A-A3B8-B3E5318D5739}">
      <dgm:prSet/>
      <dgm:spPr/>
      <dgm:t>
        <a:bodyPr/>
        <a:lstStyle/>
        <a:p>
          <a:endParaRPr lang="fr-FR"/>
        </a:p>
      </dgm:t>
    </dgm:pt>
    <dgm:pt modelId="{DEA6421C-7AB4-4E13-B020-9475CED5C7F9}">
      <dgm:prSet phldrT="[Texte]"/>
      <dgm:spPr/>
      <dgm:t>
        <a:bodyPr/>
        <a:lstStyle/>
        <a:p>
          <a:r>
            <a:rPr lang="fr-FR" dirty="0" smtClean="0">
              <a:ea typeface="ＭＳ Ｐゴシック" charset="0"/>
            </a:rPr>
            <a:t>Comparaison</a:t>
          </a:r>
          <a:endParaRPr lang="fr-FR" dirty="0"/>
        </a:p>
      </dgm:t>
    </dgm:pt>
    <dgm:pt modelId="{CF0CEFB8-B705-4314-9447-80C6D946094A}" type="parTrans" cxnId="{923F2C06-E268-4E20-8B04-F5D01EE1E64C}">
      <dgm:prSet/>
      <dgm:spPr/>
      <dgm:t>
        <a:bodyPr/>
        <a:lstStyle/>
        <a:p>
          <a:endParaRPr lang="fr-FR"/>
        </a:p>
      </dgm:t>
    </dgm:pt>
    <dgm:pt modelId="{65D785E6-7AB3-4D55-A111-7F03FEC284FD}" type="sibTrans" cxnId="{923F2C06-E268-4E20-8B04-F5D01EE1E64C}">
      <dgm:prSet/>
      <dgm:spPr/>
      <dgm:t>
        <a:bodyPr/>
        <a:lstStyle/>
        <a:p>
          <a:endParaRPr lang="fr-FR"/>
        </a:p>
      </dgm:t>
    </dgm:pt>
    <dgm:pt modelId="{AF7166DF-285B-48C5-A450-B7B79C349E9D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83D3EC8-5E92-48E2-B99A-5ED13CD7DC67}" type="parTrans" cxnId="{E56EB5A6-9F6A-46B9-B218-553EB529469C}">
      <dgm:prSet/>
      <dgm:spPr/>
      <dgm:t>
        <a:bodyPr/>
        <a:lstStyle/>
        <a:p>
          <a:endParaRPr lang="fr-FR"/>
        </a:p>
      </dgm:t>
    </dgm:pt>
    <dgm:pt modelId="{2771CBA8-5D39-4646-9278-9269DB746206}" type="sibTrans" cxnId="{E56EB5A6-9F6A-46B9-B218-553EB529469C}">
      <dgm:prSet/>
      <dgm:spPr/>
      <dgm:t>
        <a:bodyPr/>
        <a:lstStyle/>
        <a:p>
          <a:endParaRPr lang="fr-FR"/>
        </a:p>
      </dgm:t>
    </dgm:pt>
    <dgm:pt modelId="{68BB21DD-6570-4FE4-B65E-91D574BF13D1}">
      <dgm:prSet phldrT="[Texte]"/>
      <dgm:spPr/>
      <dgm:t>
        <a:bodyPr/>
        <a:lstStyle/>
        <a:p>
          <a:r>
            <a:rPr lang="fr-FR" dirty="0" smtClean="0">
              <a:ea typeface="ＭＳ Ｐゴシック" charset="0"/>
            </a:rPr>
            <a:t>Vérification</a:t>
          </a:r>
          <a:endParaRPr lang="fr-FR" dirty="0"/>
        </a:p>
      </dgm:t>
    </dgm:pt>
    <dgm:pt modelId="{8EE7781D-72EF-48E3-AA06-9797052CBB56}" type="parTrans" cxnId="{E6D08587-D8E8-4314-B1D0-0717D396091B}">
      <dgm:prSet/>
      <dgm:spPr/>
      <dgm:t>
        <a:bodyPr/>
        <a:lstStyle/>
        <a:p>
          <a:endParaRPr lang="fr-FR"/>
        </a:p>
      </dgm:t>
    </dgm:pt>
    <dgm:pt modelId="{AC043EA4-F42C-4227-8A15-FBD8A1B3A7A3}" type="sibTrans" cxnId="{E6D08587-D8E8-4314-B1D0-0717D396091B}">
      <dgm:prSet/>
      <dgm:spPr/>
      <dgm:t>
        <a:bodyPr/>
        <a:lstStyle/>
        <a:p>
          <a:endParaRPr lang="fr-FR"/>
        </a:p>
      </dgm:t>
    </dgm:pt>
    <dgm:pt modelId="{6431F43F-D6C7-487F-90BE-64F9DF591053}">
      <dgm:prSet phldrT="[Texte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4F262F7D-D16A-45F0-8EE7-65000F5C8DDE}" type="parTrans" cxnId="{02C481AE-59A5-464F-938A-0B25292EFD86}">
      <dgm:prSet/>
      <dgm:spPr/>
      <dgm:t>
        <a:bodyPr/>
        <a:lstStyle/>
        <a:p>
          <a:endParaRPr lang="fr-FR"/>
        </a:p>
      </dgm:t>
    </dgm:pt>
    <dgm:pt modelId="{3675EE46-F2B8-4383-83C9-3D8F326324BB}" type="sibTrans" cxnId="{02C481AE-59A5-464F-938A-0B25292EFD86}">
      <dgm:prSet/>
      <dgm:spPr/>
      <dgm:t>
        <a:bodyPr/>
        <a:lstStyle/>
        <a:p>
          <a:endParaRPr lang="fr-FR"/>
        </a:p>
      </dgm:t>
    </dgm:pt>
    <dgm:pt modelId="{A1BD1BCE-156D-4F3D-AC4E-FF4B04A8C72E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Traitements et analyses des résultats</a:t>
          </a:r>
          <a:endParaRPr lang="fr-FR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AE872B9A-81B2-411C-89BF-BA7CECC476FC}" type="parTrans" cxnId="{1A626867-4958-4088-99CD-7CEF673A9909}">
      <dgm:prSet/>
      <dgm:spPr/>
      <dgm:t>
        <a:bodyPr/>
        <a:lstStyle/>
        <a:p>
          <a:endParaRPr lang="fr-FR"/>
        </a:p>
      </dgm:t>
    </dgm:pt>
    <dgm:pt modelId="{D7768CDC-D0E6-4C04-88CF-C9BE3FDE7A3E}" type="sibTrans" cxnId="{1A626867-4958-4088-99CD-7CEF673A9909}">
      <dgm:prSet/>
      <dgm:spPr/>
      <dgm:t>
        <a:bodyPr/>
        <a:lstStyle/>
        <a:p>
          <a:endParaRPr lang="fr-FR"/>
        </a:p>
      </dgm:t>
    </dgm:pt>
    <dgm:pt modelId="{5DD52235-EADA-44E6-8F6F-D52AD90B1FE9}" type="pres">
      <dgm:prSet presAssocID="{7C7357CB-1D5A-400F-913D-F34D2D73F8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E3AB60-8F91-4C8F-92C7-278B237EA129}" type="pres">
      <dgm:prSet presAssocID="{277C73F6-A7F4-4BC2-98BD-CDFF4E7666B2}" presName="composite" presStyleCnt="0"/>
      <dgm:spPr/>
      <dgm:t>
        <a:bodyPr/>
        <a:lstStyle/>
        <a:p>
          <a:endParaRPr lang="fr-FR"/>
        </a:p>
      </dgm:t>
    </dgm:pt>
    <dgm:pt modelId="{6AD96BEA-1358-4895-9C24-1B9C7117D65C}" type="pres">
      <dgm:prSet presAssocID="{277C73F6-A7F4-4BC2-98BD-CDFF4E7666B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F84EF6-0B2E-44EB-90DE-92AC1933FC94}" type="pres">
      <dgm:prSet presAssocID="{277C73F6-A7F4-4BC2-98BD-CDFF4E7666B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AB1E55-31F4-4A6D-A96D-0CC0DFA164D4}" type="pres">
      <dgm:prSet presAssocID="{C8DBA6FA-D6EC-456B-BB5C-991492F4DFD4}" presName="sp" presStyleCnt="0"/>
      <dgm:spPr/>
      <dgm:t>
        <a:bodyPr/>
        <a:lstStyle/>
        <a:p>
          <a:endParaRPr lang="fr-FR"/>
        </a:p>
      </dgm:t>
    </dgm:pt>
    <dgm:pt modelId="{C644DB9B-DF5B-405F-AABA-81072F64AD30}" type="pres">
      <dgm:prSet presAssocID="{E077BE05-CB14-45CF-9BEB-49CD034AEE23}" presName="composite" presStyleCnt="0"/>
      <dgm:spPr/>
      <dgm:t>
        <a:bodyPr/>
        <a:lstStyle/>
        <a:p>
          <a:endParaRPr lang="fr-FR"/>
        </a:p>
      </dgm:t>
    </dgm:pt>
    <dgm:pt modelId="{0109524B-D129-4C06-8B31-C2350B509E18}" type="pres">
      <dgm:prSet presAssocID="{E077BE05-CB14-45CF-9BEB-49CD034AEE2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1A7DA-64CC-482C-A9D8-F7AEF1328727}" type="pres">
      <dgm:prSet presAssocID="{E077BE05-CB14-45CF-9BEB-49CD034AEE2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B7464C-7B69-4DDD-919F-B0E84EF7CE10}" type="pres">
      <dgm:prSet presAssocID="{6E7FED32-611C-446E-AB5D-281B8F94B70A}" presName="sp" presStyleCnt="0"/>
      <dgm:spPr/>
      <dgm:t>
        <a:bodyPr/>
        <a:lstStyle/>
        <a:p>
          <a:endParaRPr lang="fr-FR"/>
        </a:p>
      </dgm:t>
    </dgm:pt>
    <dgm:pt modelId="{C267226B-9A0B-4995-A7F0-3A1A144FB17E}" type="pres">
      <dgm:prSet presAssocID="{AF7166DF-285B-48C5-A450-B7B79C349E9D}" presName="composite" presStyleCnt="0"/>
      <dgm:spPr/>
      <dgm:t>
        <a:bodyPr/>
        <a:lstStyle/>
        <a:p>
          <a:endParaRPr lang="fr-FR"/>
        </a:p>
      </dgm:t>
    </dgm:pt>
    <dgm:pt modelId="{F9DD9000-DD26-4D93-BF96-E77166E20EA7}" type="pres">
      <dgm:prSet presAssocID="{AF7166DF-285B-48C5-A450-B7B79C349E9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E85A9D-40D9-4A0F-A9A7-6C14EF7E18CB}" type="pres">
      <dgm:prSet presAssocID="{AF7166DF-285B-48C5-A450-B7B79C349E9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13DADB-1426-4FC4-909C-D54FDF495FDA}" type="pres">
      <dgm:prSet presAssocID="{2771CBA8-5D39-4646-9278-9269DB746206}" presName="sp" presStyleCnt="0"/>
      <dgm:spPr/>
      <dgm:t>
        <a:bodyPr/>
        <a:lstStyle/>
        <a:p>
          <a:endParaRPr lang="fr-FR"/>
        </a:p>
      </dgm:t>
    </dgm:pt>
    <dgm:pt modelId="{B7169EDB-2C03-440D-94F5-2E9D06253544}" type="pres">
      <dgm:prSet presAssocID="{6431F43F-D6C7-487F-90BE-64F9DF591053}" presName="composite" presStyleCnt="0"/>
      <dgm:spPr/>
      <dgm:t>
        <a:bodyPr/>
        <a:lstStyle/>
        <a:p>
          <a:endParaRPr lang="fr-FR"/>
        </a:p>
      </dgm:t>
    </dgm:pt>
    <dgm:pt modelId="{7CB866CA-2D73-4149-BDE0-D68A0B56BB9C}" type="pres">
      <dgm:prSet presAssocID="{6431F43F-D6C7-487F-90BE-64F9DF5910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41740-6022-442A-8564-4BD601C3BE0B}" type="pres">
      <dgm:prSet presAssocID="{6431F43F-D6C7-487F-90BE-64F9DF5910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6EB5A6-9F6A-46B9-B218-553EB529469C}" srcId="{7C7357CB-1D5A-400F-913D-F34D2D73F8F4}" destId="{AF7166DF-285B-48C5-A450-B7B79C349E9D}" srcOrd="2" destOrd="0" parTransId="{483D3EC8-5E92-48E2-B99A-5ED13CD7DC67}" sibTransId="{2771CBA8-5D39-4646-9278-9269DB746206}"/>
    <dgm:cxn modelId="{210031C3-86A9-4E82-9F91-B410BD54B849}" type="presOf" srcId="{AF7166DF-285B-48C5-A450-B7B79C349E9D}" destId="{F9DD9000-DD26-4D93-BF96-E77166E20EA7}" srcOrd="0" destOrd="0" presId="urn:microsoft.com/office/officeart/2005/8/layout/chevron2"/>
    <dgm:cxn modelId="{E1CFA363-E280-48ED-912F-A52F9DCE39AC}" type="presOf" srcId="{277C73F6-A7F4-4BC2-98BD-CDFF4E7666B2}" destId="{6AD96BEA-1358-4895-9C24-1B9C7117D65C}" srcOrd="0" destOrd="0" presId="urn:microsoft.com/office/officeart/2005/8/layout/chevron2"/>
    <dgm:cxn modelId="{66D0BDC8-D74E-448A-A3B8-B3E5318D5739}" srcId="{7C7357CB-1D5A-400F-913D-F34D2D73F8F4}" destId="{E077BE05-CB14-45CF-9BEB-49CD034AEE23}" srcOrd="1" destOrd="0" parTransId="{C636386D-77DE-4539-92AF-2922AAC9A450}" sibTransId="{6E7FED32-611C-446E-AB5D-281B8F94B70A}"/>
    <dgm:cxn modelId="{C19E4950-C2B0-47CB-A4C4-C567E77A518B}" type="presOf" srcId="{ADD92004-631A-4CDD-B92F-0A6CF5336C28}" destId="{C2F84EF6-0B2E-44EB-90DE-92AC1933FC94}" srcOrd="0" destOrd="0" presId="urn:microsoft.com/office/officeart/2005/8/layout/chevron2"/>
    <dgm:cxn modelId="{AEC881B2-A2A9-4B67-9380-10ECD52F544E}" type="presOf" srcId="{68BB21DD-6570-4FE4-B65E-91D574BF13D1}" destId="{E0E85A9D-40D9-4A0F-A9A7-6C14EF7E18CB}" srcOrd="0" destOrd="0" presId="urn:microsoft.com/office/officeart/2005/8/layout/chevron2"/>
    <dgm:cxn modelId="{6382B838-3D6B-4D0F-8017-4A9BC32DB515}" srcId="{7C7357CB-1D5A-400F-913D-F34D2D73F8F4}" destId="{277C73F6-A7F4-4BC2-98BD-CDFF4E7666B2}" srcOrd="0" destOrd="0" parTransId="{8315D770-A971-4D37-90EB-69A014D3C087}" sibTransId="{C8DBA6FA-D6EC-456B-BB5C-991492F4DFD4}"/>
    <dgm:cxn modelId="{9C13AAC8-3A9E-431A-87A1-61177258AB89}" srcId="{277C73F6-A7F4-4BC2-98BD-CDFF4E7666B2}" destId="{ADD92004-631A-4CDD-B92F-0A6CF5336C28}" srcOrd="0" destOrd="0" parTransId="{0AD107F8-7AF0-4401-9676-EEE913F86946}" sibTransId="{EC244817-0D49-407D-B3C8-1A38957ADAA4}"/>
    <dgm:cxn modelId="{E6D08587-D8E8-4314-B1D0-0717D396091B}" srcId="{AF7166DF-285B-48C5-A450-B7B79C349E9D}" destId="{68BB21DD-6570-4FE4-B65E-91D574BF13D1}" srcOrd="0" destOrd="0" parTransId="{8EE7781D-72EF-48E3-AA06-9797052CBB56}" sibTransId="{AC043EA4-F42C-4227-8A15-FBD8A1B3A7A3}"/>
    <dgm:cxn modelId="{CE6884BD-A4FE-474F-8910-1C21BACD6263}" type="presOf" srcId="{A1BD1BCE-156D-4F3D-AC4E-FF4B04A8C72E}" destId="{38941740-6022-442A-8564-4BD601C3BE0B}" srcOrd="0" destOrd="0" presId="urn:microsoft.com/office/officeart/2005/8/layout/chevron2"/>
    <dgm:cxn modelId="{124A3AA8-0DEE-470A-96B8-3679917272E1}" type="presOf" srcId="{E077BE05-CB14-45CF-9BEB-49CD034AEE23}" destId="{0109524B-D129-4C06-8B31-C2350B509E18}" srcOrd="0" destOrd="0" presId="urn:microsoft.com/office/officeart/2005/8/layout/chevron2"/>
    <dgm:cxn modelId="{146DEDE7-44CF-4A4B-B932-C841D444E268}" type="presOf" srcId="{6431F43F-D6C7-487F-90BE-64F9DF591053}" destId="{7CB866CA-2D73-4149-BDE0-D68A0B56BB9C}" srcOrd="0" destOrd="0" presId="urn:microsoft.com/office/officeart/2005/8/layout/chevron2"/>
    <dgm:cxn modelId="{923F2C06-E268-4E20-8B04-F5D01EE1E64C}" srcId="{E077BE05-CB14-45CF-9BEB-49CD034AEE23}" destId="{DEA6421C-7AB4-4E13-B020-9475CED5C7F9}" srcOrd="0" destOrd="0" parTransId="{CF0CEFB8-B705-4314-9447-80C6D946094A}" sibTransId="{65D785E6-7AB3-4D55-A111-7F03FEC284FD}"/>
    <dgm:cxn modelId="{1A626867-4958-4088-99CD-7CEF673A9909}" srcId="{6431F43F-D6C7-487F-90BE-64F9DF591053}" destId="{A1BD1BCE-156D-4F3D-AC4E-FF4B04A8C72E}" srcOrd="0" destOrd="0" parTransId="{AE872B9A-81B2-411C-89BF-BA7CECC476FC}" sibTransId="{D7768CDC-D0E6-4C04-88CF-C9BE3FDE7A3E}"/>
    <dgm:cxn modelId="{FA179D6C-BAAA-4769-8C96-F87CAF48CDB3}" type="presOf" srcId="{DEA6421C-7AB4-4E13-B020-9475CED5C7F9}" destId="{EA51A7DA-64CC-482C-A9D8-F7AEF1328727}" srcOrd="0" destOrd="0" presId="urn:microsoft.com/office/officeart/2005/8/layout/chevron2"/>
    <dgm:cxn modelId="{5E94569A-3A8D-49DD-AC61-ABDAD3147A29}" type="presOf" srcId="{7C7357CB-1D5A-400F-913D-F34D2D73F8F4}" destId="{5DD52235-EADA-44E6-8F6F-D52AD90B1FE9}" srcOrd="0" destOrd="0" presId="urn:microsoft.com/office/officeart/2005/8/layout/chevron2"/>
    <dgm:cxn modelId="{02C481AE-59A5-464F-938A-0B25292EFD86}" srcId="{7C7357CB-1D5A-400F-913D-F34D2D73F8F4}" destId="{6431F43F-D6C7-487F-90BE-64F9DF591053}" srcOrd="3" destOrd="0" parTransId="{4F262F7D-D16A-45F0-8EE7-65000F5C8DDE}" sibTransId="{3675EE46-F2B8-4383-83C9-3D8F326324BB}"/>
    <dgm:cxn modelId="{9290F69B-7D6E-4549-8D1C-880D4F297413}" type="presParOf" srcId="{5DD52235-EADA-44E6-8F6F-D52AD90B1FE9}" destId="{C4E3AB60-8F91-4C8F-92C7-278B237EA129}" srcOrd="0" destOrd="0" presId="urn:microsoft.com/office/officeart/2005/8/layout/chevron2"/>
    <dgm:cxn modelId="{8D00551E-38C0-44D7-B54B-B827CC01A037}" type="presParOf" srcId="{C4E3AB60-8F91-4C8F-92C7-278B237EA129}" destId="{6AD96BEA-1358-4895-9C24-1B9C7117D65C}" srcOrd="0" destOrd="0" presId="urn:microsoft.com/office/officeart/2005/8/layout/chevron2"/>
    <dgm:cxn modelId="{F8BADBE8-B20F-463F-BCF3-E17A6C8E1E69}" type="presParOf" srcId="{C4E3AB60-8F91-4C8F-92C7-278B237EA129}" destId="{C2F84EF6-0B2E-44EB-90DE-92AC1933FC94}" srcOrd="1" destOrd="0" presId="urn:microsoft.com/office/officeart/2005/8/layout/chevron2"/>
    <dgm:cxn modelId="{C8F36BCA-AC9F-4091-A66C-90D651591FB2}" type="presParOf" srcId="{5DD52235-EADA-44E6-8F6F-D52AD90B1FE9}" destId="{E8AB1E55-31F4-4A6D-A96D-0CC0DFA164D4}" srcOrd="1" destOrd="0" presId="urn:microsoft.com/office/officeart/2005/8/layout/chevron2"/>
    <dgm:cxn modelId="{1C08D42C-ABA1-44EC-8310-288A92E2BF23}" type="presParOf" srcId="{5DD52235-EADA-44E6-8F6F-D52AD90B1FE9}" destId="{C644DB9B-DF5B-405F-AABA-81072F64AD30}" srcOrd="2" destOrd="0" presId="urn:microsoft.com/office/officeart/2005/8/layout/chevron2"/>
    <dgm:cxn modelId="{E74E565C-0C24-4F33-A8BF-1748F912CBDB}" type="presParOf" srcId="{C644DB9B-DF5B-405F-AABA-81072F64AD30}" destId="{0109524B-D129-4C06-8B31-C2350B509E18}" srcOrd="0" destOrd="0" presId="urn:microsoft.com/office/officeart/2005/8/layout/chevron2"/>
    <dgm:cxn modelId="{1149641C-6AB8-469D-9BEF-B21AD695B607}" type="presParOf" srcId="{C644DB9B-DF5B-405F-AABA-81072F64AD30}" destId="{EA51A7DA-64CC-482C-A9D8-F7AEF1328727}" srcOrd="1" destOrd="0" presId="urn:microsoft.com/office/officeart/2005/8/layout/chevron2"/>
    <dgm:cxn modelId="{AB4EDB19-CC9B-462C-A9C6-C7EAC36994FC}" type="presParOf" srcId="{5DD52235-EADA-44E6-8F6F-D52AD90B1FE9}" destId="{A3B7464C-7B69-4DDD-919F-B0E84EF7CE10}" srcOrd="3" destOrd="0" presId="urn:microsoft.com/office/officeart/2005/8/layout/chevron2"/>
    <dgm:cxn modelId="{12ED904B-8AB7-42D0-9EE0-B95AF5476D63}" type="presParOf" srcId="{5DD52235-EADA-44E6-8F6F-D52AD90B1FE9}" destId="{C267226B-9A0B-4995-A7F0-3A1A144FB17E}" srcOrd="4" destOrd="0" presId="urn:microsoft.com/office/officeart/2005/8/layout/chevron2"/>
    <dgm:cxn modelId="{D7237732-EDC0-421B-8BBF-7592A3656B39}" type="presParOf" srcId="{C267226B-9A0B-4995-A7F0-3A1A144FB17E}" destId="{F9DD9000-DD26-4D93-BF96-E77166E20EA7}" srcOrd="0" destOrd="0" presId="urn:microsoft.com/office/officeart/2005/8/layout/chevron2"/>
    <dgm:cxn modelId="{BC5BD05E-047F-41D6-A3D9-C38E57360D2F}" type="presParOf" srcId="{C267226B-9A0B-4995-A7F0-3A1A144FB17E}" destId="{E0E85A9D-40D9-4A0F-A9A7-6C14EF7E18CB}" srcOrd="1" destOrd="0" presId="urn:microsoft.com/office/officeart/2005/8/layout/chevron2"/>
    <dgm:cxn modelId="{FF498CCA-12A4-4D27-B67F-4ED26558D1A6}" type="presParOf" srcId="{5DD52235-EADA-44E6-8F6F-D52AD90B1FE9}" destId="{1C13DADB-1426-4FC4-909C-D54FDF495FDA}" srcOrd="5" destOrd="0" presId="urn:microsoft.com/office/officeart/2005/8/layout/chevron2"/>
    <dgm:cxn modelId="{81845921-F9B3-4147-A1E0-CFCEE653D560}" type="presParOf" srcId="{5DD52235-EADA-44E6-8F6F-D52AD90B1FE9}" destId="{B7169EDB-2C03-440D-94F5-2E9D06253544}" srcOrd="6" destOrd="0" presId="urn:microsoft.com/office/officeart/2005/8/layout/chevron2"/>
    <dgm:cxn modelId="{6436ABB7-F895-42F1-A586-96B538717BB7}" type="presParOf" srcId="{B7169EDB-2C03-440D-94F5-2E9D06253544}" destId="{7CB866CA-2D73-4149-BDE0-D68A0B56BB9C}" srcOrd="0" destOrd="0" presId="urn:microsoft.com/office/officeart/2005/8/layout/chevron2"/>
    <dgm:cxn modelId="{126F0F58-A942-4423-A17E-52711D6D44A9}" type="presParOf" srcId="{B7169EDB-2C03-440D-94F5-2E9D06253544}" destId="{38941740-6022-442A-8564-4BD601C3BE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357CB-1D5A-400F-913D-F34D2D73F8F4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7C73F6-A7F4-4BC2-98BD-CDFF4E7666B2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8315D770-A971-4D37-90EB-69A014D3C087}" type="parTrans" cxnId="{6382B838-3D6B-4D0F-8017-4A9BC32DB515}">
      <dgm:prSet/>
      <dgm:spPr/>
      <dgm:t>
        <a:bodyPr/>
        <a:lstStyle/>
        <a:p>
          <a:endParaRPr lang="fr-FR"/>
        </a:p>
      </dgm:t>
    </dgm:pt>
    <dgm:pt modelId="{C8DBA6FA-D6EC-456B-BB5C-991492F4DFD4}" type="sibTrans" cxnId="{6382B838-3D6B-4D0F-8017-4A9BC32DB515}">
      <dgm:prSet/>
      <dgm:spPr/>
      <dgm:t>
        <a:bodyPr/>
        <a:lstStyle/>
        <a:p>
          <a:endParaRPr lang="fr-FR"/>
        </a:p>
      </dgm:t>
    </dgm:pt>
    <dgm:pt modelId="{ADD92004-631A-4CDD-B92F-0A6CF5336C28}">
      <dgm:prSet phldrT="[Texte]"/>
      <dgm:spPr/>
      <dgm:t>
        <a:bodyPr/>
        <a:lstStyle/>
        <a:p>
          <a:r>
            <a:rPr lang="fr-FR" dirty="0" smtClean="0">
              <a:ea typeface="ＭＳ Ｐゴシック" charset="0"/>
            </a:rPr>
            <a:t>Déverrouillage</a:t>
          </a:r>
          <a:endParaRPr lang="fr-FR" dirty="0"/>
        </a:p>
      </dgm:t>
    </dgm:pt>
    <dgm:pt modelId="{0AD107F8-7AF0-4401-9676-EEE913F86946}" type="parTrans" cxnId="{9C13AAC8-3A9E-431A-87A1-61177258AB89}">
      <dgm:prSet/>
      <dgm:spPr/>
      <dgm:t>
        <a:bodyPr/>
        <a:lstStyle/>
        <a:p>
          <a:endParaRPr lang="fr-FR"/>
        </a:p>
      </dgm:t>
    </dgm:pt>
    <dgm:pt modelId="{EC244817-0D49-407D-B3C8-1A38957ADAA4}" type="sibTrans" cxnId="{9C13AAC8-3A9E-431A-87A1-61177258AB89}">
      <dgm:prSet/>
      <dgm:spPr/>
      <dgm:t>
        <a:bodyPr/>
        <a:lstStyle/>
        <a:p>
          <a:endParaRPr lang="fr-FR"/>
        </a:p>
      </dgm:t>
    </dgm:pt>
    <dgm:pt modelId="{E077BE05-CB14-45CF-9BEB-49CD034AEE23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C636386D-77DE-4539-92AF-2922AAC9A450}" type="parTrans" cxnId="{66D0BDC8-D74E-448A-A3B8-B3E5318D5739}">
      <dgm:prSet/>
      <dgm:spPr/>
      <dgm:t>
        <a:bodyPr/>
        <a:lstStyle/>
        <a:p>
          <a:endParaRPr lang="fr-FR"/>
        </a:p>
      </dgm:t>
    </dgm:pt>
    <dgm:pt modelId="{6E7FED32-611C-446E-AB5D-281B8F94B70A}" type="sibTrans" cxnId="{66D0BDC8-D74E-448A-A3B8-B3E5318D5739}">
      <dgm:prSet/>
      <dgm:spPr/>
      <dgm:t>
        <a:bodyPr/>
        <a:lstStyle/>
        <a:p>
          <a:endParaRPr lang="fr-FR"/>
        </a:p>
      </dgm:t>
    </dgm:pt>
    <dgm:pt modelId="{DEA6421C-7AB4-4E13-B020-9475CED5C7F9}">
      <dgm:prSet phldrT="[Texte]"/>
      <dgm:spPr/>
      <dgm:t>
        <a:bodyPr/>
        <a:lstStyle/>
        <a:p>
          <a:r>
            <a:rPr lang="fr-FR" dirty="0" smtClean="0">
              <a:ea typeface="ＭＳ Ｐゴシック" charset="0"/>
            </a:rPr>
            <a:t>Comparaison</a:t>
          </a:r>
          <a:endParaRPr lang="fr-FR" dirty="0"/>
        </a:p>
      </dgm:t>
    </dgm:pt>
    <dgm:pt modelId="{CF0CEFB8-B705-4314-9447-80C6D946094A}" type="parTrans" cxnId="{923F2C06-E268-4E20-8B04-F5D01EE1E64C}">
      <dgm:prSet/>
      <dgm:spPr/>
      <dgm:t>
        <a:bodyPr/>
        <a:lstStyle/>
        <a:p>
          <a:endParaRPr lang="fr-FR"/>
        </a:p>
      </dgm:t>
    </dgm:pt>
    <dgm:pt modelId="{65D785E6-7AB3-4D55-A111-7F03FEC284FD}" type="sibTrans" cxnId="{923F2C06-E268-4E20-8B04-F5D01EE1E64C}">
      <dgm:prSet/>
      <dgm:spPr/>
      <dgm:t>
        <a:bodyPr/>
        <a:lstStyle/>
        <a:p>
          <a:endParaRPr lang="fr-FR"/>
        </a:p>
      </dgm:t>
    </dgm:pt>
    <dgm:pt modelId="{AF7166DF-285B-48C5-A450-B7B79C349E9D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83D3EC8-5E92-48E2-B99A-5ED13CD7DC67}" type="parTrans" cxnId="{E56EB5A6-9F6A-46B9-B218-553EB529469C}">
      <dgm:prSet/>
      <dgm:spPr/>
      <dgm:t>
        <a:bodyPr/>
        <a:lstStyle/>
        <a:p>
          <a:endParaRPr lang="fr-FR"/>
        </a:p>
      </dgm:t>
    </dgm:pt>
    <dgm:pt modelId="{2771CBA8-5D39-4646-9278-9269DB746206}" type="sibTrans" cxnId="{E56EB5A6-9F6A-46B9-B218-553EB529469C}">
      <dgm:prSet/>
      <dgm:spPr/>
      <dgm:t>
        <a:bodyPr/>
        <a:lstStyle/>
        <a:p>
          <a:endParaRPr lang="fr-FR"/>
        </a:p>
      </dgm:t>
    </dgm:pt>
    <dgm:pt modelId="{68BB21DD-6570-4FE4-B65E-91D574BF13D1}">
      <dgm:prSet phldrT="[Texte]"/>
      <dgm:spPr/>
      <dgm:t>
        <a:bodyPr/>
        <a:lstStyle/>
        <a:p>
          <a:r>
            <a:rPr lang="fr-FR" dirty="0" smtClean="0">
              <a:ea typeface="ＭＳ Ｐゴシック" charset="0"/>
            </a:rPr>
            <a:t>Vérification</a:t>
          </a:r>
          <a:endParaRPr lang="fr-FR" dirty="0"/>
        </a:p>
      </dgm:t>
    </dgm:pt>
    <dgm:pt modelId="{8EE7781D-72EF-48E3-AA06-9797052CBB56}" type="parTrans" cxnId="{E6D08587-D8E8-4314-B1D0-0717D396091B}">
      <dgm:prSet/>
      <dgm:spPr/>
      <dgm:t>
        <a:bodyPr/>
        <a:lstStyle/>
        <a:p>
          <a:endParaRPr lang="fr-FR"/>
        </a:p>
      </dgm:t>
    </dgm:pt>
    <dgm:pt modelId="{AC043EA4-F42C-4227-8A15-FBD8A1B3A7A3}" type="sibTrans" cxnId="{E6D08587-D8E8-4314-B1D0-0717D396091B}">
      <dgm:prSet/>
      <dgm:spPr/>
      <dgm:t>
        <a:bodyPr/>
        <a:lstStyle/>
        <a:p>
          <a:endParaRPr lang="fr-FR"/>
        </a:p>
      </dgm:t>
    </dgm:pt>
    <dgm:pt modelId="{5DD52235-EADA-44E6-8F6F-D52AD90B1FE9}" type="pres">
      <dgm:prSet presAssocID="{7C7357CB-1D5A-400F-913D-F34D2D73F8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E3AB60-8F91-4C8F-92C7-278B237EA129}" type="pres">
      <dgm:prSet presAssocID="{277C73F6-A7F4-4BC2-98BD-CDFF4E7666B2}" presName="composite" presStyleCnt="0"/>
      <dgm:spPr/>
      <dgm:t>
        <a:bodyPr/>
        <a:lstStyle/>
        <a:p>
          <a:endParaRPr lang="fr-FR"/>
        </a:p>
      </dgm:t>
    </dgm:pt>
    <dgm:pt modelId="{6AD96BEA-1358-4895-9C24-1B9C7117D65C}" type="pres">
      <dgm:prSet presAssocID="{277C73F6-A7F4-4BC2-98BD-CDFF4E7666B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F84EF6-0B2E-44EB-90DE-92AC1933FC94}" type="pres">
      <dgm:prSet presAssocID="{277C73F6-A7F4-4BC2-98BD-CDFF4E7666B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AB1E55-31F4-4A6D-A96D-0CC0DFA164D4}" type="pres">
      <dgm:prSet presAssocID="{C8DBA6FA-D6EC-456B-BB5C-991492F4DFD4}" presName="sp" presStyleCnt="0"/>
      <dgm:spPr/>
      <dgm:t>
        <a:bodyPr/>
        <a:lstStyle/>
        <a:p>
          <a:endParaRPr lang="fr-FR"/>
        </a:p>
      </dgm:t>
    </dgm:pt>
    <dgm:pt modelId="{C644DB9B-DF5B-405F-AABA-81072F64AD30}" type="pres">
      <dgm:prSet presAssocID="{E077BE05-CB14-45CF-9BEB-49CD034AEE23}" presName="composite" presStyleCnt="0"/>
      <dgm:spPr/>
      <dgm:t>
        <a:bodyPr/>
        <a:lstStyle/>
        <a:p>
          <a:endParaRPr lang="fr-FR"/>
        </a:p>
      </dgm:t>
    </dgm:pt>
    <dgm:pt modelId="{0109524B-D129-4C06-8B31-C2350B509E18}" type="pres">
      <dgm:prSet presAssocID="{E077BE05-CB14-45CF-9BEB-49CD034AEE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1A7DA-64CC-482C-A9D8-F7AEF1328727}" type="pres">
      <dgm:prSet presAssocID="{E077BE05-CB14-45CF-9BEB-49CD034AEE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B7464C-7B69-4DDD-919F-B0E84EF7CE10}" type="pres">
      <dgm:prSet presAssocID="{6E7FED32-611C-446E-AB5D-281B8F94B70A}" presName="sp" presStyleCnt="0"/>
      <dgm:spPr/>
      <dgm:t>
        <a:bodyPr/>
        <a:lstStyle/>
        <a:p>
          <a:endParaRPr lang="fr-FR"/>
        </a:p>
      </dgm:t>
    </dgm:pt>
    <dgm:pt modelId="{C267226B-9A0B-4995-A7F0-3A1A144FB17E}" type="pres">
      <dgm:prSet presAssocID="{AF7166DF-285B-48C5-A450-B7B79C349E9D}" presName="composite" presStyleCnt="0"/>
      <dgm:spPr/>
      <dgm:t>
        <a:bodyPr/>
        <a:lstStyle/>
        <a:p>
          <a:endParaRPr lang="fr-FR"/>
        </a:p>
      </dgm:t>
    </dgm:pt>
    <dgm:pt modelId="{F9DD9000-DD26-4D93-BF96-E77166E20EA7}" type="pres">
      <dgm:prSet presAssocID="{AF7166DF-285B-48C5-A450-B7B79C349E9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E85A9D-40D9-4A0F-A9A7-6C14EF7E18CB}" type="pres">
      <dgm:prSet presAssocID="{AF7166DF-285B-48C5-A450-B7B79C349E9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274C2F-F6C3-417D-BA1E-AAC77B5BBB82}" type="presOf" srcId="{7C7357CB-1D5A-400F-913D-F34D2D73F8F4}" destId="{5DD52235-EADA-44E6-8F6F-D52AD90B1FE9}" srcOrd="0" destOrd="0" presId="urn:microsoft.com/office/officeart/2005/8/layout/chevron2"/>
    <dgm:cxn modelId="{E3891914-AD2E-48B3-860D-00F27D703054}" type="presOf" srcId="{68BB21DD-6570-4FE4-B65E-91D574BF13D1}" destId="{E0E85A9D-40D9-4A0F-A9A7-6C14EF7E18CB}" srcOrd="0" destOrd="0" presId="urn:microsoft.com/office/officeart/2005/8/layout/chevron2"/>
    <dgm:cxn modelId="{9C13AAC8-3A9E-431A-87A1-61177258AB89}" srcId="{277C73F6-A7F4-4BC2-98BD-CDFF4E7666B2}" destId="{ADD92004-631A-4CDD-B92F-0A6CF5336C28}" srcOrd="0" destOrd="0" parTransId="{0AD107F8-7AF0-4401-9676-EEE913F86946}" sibTransId="{EC244817-0D49-407D-B3C8-1A38957ADAA4}"/>
    <dgm:cxn modelId="{E6D08587-D8E8-4314-B1D0-0717D396091B}" srcId="{AF7166DF-285B-48C5-A450-B7B79C349E9D}" destId="{68BB21DD-6570-4FE4-B65E-91D574BF13D1}" srcOrd="0" destOrd="0" parTransId="{8EE7781D-72EF-48E3-AA06-9797052CBB56}" sibTransId="{AC043EA4-F42C-4227-8A15-FBD8A1B3A7A3}"/>
    <dgm:cxn modelId="{8DD73E63-B73E-4B07-9666-2AC8F5578D24}" type="presOf" srcId="{E077BE05-CB14-45CF-9BEB-49CD034AEE23}" destId="{0109524B-D129-4C06-8B31-C2350B509E18}" srcOrd="0" destOrd="0" presId="urn:microsoft.com/office/officeart/2005/8/layout/chevron2"/>
    <dgm:cxn modelId="{66D0BDC8-D74E-448A-A3B8-B3E5318D5739}" srcId="{7C7357CB-1D5A-400F-913D-F34D2D73F8F4}" destId="{E077BE05-CB14-45CF-9BEB-49CD034AEE23}" srcOrd="1" destOrd="0" parTransId="{C636386D-77DE-4539-92AF-2922AAC9A450}" sibTransId="{6E7FED32-611C-446E-AB5D-281B8F94B70A}"/>
    <dgm:cxn modelId="{89DA7F17-E7DE-4BB2-BCC9-638F2E60C1DC}" type="presOf" srcId="{DEA6421C-7AB4-4E13-B020-9475CED5C7F9}" destId="{EA51A7DA-64CC-482C-A9D8-F7AEF1328727}" srcOrd="0" destOrd="0" presId="urn:microsoft.com/office/officeart/2005/8/layout/chevron2"/>
    <dgm:cxn modelId="{E56EB5A6-9F6A-46B9-B218-553EB529469C}" srcId="{7C7357CB-1D5A-400F-913D-F34D2D73F8F4}" destId="{AF7166DF-285B-48C5-A450-B7B79C349E9D}" srcOrd="2" destOrd="0" parTransId="{483D3EC8-5E92-48E2-B99A-5ED13CD7DC67}" sibTransId="{2771CBA8-5D39-4646-9278-9269DB746206}"/>
    <dgm:cxn modelId="{923F2C06-E268-4E20-8B04-F5D01EE1E64C}" srcId="{E077BE05-CB14-45CF-9BEB-49CD034AEE23}" destId="{DEA6421C-7AB4-4E13-B020-9475CED5C7F9}" srcOrd="0" destOrd="0" parTransId="{CF0CEFB8-B705-4314-9447-80C6D946094A}" sibTransId="{65D785E6-7AB3-4D55-A111-7F03FEC284FD}"/>
    <dgm:cxn modelId="{6382B838-3D6B-4D0F-8017-4A9BC32DB515}" srcId="{7C7357CB-1D5A-400F-913D-F34D2D73F8F4}" destId="{277C73F6-A7F4-4BC2-98BD-CDFF4E7666B2}" srcOrd="0" destOrd="0" parTransId="{8315D770-A971-4D37-90EB-69A014D3C087}" sibTransId="{C8DBA6FA-D6EC-456B-BB5C-991492F4DFD4}"/>
    <dgm:cxn modelId="{FA7A47A2-5B5D-4326-A22F-E6CEA2ACBE66}" type="presOf" srcId="{277C73F6-A7F4-4BC2-98BD-CDFF4E7666B2}" destId="{6AD96BEA-1358-4895-9C24-1B9C7117D65C}" srcOrd="0" destOrd="0" presId="urn:microsoft.com/office/officeart/2005/8/layout/chevron2"/>
    <dgm:cxn modelId="{5BF6AB23-FF3B-4A00-8330-B7A744819630}" type="presOf" srcId="{AF7166DF-285B-48C5-A450-B7B79C349E9D}" destId="{F9DD9000-DD26-4D93-BF96-E77166E20EA7}" srcOrd="0" destOrd="0" presId="urn:microsoft.com/office/officeart/2005/8/layout/chevron2"/>
    <dgm:cxn modelId="{C4E9DCDA-3708-45DE-99FC-CA0FE0F9AAE0}" type="presOf" srcId="{ADD92004-631A-4CDD-B92F-0A6CF5336C28}" destId="{C2F84EF6-0B2E-44EB-90DE-92AC1933FC94}" srcOrd="0" destOrd="0" presId="urn:microsoft.com/office/officeart/2005/8/layout/chevron2"/>
    <dgm:cxn modelId="{61A2F909-7284-4D0A-ACD9-C4E020273779}" type="presParOf" srcId="{5DD52235-EADA-44E6-8F6F-D52AD90B1FE9}" destId="{C4E3AB60-8F91-4C8F-92C7-278B237EA129}" srcOrd="0" destOrd="0" presId="urn:microsoft.com/office/officeart/2005/8/layout/chevron2"/>
    <dgm:cxn modelId="{97F21F81-E9C5-409A-A6B2-AEA3A83F5989}" type="presParOf" srcId="{C4E3AB60-8F91-4C8F-92C7-278B237EA129}" destId="{6AD96BEA-1358-4895-9C24-1B9C7117D65C}" srcOrd="0" destOrd="0" presId="urn:microsoft.com/office/officeart/2005/8/layout/chevron2"/>
    <dgm:cxn modelId="{B6F5B0B3-CB0B-4070-9704-654D212D9BDD}" type="presParOf" srcId="{C4E3AB60-8F91-4C8F-92C7-278B237EA129}" destId="{C2F84EF6-0B2E-44EB-90DE-92AC1933FC94}" srcOrd="1" destOrd="0" presId="urn:microsoft.com/office/officeart/2005/8/layout/chevron2"/>
    <dgm:cxn modelId="{39FB6C78-E18A-4AC4-9339-A7A5F6AA9510}" type="presParOf" srcId="{5DD52235-EADA-44E6-8F6F-D52AD90B1FE9}" destId="{E8AB1E55-31F4-4A6D-A96D-0CC0DFA164D4}" srcOrd="1" destOrd="0" presId="urn:microsoft.com/office/officeart/2005/8/layout/chevron2"/>
    <dgm:cxn modelId="{0C9955AF-32D9-4D51-B6C4-AAD4DC9FA665}" type="presParOf" srcId="{5DD52235-EADA-44E6-8F6F-D52AD90B1FE9}" destId="{C644DB9B-DF5B-405F-AABA-81072F64AD30}" srcOrd="2" destOrd="0" presId="urn:microsoft.com/office/officeart/2005/8/layout/chevron2"/>
    <dgm:cxn modelId="{DDDB3DF7-6EB0-41FC-9D3C-A45F24E5C63C}" type="presParOf" srcId="{C644DB9B-DF5B-405F-AABA-81072F64AD30}" destId="{0109524B-D129-4C06-8B31-C2350B509E18}" srcOrd="0" destOrd="0" presId="urn:microsoft.com/office/officeart/2005/8/layout/chevron2"/>
    <dgm:cxn modelId="{C8E7B5D8-92B6-4A69-B6A9-2EA232AA0FE8}" type="presParOf" srcId="{C644DB9B-DF5B-405F-AABA-81072F64AD30}" destId="{EA51A7DA-64CC-482C-A9D8-F7AEF1328727}" srcOrd="1" destOrd="0" presId="urn:microsoft.com/office/officeart/2005/8/layout/chevron2"/>
    <dgm:cxn modelId="{13240769-D44E-4997-A8EF-F2665B8100B8}" type="presParOf" srcId="{5DD52235-EADA-44E6-8F6F-D52AD90B1FE9}" destId="{A3B7464C-7B69-4DDD-919F-B0E84EF7CE10}" srcOrd="3" destOrd="0" presId="urn:microsoft.com/office/officeart/2005/8/layout/chevron2"/>
    <dgm:cxn modelId="{87AD0976-7F14-4DB2-BC1D-E464776477D4}" type="presParOf" srcId="{5DD52235-EADA-44E6-8F6F-D52AD90B1FE9}" destId="{C267226B-9A0B-4995-A7F0-3A1A144FB17E}" srcOrd="4" destOrd="0" presId="urn:microsoft.com/office/officeart/2005/8/layout/chevron2"/>
    <dgm:cxn modelId="{E78F93DA-E873-413C-9C73-A87E04AD9875}" type="presParOf" srcId="{C267226B-9A0B-4995-A7F0-3A1A144FB17E}" destId="{F9DD9000-DD26-4D93-BF96-E77166E20EA7}" srcOrd="0" destOrd="0" presId="urn:microsoft.com/office/officeart/2005/8/layout/chevron2"/>
    <dgm:cxn modelId="{470BC33F-AC13-4245-AADB-62BBF8C6A097}" type="presParOf" srcId="{C267226B-9A0B-4995-A7F0-3A1A144FB17E}" destId="{E0E85A9D-40D9-4A0F-A9A7-6C14EF7E1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96BEA-1358-4895-9C24-1B9C7117D65C}">
      <dsp:nvSpPr>
        <dsp:cNvPr id="0" name=""/>
        <dsp:cNvSpPr/>
      </dsp:nvSpPr>
      <dsp:spPr>
        <a:xfrm rot="5400000">
          <a:off x="-148389" y="149242"/>
          <a:ext cx="989260" cy="6924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1</a:t>
          </a:r>
          <a:endParaRPr lang="fr-FR" sz="1900" kern="1200" dirty="0"/>
        </a:p>
      </dsp:txBody>
      <dsp:txXfrm rot="-5400000">
        <a:off x="0" y="347094"/>
        <a:ext cx="692482" cy="296778"/>
      </dsp:txXfrm>
    </dsp:sp>
    <dsp:sp modelId="{C2F84EF6-0B2E-44EB-90DE-92AC1933FC94}">
      <dsp:nvSpPr>
        <dsp:cNvPr id="0" name=""/>
        <dsp:cNvSpPr/>
      </dsp:nvSpPr>
      <dsp:spPr>
        <a:xfrm rot="5400000">
          <a:off x="2615531" y="-1922195"/>
          <a:ext cx="643019" cy="448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>
              <a:ea typeface="ＭＳ Ｐゴシック" charset="0"/>
            </a:rPr>
            <a:t>Déverrouillage</a:t>
          </a:r>
          <a:endParaRPr lang="fr-FR" sz="2100" kern="1200" dirty="0"/>
        </a:p>
      </dsp:txBody>
      <dsp:txXfrm rot="-5400000">
        <a:off x="692482" y="32244"/>
        <a:ext cx="4457727" cy="580239"/>
      </dsp:txXfrm>
    </dsp:sp>
    <dsp:sp modelId="{0109524B-D129-4C06-8B31-C2350B509E18}">
      <dsp:nvSpPr>
        <dsp:cNvPr id="0" name=""/>
        <dsp:cNvSpPr/>
      </dsp:nvSpPr>
      <dsp:spPr>
        <a:xfrm rot="5400000">
          <a:off x="-148389" y="987320"/>
          <a:ext cx="989260" cy="6924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2</a:t>
          </a:r>
          <a:endParaRPr lang="fr-FR" sz="1900" kern="1200" dirty="0"/>
        </a:p>
      </dsp:txBody>
      <dsp:txXfrm rot="-5400000">
        <a:off x="0" y="1185172"/>
        <a:ext cx="692482" cy="296778"/>
      </dsp:txXfrm>
    </dsp:sp>
    <dsp:sp modelId="{EA51A7DA-64CC-482C-A9D8-F7AEF1328727}">
      <dsp:nvSpPr>
        <dsp:cNvPr id="0" name=""/>
        <dsp:cNvSpPr/>
      </dsp:nvSpPr>
      <dsp:spPr>
        <a:xfrm rot="5400000">
          <a:off x="2615531" y="-1084118"/>
          <a:ext cx="643019" cy="448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>
              <a:ea typeface="ＭＳ Ｐゴシック" charset="0"/>
            </a:rPr>
            <a:t>Comparaison</a:t>
          </a:r>
          <a:endParaRPr lang="fr-FR" sz="2100" kern="1200" dirty="0"/>
        </a:p>
      </dsp:txBody>
      <dsp:txXfrm rot="-5400000">
        <a:off x="692482" y="870321"/>
        <a:ext cx="4457727" cy="580239"/>
      </dsp:txXfrm>
    </dsp:sp>
    <dsp:sp modelId="{F9DD9000-DD26-4D93-BF96-E77166E20EA7}">
      <dsp:nvSpPr>
        <dsp:cNvPr id="0" name=""/>
        <dsp:cNvSpPr/>
      </dsp:nvSpPr>
      <dsp:spPr>
        <a:xfrm rot="5400000">
          <a:off x="-148389" y="1825397"/>
          <a:ext cx="989260" cy="6924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3</a:t>
          </a:r>
          <a:endParaRPr lang="fr-FR" sz="1900" kern="1200" dirty="0"/>
        </a:p>
      </dsp:txBody>
      <dsp:txXfrm rot="-5400000">
        <a:off x="0" y="2023249"/>
        <a:ext cx="692482" cy="296778"/>
      </dsp:txXfrm>
    </dsp:sp>
    <dsp:sp modelId="{E0E85A9D-40D9-4A0F-A9A7-6C14EF7E18CB}">
      <dsp:nvSpPr>
        <dsp:cNvPr id="0" name=""/>
        <dsp:cNvSpPr/>
      </dsp:nvSpPr>
      <dsp:spPr>
        <a:xfrm rot="5400000">
          <a:off x="2615531" y="-246040"/>
          <a:ext cx="643019" cy="448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>
              <a:ea typeface="ＭＳ Ｐゴシック" charset="0"/>
            </a:rPr>
            <a:t>Vérification</a:t>
          </a:r>
          <a:endParaRPr lang="fr-FR" sz="2100" kern="1200" dirty="0"/>
        </a:p>
      </dsp:txBody>
      <dsp:txXfrm rot="-5400000">
        <a:off x="692482" y="1708399"/>
        <a:ext cx="4457727" cy="580239"/>
      </dsp:txXfrm>
    </dsp:sp>
    <dsp:sp modelId="{7CB866CA-2D73-4149-BDE0-D68A0B56BB9C}">
      <dsp:nvSpPr>
        <dsp:cNvPr id="0" name=""/>
        <dsp:cNvSpPr/>
      </dsp:nvSpPr>
      <dsp:spPr>
        <a:xfrm rot="5400000">
          <a:off x="-148389" y="2663474"/>
          <a:ext cx="989260" cy="6924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4</a:t>
          </a:r>
          <a:endParaRPr lang="fr-FR" sz="1900" kern="1200" dirty="0"/>
        </a:p>
      </dsp:txBody>
      <dsp:txXfrm rot="-5400000">
        <a:off x="0" y="2861326"/>
        <a:ext cx="692482" cy="296778"/>
      </dsp:txXfrm>
    </dsp:sp>
    <dsp:sp modelId="{38941740-6022-442A-8564-4BD601C3BE0B}">
      <dsp:nvSpPr>
        <dsp:cNvPr id="0" name=""/>
        <dsp:cNvSpPr/>
      </dsp:nvSpPr>
      <dsp:spPr>
        <a:xfrm rot="5400000">
          <a:off x="2615531" y="592036"/>
          <a:ext cx="643019" cy="448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Traitements et analyses des résultats</a:t>
          </a:r>
          <a:endParaRPr lang="fr-FR" sz="21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 rot="-5400000">
        <a:off x="692482" y="2546475"/>
        <a:ext cx="4457727" cy="580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3299" cy="495780"/>
          </a:xfrm>
          <a:prstGeom prst="rect">
            <a:avLst/>
          </a:prstGeom>
        </p:spPr>
        <p:txBody>
          <a:bodyPr vert="horz" lIns="93068" tIns="46534" rIns="93068" bIns="46534" rtlCol="0"/>
          <a:lstStyle>
            <a:lvl1pPr algn="l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98461" y="0"/>
            <a:ext cx="2983298" cy="495780"/>
          </a:xfrm>
          <a:prstGeom prst="rect">
            <a:avLst/>
          </a:prstGeom>
        </p:spPr>
        <p:txBody>
          <a:bodyPr vert="horz" lIns="93068" tIns="46534" rIns="93068" bIns="46534" rtlCol="0"/>
          <a:lstStyle>
            <a:lvl1pPr algn="r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1FD5A671-073A-475A-B029-4714FCA231EE}" type="datetimeFigureOut">
              <a:rPr lang="fr-FR"/>
              <a:pPr>
                <a:defRPr/>
              </a:pPr>
              <a:t>17/10/2016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8622"/>
            <a:ext cx="2983299" cy="495780"/>
          </a:xfrm>
          <a:prstGeom prst="rect">
            <a:avLst/>
          </a:prstGeom>
        </p:spPr>
        <p:txBody>
          <a:bodyPr vert="horz" lIns="93068" tIns="46534" rIns="93068" bIns="46534" rtlCol="0" anchor="b"/>
          <a:lstStyle>
            <a:lvl1pPr algn="l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98461" y="9408622"/>
            <a:ext cx="2983298" cy="495780"/>
          </a:xfrm>
          <a:prstGeom prst="rect">
            <a:avLst/>
          </a:prstGeom>
        </p:spPr>
        <p:txBody>
          <a:bodyPr vert="horz" lIns="93068" tIns="46534" rIns="93068" bIns="46534" rtlCol="0" anchor="b"/>
          <a:lstStyle>
            <a:lvl1pPr algn="r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4816186C-541A-4CB5-B800-1A0406B536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64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3299" cy="4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461" y="0"/>
            <a:ext cx="2983298" cy="4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458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32" y="4705110"/>
            <a:ext cx="5505736" cy="445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8622"/>
            <a:ext cx="2983299" cy="4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461" y="9408622"/>
            <a:ext cx="2983298" cy="4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96056D6-AED3-4E00-94B5-CE0CCA8823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6175" indent="-29083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3345" indent="-23266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28684" indent="-23266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4022" indent="-23266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59360" indent="-23266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4698" indent="-23266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0036" indent="-23266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5374" indent="-23266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102572E-2B75-4D3D-8E01-2B88E4F7A907}" type="slidenum">
              <a:rPr lang="fr-FR" sz="1200"/>
              <a:pPr eaLnBrk="1" hangingPunct="1">
                <a:defRPr/>
              </a:pPr>
              <a:t>1</a:t>
            </a:fld>
            <a:endParaRPr lang="fr-FR" sz="1200"/>
          </a:p>
        </p:txBody>
      </p:sp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98461" y="9408622"/>
            <a:ext cx="2983298" cy="4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3068" tIns="46534" rIns="93068" bIns="46534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9B531998-DCD1-4CCA-BD5B-EA25ECEDD003}" type="slidenum">
              <a:rPr lang="fr-FR" sz="1200"/>
              <a:pPr algn="r" eaLnBrk="1" hangingPunct="1">
                <a:defRPr/>
              </a:pPr>
              <a:t>1</a:t>
            </a:fld>
            <a:endParaRPr lang="fr-FR" sz="1200"/>
          </a:p>
        </p:txBody>
      </p:sp>
      <p:sp>
        <p:nvSpPr>
          <p:cNvPr id="17412" name="Rectangle 7"/>
          <p:cNvSpPr txBox="1">
            <a:spLocks noGrp="1" noChangeArrowheads="1"/>
          </p:cNvSpPr>
          <p:nvPr/>
        </p:nvSpPr>
        <p:spPr bwMode="auto">
          <a:xfrm>
            <a:off x="3898461" y="9408622"/>
            <a:ext cx="2983298" cy="4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68" tIns="46534" rIns="93068" bIns="46534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01669C-58BC-4815-9694-15A34E2E2084}" type="slidenum">
              <a:rPr lang="fr-FR" altLang="fr-FR">
                <a:cs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fr-FR" altLang="fr-FR">
              <a:cs typeface="Arial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65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7C0B20-1990-494E-A332-BFCB6360BE7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7C0B20-1990-494E-A332-BFCB6360BE72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B5204-2526-41C5-8D0B-FE62A876456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3D9086-6F24-4568-AA7C-B51B68CB38B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4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963EE-4757-409A-AD88-0C75EEF68567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6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6056D6-AED3-4E00-94B5-CE0CCA882305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07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3D9086-6F24-4568-AA7C-B51B68CB38B1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4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7C0B20-1990-494E-A332-BFCB6360BE72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28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EABD9-F26C-4C81-9621-7600976D423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76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>
              <a:ea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3D9086-6F24-4568-AA7C-B51B68CB38B1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9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5578E-445E-4996-BFD2-3FEB055327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A6120-A573-4A78-925C-3352B8F0F1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58591-64C9-4DF1-B6C5-FDC96BF831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80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2B1FA-EBDD-441E-9646-E30C4AE0FB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4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7C492-E2E2-4DEC-8371-146C1DC0F5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0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CF2E-0876-4332-876D-983F586BC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4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38F43-6761-4542-ABB8-810C2912DA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02C1-7AF5-4A25-AB99-3F9AC85751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5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77B3-B6C1-47AD-970A-8A11D977919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35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entre de compétence &amp; Pilotage Tes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143000"/>
            <a:ext cx="9144000" cy="381000"/>
          </a:xfrm>
          <a:prstGeom prst="rect">
            <a:avLst/>
          </a:prstGeom>
          <a:solidFill>
            <a:srgbClr val="C0C0C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fr-FR" altLang="ja-JP" sz="2000" b="1" i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6200" y="1178850"/>
            <a:ext cx="8763000" cy="288000"/>
          </a:xfr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fr-FR" sz="2000" b="1" i="1" kern="1200" dirty="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r>
              <a:rPr lang="en-US" dirty="0" err="1" smtClean="0"/>
              <a:t>Cliquez</a:t>
            </a:r>
            <a:r>
              <a:rPr lang="en-US" dirty="0" smtClean="0"/>
              <a:t> et </a:t>
            </a:r>
            <a:r>
              <a:rPr lang="en-US" dirty="0" err="1" smtClean="0"/>
              <a:t>modifiez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7244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752600" y="6489700"/>
            <a:ext cx="12954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89700"/>
            <a:ext cx="43561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543800" y="6489700"/>
            <a:ext cx="11430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8584E-E0D3-4DCA-A58F-59122030DD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081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3498-6ECD-43F8-86DD-6D81F7ED66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FFD29-FF89-4E07-B18B-3DC2A999BC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12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D1D72-3CF6-462D-BB98-699C916B6E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83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Cliquez</a:t>
            </a:r>
            <a:r>
              <a:rPr lang="en-US" dirty="0" smtClean="0"/>
              <a:t> et </a:t>
            </a:r>
            <a:r>
              <a:rPr lang="en-US" dirty="0" err="1" smtClean="0"/>
              <a:t>modifiez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800D-9175-408B-924D-F9C3406F33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0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ACCA7-2915-48DC-A26E-F5D2539BD0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07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E79E-62BC-408A-8FDA-D2B9FD4816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593E6-4846-4045-AB9F-1CB85CA61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0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381EB-E6C4-408A-A7E4-A042CB9693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4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AB0C-4121-4121-9527-7D8E0D032C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0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400-8230-44F8-ADE4-9AD627A23D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8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4B57A-346F-48C6-BB76-4AE2E744E3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64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64617-1798-4563-B145-EEF2320658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3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B77C509-EF52-40FD-BB02-163BC6B031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49" r:id="rId1"/>
    <p:sldLayoutId id="2147486550" r:id="rId2"/>
    <p:sldLayoutId id="2147486551" r:id="rId3"/>
    <p:sldLayoutId id="2147486552" r:id="rId4"/>
    <p:sldLayoutId id="2147486553" r:id="rId5"/>
    <p:sldLayoutId id="2147486554" r:id="rId6"/>
    <p:sldLayoutId id="2147486555" r:id="rId7"/>
    <p:sldLayoutId id="2147486556" r:id="rId8"/>
    <p:sldLayoutId id="2147486557" r:id="rId9"/>
    <p:sldLayoutId id="2147486558" r:id="rId10"/>
    <p:sldLayoutId id="21474865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et modifiez le titre</a:t>
            </a:r>
            <a:endParaRPr lang="fr-FR" altLang="fr-FR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les styles du texte du masque</a:t>
            </a:r>
          </a:p>
          <a:p>
            <a:pPr lvl="1"/>
            <a:r>
              <a:rPr lang="en-US" altLang="fr-FR" smtClean="0"/>
              <a:t>Deuxième niveau</a:t>
            </a:r>
          </a:p>
          <a:p>
            <a:pPr lvl="2"/>
            <a:r>
              <a:rPr lang="en-US" altLang="fr-FR" smtClean="0"/>
              <a:t>Troisième niveau</a:t>
            </a:r>
          </a:p>
          <a:p>
            <a:pPr lvl="3"/>
            <a:r>
              <a:rPr lang="en-US" altLang="fr-FR" smtClean="0"/>
              <a:t>Quatrième niveau</a:t>
            </a:r>
          </a:p>
          <a:p>
            <a:pPr lvl="4"/>
            <a:r>
              <a:rPr lang="en-US" altLang="fr-FR" smtClean="0"/>
              <a:t>Cinquième niveau</a:t>
            </a:r>
            <a:endParaRPr lang="fr-FR" alt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265ED98-E83B-41CC-B1F9-45E8BBA76B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5" name="Picture 14" descr="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12"/>
          <p:cNvSpPr>
            <a:spLocks noChangeShapeType="1"/>
          </p:cNvSpPr>
          <p:nvPr/>
        </p:nvSpPr>
        <p:spPr bwMode="auto">
          <a:xfrm>
            <a:off x="1403350" y="1109663"/>
            <a:ext cx="7291388" cy="0"/>
          </a:xfrm>
          <a:prstGeom prst="line">
            <a:avLst/>
          </a:prstGeom>
          <a:noFill/>
          <a:ln w="28575">
            <a:solidFill>
              <a:srgbClr val="00846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60" r:id="rId1"/>
    <p:sldLayoutId id="2147486561" r:id="rId2"/>
    <p:sldLayoutId id="2147486562" r:id="rId3"/>
    <p:sldLayoutId id="2147486563" r:id="rId4"/>
    <p:sldLayoutId id="2147486564" r:id="rId5"/>
    <p:sldLayoutId id="2147486565" r:id="rId6"/>
    <p:sldLayoutId id="2147486570" r:id="rId7"/>
    <p:sldLayoutId id="2147486566" r:id="rId8"/>
    <p:sldLayoutId id="2147486567" r:id="rId9"/>
    <p:sldLayoutId id="2147486568" r:id="rId10"/>
    <p:sldLayoutId id="214748656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12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4572000" y="-3492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4572000" y="-3492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572000" y="-3492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8197" name="Espace réservé du contenu 2"/>
          <p:cNvSpPr>
            <a:spLocks/>
          </p:cNvSpPr>
          <p:nvPr/>
        </p:nvSpPr>
        <p:spPr bwMode="auto">
          <a:xfrm>
            <a:off x="1295400" y="2060575"/>
            <a:ext cx="73914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342900" indent="-342900">
              <a:spcBef>
                <a:spcPct val="20000"/>
              </a:spcBef>
              <a:defRPr/>
            </a:pPr>
            <a:endParaRPr lang="fr-FR" sz="1200">
              <a:ea typeface="ＭＳ Ｐゴシック" charset="0"/>
              <a:cs typeface="ＭＳ Ｐゴシック" charset="0"/>
            </a:endParaRPr>
          </a:p>
        </p:txBody>
      </p:sp>
      <p:sp>
        <p:nvSpPr>
          <p:cNvPr id="8198" name="Espace réservé du numéro de diapositive 3"/>
          <p:cNvSpPr txBox="1">
            <a:spLocks noGrp="1"/>
          </p:cNvSpPr>
          <p:nvPr/>
        </p:nvSpPr>
        <p:spPr bwMode="auto">
          <a:xfrm>
            <a:off x="6975475" y="63087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3F6CF83C-F0A3-4563-8628-C8CEE7286355}" type="slidenum">
              <a:rPr lang="fr-FR" sz="1400" smtClean="0"/>
              <a:pPr algn="r" eaLnBrk="1" hangingPunct="1">
                <a:defRPr/>
              </a:pPr>
              <a:t>1</a:t>
            </a:fld>
            <a:endParaRPr lang="fr-FR" sz="1400" smtClean="0"/>
          </a:p>
        </p:txBody>
      </p:sp>
      <p:sp>
        <p:nvSpPr>
          <p:cNvPr id="8199" name="Text Box 50"/>
          <p:cNvSpPr txBox="1">
            <a:spLocks noChangeArrowheads="1"/>
          </p:cNvSpPr>
          <p:nvPr/>
        </p:nvSpPr>
        <p:spPr bwMode="auto">
          <a:xfrm>
            <a:off x="1371600" y="1905000"/>
            <a:ext cx="6019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39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sz="4000" b="1" dirty="0" smtClean="0">
                <a:latin typeface="Comic Sans MS" panose="030F0702030302020204" pitchFamily="66" charset="0"/>
              </a:rPr>
              <a:t>Industrialisation des packs </a:t>
            </a:r>
            <a:r>
              <a:rPr lang="fr-FR" sz="4000" b="1" dirty="0" smtClean="0">
                <a:latin typeface="Comic Sans MS" panose="030F0702030302020204" pitchFamily="66" charset="0"/>
              </a:rPr>
              <a:t>PDF </a:t>
            </a:r>
            <a:endParaRPr lang="fr-FR" sz="4000" b="1" dirty="0" smtClean="0">
              <a:latin typeface="Comic Sans MS" panose="030F0702030302020204" pitchFamily="66" charset="0"/>
            </a:endParaRPr>
          </a:p>
          <a:p>
            <a:pPr algn="r" eaLnBrk="1" hangingPunct="1">
              <a:defRPr/>
            </a:pPr>
            <a:endParaRPr lang="fr-FR" sz="2000" dirty="0" smtClean="0"/>
          </a:p>
          <a:p>
            <a:pPr algn="r" eaLnBrk="1" hangingPunct="1">
              <a:defRPr/>
            </a:pPr>
            <a:endParaRPr lang="fr-FR" sz="2000" dirty="0" smtClean="0"/>
          </a:p>
          <a:p>
            <a:pPr algn="r" eaLnBrk="1" hangingPunct="1">
              <a:defRPr/>
            </a:pPr>
            <a:endParaRPr lang="fr-FR" sz="2000" dirty="0"/>
          </a:p>
          <a:p>
            <a:pPr algn="r" eaLnBrk="1" hangingPunct="1">
              <a:defRPr/>
            </a:pPr>
            <a:endParaRPr lang="fr-FR" sz="2000" dirty="0" smtClean="0"/>
          </a:p>
          <a:p>
            <a:pPr algn="r" eaLnBrk="1" hangingPunct="1">
              <a:defRPr/>
            </a:pPr>
            <a:endParaRPr lang="fr-FR" sz="2000" dirty="0"/>
          </a:p>
          <a:p>
            <a:pPr algn="r" eaLnBrk="1" hangingPunct="1">
              <a:defRPr/>
            </a:pPr>
            <a:endParaRPr lang="fr-FR" sz="2000" dirty="0" smtClean="0"/>
          </a:p>
          <a:p>
            <a:pPr algn="r" eaLnBrk="1" hangingPunct="1">
              <a:defRPr/>
            </a:pPr>
            <a:r>
              <a:rPr lang="fr-FR" sz="2000" dirty="0" smtClean="0"/>
              <a:t>Octobre 2016</a:t>
            </a:r>
          </a:p>
          <a:p>
            <a:pPr algn="r" eaLnBrk="1" hangingPunct="1">
              <a:defRPr/>
            </a:pPr>
            <a:r>
              <a:rPr lang="fr-FR" sz="2000" i="1" dirty="0" smtClean="0"/>
              <a:t>Laurent Pasteau</a:t>
            </a:r>
          </a:p>
        </p:txBody>
      </p:sp>
      <p:pic>
        <p:nvPicPr>
          <p:cNvPr id="4104" name="Picture 3" descr="centre de compétence &amp; Pilotage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Exemple : Comparaison / Rapport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519457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916654" cy="123114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779938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2"/>
          <a:stretch/>
        </p:blipFill>
        <p:spPr bwMode="auto">
          <a:xfrm>
            <a:off x="1192497" y="3048000"/>
            <a:ext cx="7817660" cy="44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748057" y="3886200"/>
            <a:ext cx="571175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 fichier </a:t>
            </a:r>
            <a:r>
              <a:rPr lang="fr-FR" sz="1200" dirty="0" smtClean="0">
                <a:ea typeface="ＭＳ Ｐゴシック" charset="0"/>
              </a:rPr>
              <a:t>PACK </a:t>
            </a:r>
            <a:r>
              <a:rPr lang="fr-FR" sz="1200" dirty="0">
                <a:ea typeface="ＭＳ Ｐゴシック" charset="0"/>
              </a:rPr>
              <a:t>VI 236 AD7 </a:t>
            </a:r>
            <a:r>
              <a:rPr lang="fr-FR" sz="1200" dirty="0" smtClean="0">
                <a:ea typeface="ＭＳ Ｐゴシック" charset="0"/>
              </a:rPr>
              <a:t>CLASS_RES_LIGHT.pdf donne le résultat en orange</a:t>
            </a:r>
          </a:p>
          <a:p>
            <a:r>
              <a:rPr lang="fr-FR" sz="1200" dirty="0" smtClean="0">
                <a:ea typeface="ＭＳ Ｐゴシック" charset="0"/>
              </a:rPr>
              <a:t>Les autres formats confortent le résultat.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5257801" y="4347865"/>
            <a:ext cx="153444" cy="528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4800600" y="3493663"/>
            <a:ext cx="243137" cy="392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5257802" y="2831349"/>
            <a:ext cx="275012" cy="1054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Les différentes étapes du projets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1800" dirty="0" smtClean="0">
                <a:ea typeface="ＭＳ Ｐゴシック" charset="0"/>
              </a:rPr>
              <a:t>Quatre étapes permettent de faire les tests « PDF »</a:t>
            </a:r>
          </a:p>
          <a:p>
            <a:pPr>
              <a:defRPr/>
            </a:pPr>
            <a:r>
              <a:rPr lang="fr-FR" sz="1800" dirty="0" smtClean="0">
                <a:ea typeface="ＭＳ Ｐゴシック" charset="0"/>
              </a:rPr>
              <a:t>Les étapes 2 ou 3 sont complémentaires et indépendantes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516622738"/>
              </p:ext>
            </p:extLst>
          </p:nvPr>
        </p:nvGraphicFramePr>
        <p:xfrm>
          <a:off x="1981200" y="2667000"/>
          <a:ext cx="5181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à coins arrondis 120"/>
          <p:cNvSpPr/>
          <p:nvPr/>
        </p:nvSpPr>
        <p:spPr>
          <a:xfrm>
            <a:off x="4495800" y="2737304"/>
            <a:ext cx="2827020" cy="1176338"/>
          </a:xfrm>
          <a:prstGeom prst="roundRect">
            <a:avLst>
              <a:gd name="adj" fmla="val 1832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fr-FR" sz="2800" b="1" dirty="0" smtClean="0">
                <a:ea typeface="ＭＳ Ｐゴシック" charset="0"/>
              </a:rPr>
              <a:t>Comparaisons</a:t>
            </a:r>
            <a:endParaRPr lang="fr-FR" sz="2400" b="1" dirty="0"/>
          </a:p>
        </p:txBody>
      </p:sp>
      <p:sp>
        <p:nvSpPr>
          <p:cNvPr id="120" name="Rectangle à coins arrondis 119"/>
          <p:cNvSpPr/>
          <p:nvPr/>
        </p:nvSpPr>
        <p:spPr>
          <a:xfrm>
            <a:off x="1295400" y="1779439"/>
            <a:ext cx="1976016" cy="44504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197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Schémas de principe Flux Complet</a:t>
            </a:r>
            <a:endParaRPr alt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8199" name="AutoShape 5" descr="Résultat de recherche d'images pour &quot;cadenas ouvert png&quot;"/>
          <p:cNvSpPr>
            <a:spLocks noChangeAspect="1" noChangeArrowheads="1"/>
          </p:cNvSpPr>
          <p:nvPr/>
        </p:nvSpPr>
        <p:spPr bwMode="auto">
          <a:xfrm>
            <a:off x="1016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Arial" charset="0"/>
              <a:cs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22343" y="2200810"/>
            <a:ext cx="5454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smtClean="0">
                <a:latin typeface="+mj-lt"/>
              </a:rPr>
              <a:t>PRO</a:t>
            </a:r>
            <a:endParaRPr lang="fr-FR" sz="1600" b="1" i="1" dirty="0">
              <a:latin typeface="+mj-lt"/>
            </a:endParaRPr>
          </a:p>
        </p:txBody>
      </p:sp>
      <p:pic>
        <p:nvPicPr>
          <p:cNvPr id="8236" name="Picture 10" descr="S:\W_Atlas2\ATES\_Modèles de documentation\Cliparts\Types de fichier ou flux\Exce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10" y="4420562"/>
            <a:ext cx="6238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ZoneTexte 73"/>
          <p:cNvSpPr txBox="1"/>
          <p:nvPr/>
        </p:nvSpPr>
        <p:spPr>
          <a:xfrm>
            <a:off x="1620920" y="5128558"/>
            <a:ext cx="12554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900" b="1" i="1" dirty="0" smtClean="0">
                <a:latin typeface="+mj-lt"/>
              </a:rPr>
              <a:t>TSV DEVERROUILLAGE</a:t>
            </a:r>
            <a:endParaRPr lang="fr-FR" sz="900" b="1" i="1" dirty="0">
              <a:latin typeface="+mj-lt"/>
            </a:endParaRPr>
          </a:p>
        </p:txBody>
      </p:sp>
      <p:sp>
        <p:nvSpPr>
          <p:cNvPr id="80" name="Flèche courbée vers le bas 79"/>
          <p:cNvSpPr/>
          <p:nvPr/>
        </p:nvSpPr>
        <p:spPr>
          <a:xfrm rot="10800000" flipH="1">
            <a:off x="1662219" y="3879504"/>
            <a:ext cx="611188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8240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97" y="4420562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56" name="Picture 13" descr="S:\W_Atlas2\ATES\_Modèles de documentation\Cliparts\Divers\SystemGe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12" y="4845017"/>
            <a:ext cx="2460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ZoneTexte 112"/>
          <p:cNvSpPr txBox="1"/>
          <p:nvPr/>
        </p:nvSpPr>
        <p:spPr>
          <a:xfrm rot="5400000">
            <a:off x="2609851" y="3950206"/>
            <a:ext cx="15509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7030A0"/>
                </a:solidFill>
                <a:latin typeface="+mn-lt"/>
              </a:rPr>
              <a:t>Déverrouillage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1362497" y="2608262"/>
            <a:ext cx="665163" cy="936625"/>
          </a:xfrm>
          <a:prstGeom prst="roundRect">
            <a:avLst>
              <a:gd name="adj" fmla="val 76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8262" name="Picture 3" descr="S:\W_Atlas2\ATES\_Modèles de documentation\Cliparts\Types de fichier ou flux\Adobe-PDF-Document-icon.png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10" y="2954337"/>
            <a:ext cx="533400" cy="533400"/>
          </a:xfrm>
        </p:spPr>
      </p:pic>
      <p:pic>
        <p:nvPicPr>
          <p:cNvPr id="8263" name="Picture 7" descr="http://edu.ge.ch/chavanne/admin/DossierSdM/communiquer/images/500px-Cadenas-ferme-rouge.svg.png/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10" y="264953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à coins arrondis 74"/>
          <p:cNvSpPr/>
          <p:nvPr/>
        </p:nvSpPr>
        <p:spPr>
          <a:xfrm>
            <a:off x="2298377" y="2267880"/>
            <a:ext cx="817091" cy="938848"/>
          </a:xfrm>
          <a:prstGeom prst="roundRect">
            <a:avLst>
              <a:gd name="adj" fmla="val 76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8198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69" y="2590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9" y="2590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69" y="2590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228980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ZoneTexte 75"/>
          <p:cNvSpPr txBox="1"/>
          <p:nvPr/>
        </p:nvSpPr>
        <p:spPr>
          <a:xfrm>
            <a:off x="2471737" y="1929801"/>
            <a:ext cx="6158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err="1" smtClean="0">
                <a:latin typeface="+mj-lt"/>
              </a:rPr>
              <a:t>RUN</a:t>
            </a:r>
            <a:r>
              <a:rPr lang="fr-FR" sz="1600" b="1" i="1" dirty="0" smtClean="0">
                <a:latin typeface="+mj-lt"/>
              </a:rPr>
              <a:t> 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4495800" y="4322475"/>
            <a:ext cx="2895600" cy="1176338"/>
          </a:xfrm>
          <a:prstGeom prst="roundRect">
            <a:avLst>
              <a:gd name="adj" fmla="val 1962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fr-FR" sz="2800" b="1" dirty="0" smtClean="0">
                <a:ea typeface="ＭＳ Ｐゴシック" charset="0"/>
              </a:rPr>
              <a:t>Vérifications</a:t>
            </a:r>
            <a:endParaRPr lang="fr-FR" sz="2800" b="1" dirty="0"/>
          </a:p>
        </p:txBody>
      </p:sp>
      <p:sp>
        <p:nvSpPr>
          <p:cNvPr id="107" name="Rectangle à coins arrondis 106"/>
          <p:cNvSpPr/>
          <p:nvPr/>
        </p:nvSpPr>
        <p:spPr>
          <a:xfrm>
            <a:off x="2298377" y="3276600"/>
            <a:ext cx="817091" cy="938848"/>
          </a:xfrm>
          <a:prstGeom prst="roundRect">
            <a:avLst>
              <a:gd name="adj" fmla="val 76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08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94" y="359216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9" y="359216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69" y="359216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32" y="331013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ZoneTexte 115"/>
          <p:cNvSpPr txBox="1"/>
          <p:nvPr/>
        </p:nvSpPr>
        <p:spPr>
          <a:xfrm>
            <a:off x="2654215" y="4267606"/>
            <a:ext cx="5405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smtClean="0">
                <a:latin typeface="+mj-lt"/>
              </a:rPr>
              <a:t>REF </a:t>
            </a:r>
          </a:p>
        </p:txBody>
      </p:sp>
      <p:sp>
        <p:nvSpPr>
          <p:cNvPr id="2" name="Flèche droite rayée 1"/>
          <p:cNvSpPr/>
          <p:nvPr/>
        </p:nvSpPr>
        <p:spPr>
          <a:xfrm>
            <a:off x="3749710" y="3185158"/>
            <a:ext cx="436409" cy="359729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rayée 35"/>
          <p:cNvSpPr/>
          <p:nvPr/>
        </p:nvSpPr>
        <p:spPr>
          <a:xfrm>
            <a:off x="3705043" y="4788183"/>
            <a:ext cx="436409" cy="359729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 : Déverrouillage</a:t>
            </a:r>
            <a:endParaRPr lang="fr-FR" dirty="0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524000" y="3124200"/>
            <a:ext cx="6019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39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sz="4000" b="1" dirty="0" smtClean="0">
                <a:latin typeface="Comic Sans MS" panose="030F0702030302020204" pitchFamily="66" charset="0"/>
              </a:rPr>
              <a:t>Déverrouillage</a:t>
            </a:r>
          </a:p>
          <a:p>
            <a:pPr algn="r" eaLnBrk="1" hangingPunct="1">
              <a:defRPr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29206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à coins arrondis 119"/>
          <p:cNvSpPr/>
          <p:nvPr/>
        </p:nvSpPr>
        <p:spPr>
          <a:xfrm>
            <a:off x="1447800" y="1600200"/>
            <a:ext cx="6553200" cy="4289425"/>
          </a:xfrm>
          <a:prstGeom prst="roundRect">
            <a:avLst>
              <a:gd name="adj" fmla="val 571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197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Schémas de principe : </a:t>
            </a:r>
            <a:r>
              <a:rPr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Déverrouillage</a:t>
            </a:r>
          </a:p>
        </p:txBody>
      </p:sp>
      <p:pic>
        <p:nvPicPr>
          <p:cNvPr id="8198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4551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AutoShape 5" descr="Résultat de recherche d'images pour &quot;cadenas ouvert png&quot;"/>
          <p:cNvSpPr>
            <a:spLocks noChangeAspect="1" noChangeArrowheads="1"/>
          </p:cNvSpPr>
          <p:nvPr/>
        </p:nvSpPr>
        <p:spPr bwMode="auto">
          <a:xfrm>
            <a:off x="1016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Arial" charset="0"/>
              <a:cs typeface="Arial" charset="0"/>
            </a:endParaRPr>
          </a:p>
        </p:txBody>
      </p:sp>
      <p:pic>
        <p:nvPicPr>
          <p:cNvPr id="8200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194071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24000" y="1602581"/>
            <a:ext cx="15716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+mj-lt"/>
              </a:rPr>
              <a:t>Pdf</a:t>
            </a:r>
            <a:r>
              <a:rPr lang="fr-FR" sz="1600" b="1" i="1" dirty="0">
                <a:latin typeface="+mj-lt"/>
              </a:rPr>
              <a:t> de référence</a:t>
            </a:r>
          </a:p>
        </p:txBody>
      </p:sp>
      <p:pic>
        <p:nvPicPr>
          <p:cNvPr id="8203" name="Picture 15" descr="S:\W_Atlas2\ATES\_Modèles de documentation\Cliparts\Types de fichier ou flux\Log-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4302919"/>
            <a:ext cx="377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5051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9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474662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524000" y="5551487"/>
            <a:ext cx="12033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+mj-lt"/>
              </a:rPr>
              <a:t>Pdf</a:t>
            </a:r>
            <a:r>
              <a:rPr lang="fr-FR" sz="1600" b="1" i="1" dirty="0">
                <a:latin typeface="+mj-lt"/>
              </a:rPr>
              <a:t>  à tester</a:t>
            </a:r>
          </a:p>
        </p:txBody>
      </p:sp>
      <p:pic>
        <p:nvPicPr>
          <p:cNvPr id="8236" name="Picture 10" descr="S:\W_Atlas2\ATES\_Modèles de documentation\Cliparts\Types de fichier ou flux\Exce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3464719"/>
            <a:ext cx="6238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ZoneTexte 73"/>
          <p:cNvSpPr txBox="1"/>
          <p:nvPr/>
        </p:nvSpPr>
        <p:spPr>
          <a:xfrm>
            <a:off x="2835275" y="3920331"/>
            <a:ext cx="36512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900" b="1" i="1" dirty="0" err="1">
                <a:latin typeface="+mj-lt"/>
              </a:rPr>
              <a:t>TSV</a:t>
            </a:r>
            <a:endParaRPr lang="fr-FR" sz="900" b="1" i="1" dirty="0">
              <a:latin typeface="+mj-lt"/>
            </a:endParaRPr>
          </a:p>
        </p:txBody>
      </p:sp>
      <p:sp>
        <p:nvSpPr>
          <p:cNvPr id="32" name="Flèche courbée vers le bas 31"/>
          <p:cNvSpPr/>
          <p:nvPr/>
        </p:nvSpPr>
        <p:spPr>
          <a:xfrm>
            <a:off x="3014663" y="4195763"/>
            <a:ext cx="611187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Flèche courbée vers le bas 79"/>
          <p:cNvSpPr/>
          <p:nvPr/>
        </p:nvSpPr>
        <p:spPr>
          <a:xfrm rot="10800000" flipH="1">
            <a:off x="3057525" y="2931319"/>
            <a:ext cx="611188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8240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38851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Virage 74"/>
          <p:cNvSpPr/>
          <p:nvPr/>
        </p:nvSpPr>
        <p:spPr>
          <a:xfrm rot="5400000">
            <a:off x="3683794" y="3844925"/>
            <a:ext cx="323850" cy="325438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8256" name="Picture 13" descr="S:\W_Atlas2\ATES\_Modèles de documentation\Cliparts\Divers\SystemG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2460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ZoneTexte 112"/>
          <p:cNvSpPr txBox="1"/>
          <p:nvPr/>
        </p:nvSpPr>
        <p:spPr>
          <a:xfrm rot="5400000">
            <a:off x="6751008" y="2973779"/>
            <a:ext cx="28926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 smtClean="0">
                <a:solidFill>
                  <a:srgbClr val="7030A0"/>
                </a:solidFill>
                <a:latin typeface="+mn-lt"/>
              </a:rPr>
              <a:t>Déverrouillage et Génération</a:t>
            </a:r>
            <a:endParaRPr lang="fr-FR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708275" y="1899444"/>
            <a:ext cx="665163" cy="936625"/>
          </a:xfrm>
          <a:prstGeom prst="roundRect">
            <a:avLst>
              <a:gd name="adj" fmla="val 76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8262" name="Picture 3" descr="S:\W_Atlas2\ATES\_Modèles de documentation\Cliparts\Types de fichier ou flux\Adobe-PDF-Document-ic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2245519"/>
            <a:ext cx="533400" cy="533400"/>
          </a:xfrm>
        </p:spPr>
      </p:pic>
      <p:pic>
        <p:nvPicPr>
          <p:cNvPr id="8263" name="Picture 7" descr="http://edu.ge.ch/chavanne/admin/DossierSdM/communiquer/images/500px-Cadenas-ferme-rouge.svg.png/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194071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à coins arrondis 78"/>
          <p:cNvSpPr/>
          <p:nvPr/>
        </p:nvSpPr>
        <p:spPr>
          <a:xfrm>
            <a:off x="2708275" y="4724400"/>
            <a:ext cx="665163" cy="936625"/>
          </a:xfrm>
          <a:prstGeom prst="roundRect">
            <a:avLst>
              <a:gd name="adj" fmla="val 76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8265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5051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66" name="Picture 7" descr="http://edu.ge.ch/chavanne/admin/DossierSdM/communiquer/images/500px-Cadenas-ferme-rouge.svg.png/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474662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224551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4669632" y="3810794"/>
            <a:ext cx="10525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i="1" dirty="0" err="1">
                <a:latin typeface="+mj-lt"/>
              </a:rPr>
              <a:t>Pdf_LIGHT</a:t>
            </a:r>
            <a:endParaRPr lang="fr-FR" sz="1600" i="1" dirty="0">
              <a:latin typeface="+mj-lt"/>
            </a:endParaRPr>
          </a:p>
        </p:txBody>
      </p:sp>
      <p:pic>
        <p:nvPicPr>
          <p:cNvPr id="85" name="Picture 22" descr="S:\W_Atlas2\ATES\_Modèles de documentation\Cliparts\Types de fichier ou flux\TextP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6" y="2210594"/>
            <a:ext cx="6461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5051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2" descr="S:\W_Atlas2\ATES\_Modèles de documentation\Cliparts\Types de fichier ou flux\TextP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5016500"/>
            <a:ext cx="6461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ZoneTexte 92"/>
          <p:cNvSpPr txBox="1"/>
          <p:nvPr/>
        </p:nvSpPr>
        <p:spPr>
          <a:xfrm>
            <a:off x="6168232" y="3811587"/>
            <a:ext cx="10033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i="1" dirty="0">
                <a:latin typeface="+mj-lt"/>
              </a:rPr>
              <a:t>Fichier </a:t>
            </a:r>
            <a:r>
              <a:rPr lang="fr-FR" sz="1600" i="1" dirty="0" err="1">
                <a:latin typeface="+mj-lt"/>
              </a:rPr>
              <a:t>txt</a:t>
            </a:r>
            <a:endParaRPr lang="fr-FR" sz="1600" i="1" dirty="0">
              <a:latin typeface="+mj-lt"/>
            </a:endParaRPr>
          </a:p>
        </p:txBody>
      </p:sp>
      <p:sp>
        <p:nvSpPr>
          <p:cNvPr id="96" name="Flèche courbée vers le bas 95"/>
          <p:cNvSpPr/>
          <p:nvPr/>
        </p:nvSpPr>
        <p:spPr>
          <a:xfrm rot="10800000" flipH="1">
            <a:off x="4173539" y="2939786"/>
            <a:ext cx="611188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Flèche courbée vers le bas 96"/>
          <p:cNvSpPr/>
          <p:nvPr/>
        </p:nvSpPr>
        <p:spPr>
          <a:xfrm rot="10800000" flipH="1">
            <a:off x="5621339" y="2931319"/>
            <a:ext cx="611188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9" name="Flèche courbée vers le bas 98"/>
          <p:cNvSpPr/>
          <p:nvPr/>
        </p:nvSpPr>
        <p:spPr>
          <a:xfrm>
            <a:off x="4171951" y="4195763"/>
            <a:ext cx="611187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Flèche courbée vers le bas 99"/>
          <p:cNvSpPr/>
          <p:nvPr/>
        </p:nvSpPr>
        <p:spPr>
          <a:xfrm>
            <a:off x="5621340" y="4191000"/>
            <a:ext cx="611187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4496196" y="3337888"/>
            <a:ext cx="138668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900" i="1" dirty="0" smtClean="0">
                <a:latin typeface="+mj-lt"/>
              </a:rPr>
              <a:t>On supprime la complexité du PDF (aucun changement visuel)</a:t>
            </a:r>
            <a:endParaRPr lang="fr-FR" sz="900" i="1" dirty="0">
              <a:latin typeface="+mj-l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019800" y="3540919"/>
            <a:ext cx="13501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050" i="1" dirty="0" smtClean="0">
                <a:latin typeface="+mj-lt"/>
              </a:rPr>
              <a:t>On extrait le texte</a:t>
            </a:r>
            <a:endParaRPr lang="fr-FR" sz="105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51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lang="fr-FR" altLang="fr-FR" dirty="0" smtClean="0">
                <a:ea typeface="MS PGothic" pitchFamily="34" charset="-128"/>
              </a:rPr>
              <a:t>Déverrouillage</a:t>
            </a:r>
            <a:endParaRPr altLang="fr-FR" dirty="0" smtClean="0">
              <a:ea typeface="MS PGothic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Placer les fichiers PDF à traiter :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De la version n-1 : </a:t>
            </a:r>
            <a:r>
              <a:rPr lang="fr-FR" b="1" dirty="0" smtClean="0">
                <a:ea typeface="ＭＳ Ｐゴシック" charset="0"/>
                <a:sym typeface="Wingdings" panose="05000000000000000000" pitchFamily="2" charset="2"/>
              </a:rPr>
              <a:t>PDFn-1_REF.pdf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 dans le répertoire PRO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De la version n : </a:t>
            </a:r>
            <a:r>
              <a:rPr lang="fr-FR" b="1" dirty="0" smtClean="0">
                <a:ea typeface="ＭＳ Ｐゴシック" charset="0"/>
                <a:sym typeface="Wingdings" panose="05000000000000000000" pitchFamily="2" charset="2"/>
              </a:rPr>
              <a:t>PDFn.pdf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dans le répertoire PRO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Remarque : ces fichiers sont généralement  verrouillés	</a:t>
            </a:r>
          </a:p>
          <a:p>
            <a:pPr>
              <a:defRPr/>
            </a:pP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Modifier, mettre à jour </a:t>
            </a: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le </a:t>
            </a:r>
            <a:r>
              <a:rPr lang="fr-FR" b="1" u="sng" dirty="0" err="1">
                <a:ea typeface="ＭＳ Ｐゴシック" charset="0"/>
                <a:sym typeface="Wingdings" panose="05000000000000000000" pitchFamily="2" charset="2"/>
              </a:rPr>
              <a:t>TSV</a:t>
            </a:r>
            <a:r>
              <a:rPr lang="fr-FR" b="1" u="sng" dirty="0">
                <a:ea typeface="ＭＳ Ｐゴシック" charset="0"/>
                <a:sym typeface="Wingdings" panose="05000000000000000000" pitchFamily="2" charset="2"/>
              </a:rPr>
              <a:t> - PDF 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– </a:t>
            </a:r>
            <a:r>
              <a:rPr lang="fr-FR" b="1" u="sng" dirty="0" err="1" smtClean="0">
                <a:ea typeface="ＭＳ Ｐゴシック" charset="0"/>
                <a:sym typeface="Wingdings" panose="05000000000000000000" pitchFamily="2" charset="2"/>
              </a:rPr>
              <a:t>Deverouillage</a:t>
            </a:r>
            <a:endParaRPr lang="fr-FR" b="1" u="sng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On rajoute les lignes en </a:t>
            </a:r>
            <a:r>
              <a:rPr lang="fr-FR" dirty="0" err="1" smtClean="0">
                <a:ea typeface="ＭＳ Ｐゴシック" charset="0"/>
                <a:sym typeface="Wingdings" panose="05000000000000000000" pitchFamily="2" charset="2"/>
              </a:rPr>
              <a:t>JDD</a:t>
            </a: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Exécution  Déverrouillage</a:t>
            </a: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Résultats : Le statut doit être « </a:t>
            </a:r>
            <a:r>
              <a:rPr lang="fr-FR" dirty="0" err="1" smtClean="0">
                <a:ea typeface="ＭＳ Ｐゴシック" charset="0"/>
                <a:sym typeface="Wingdings" panose="05000000000000000000" pitchFamily="2" charset="2"/>
              </a:rPr>
              <a:t>Passed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 » et plusieurs fichiers ont été générés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8" y="3810000"/>
            <a:ext cx="8561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32" y="1676400"/>
            <a:ext cx="2057400" cy="181075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 : Comparaison</a:t>
            </a:r>
            <a:endParaRPr lang="fr-FR" dirty="0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524000" y="3124200"/>
            <a:ext cx="6019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39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sz="4000" b="1" dirty="0" smtClean="0">
                <a:latin typeface="Comic Sans MS" panose="030F0702030302020204" pitchFamily="66" charset="0"/>
              </a:rPr>
              <a:t>Comparaison</a:t>
            </a:r>
          </a:p>
          <a:p>
            <a:pPr algn="r" eaLnBrk="1" hangingPunct="1">
              <a:defRPr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4830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068462" y="1676400"/>
            <a:ext cx="2237338" cy="4572000"/>
          </a:xfrm>
          <a:prstGeom prst="roundRect">
            <a:avLst>
              <a:gd name="adj" fmla="val 1542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457200" y="1676400"/>
            <a:ext cx="5257800" cy="4572000"/>
          </a:xfrm>
          <a:prstGeom prst="roundRect">
            <a:avLst>
              <a:gd name="adj" fmla="val 779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36600" y="4562475"/>
            <a:ext cx="1693863" cy="15049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12788" y="1924050"/>
            <a:ext cx="1695450" cy="15049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226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Schémas de principe : </a:t>
            </a:r>
            <a:r>
              <a:rPr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Comparaison</a:t>
            </a:r>
            <a:endParaRPr altLang="fr-FR" dirty="0" smtClean="0">
              <a:ea typeface="MS PGothic" pitchFamily="34" charset="-128"/>
            </a:endParaRPr>
          </a:p>
        </p:txBody>
      </p:sp>
      <p:sp>
        <p:nvSpPr>
          <p:cNvPr id="9227" name="AutoShape 5" descr="Résultat de recherche d'images pour &quot;cadenas ouvert png&quot;"/>
          <p:cNvSpPr>
            <a:spLocks noChangeAspect="1" noChangeArrowheads="1"/>
          </p:cNvSpPr>
          <p:nvPr/>
        </p:nvSpPr>
        <p:spPr bwMode="auto">
          <a:xfrm>
            <a:off x="1016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Arial" charset="0"/>
              <a:cs typeface="Arial" charset="0"/>
            </a:endParaRPr>
          </a:p>
        </p:txBody>
      </p:sp>
      <p:pic>
        <p:nvPicPr>
          <p:cNvPr id="9228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22288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3812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5336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5" descr="S:\W_Atlas2\ATES\_Modèles de documentation\Cliparts\Types de fichier ou flux\Log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800600"/>
            <a:ext cx="66833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5" descr="S:\W_Atlas2\ATES\_Modèles de documentation\Cliparts\Types de fichier ou flux\Log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4953000"/>
            <a:ext cx="66833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15" descr="S:\W_Atlas2\ATES\_Modèles de documentation\Cliparts\Types de fichier ou flux\Log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105400"/>
            <a:ext cx="66833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rme libre 22"/>
          <p:cNvSpPr/>
          <p:nvPr/>
        </p:nvSpPr>
        <p:spPr>
          <a:xfrm>
            <a:off x="2286000" y="3486150"/>
            <a:ext cx="2160588" cy="431800"/>
          </a:xfrm>
          <a:custGeom>
            <a:avLst/>
            <a:gdLst>
              <a:gd name="connsiteX0" fmla="*/ 0 w 1534601"/>
              <a:gd name="connsiteY0" fmla="*/ 0 h 739471"/>
              <a:gd name="connsiteX1" fmla="*/ 485029 w 1534601"/>
              <a:gd name="connsiteY1" fmla="*/ 596348 h 739471"/>
              <a:gd name="connsiteX2" fmla="*/ 1534601 w 1534601"/>
              <a:gd name="connsiteY2" fmla="*/ 739471 h 73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1" h="739471">
                <a:moveTo>
                  <a:pt x="0" y="0"/>
                </a:moveTo>
                <a:cubicBezTo>
                  <a:pt x="114631" y="236551"/>
                  <a:pt x="229262" y="473103"/>
                  <a:pt x="485029" y="596348"/>
                </a:cubicBezTo>
                <a:cubicBezTo>
                  <a:pt x="740796" y="719593"/>
                  <a:pt x="1338469" y="697064"/>
                  <a:pt x="1534601" y="739471"/>
                </a:cubicBezTo>
              </a:path>
            </a:pathLst>
          </a:custGeom>
          <a:noFill/>
          <a:ln w="50800" cmpd="dbl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4" name="Forme libre 23"/>
          <p:cNvSpPr/>
          <p:nvPr/>
        </p:nvSpPr>
        <p:spPr>
          <a:xfrm flipV="1">
            <a:off x="2286000" y="4038600"/>
            <a:ext cx="2160588" cy="431800"/>
          </a:xfrm>
          <a:custGeom>
            <a:avLst/>
            <a:gdLst>
              <a:gd name="connsiteX0" fmla="*/ 0 w 1534601"/>
              <a:gd name="connsiteY0" fmla="*/ 0 h 739471"/>
              <a:gd name="connsiteX1" fmla="*/ 485029 w 1534601"/>
              <a:gd name="connsiteY1" fmla="*/ 596348 h 739471"/>
              <a:gd name="connsiteX2" fmla="*/ 1534601 w 1534601"/>
              <a:gd name="connsiteY2" fmla="*/ 739471 h 73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1" h="739471">
                <a:moveTo>
                  <a:pt x="0" y="0"/>
                </a:moveTo>
                <a:cubicBezTo>
                  <a:pt x="114631" y="236551"/>
                  <a:pt x="229262" y="473103"/>
                  <a:pt x="485029" y="596348"/>
                </a:cubicBezTo>
                <a:cubicBezTo>
                  <a:pt x="740796" y="719593"/>
                  <a:pt x="1338469" y="697064"/>
                  <a:pt x="1534601" y="739471"/>
                </a:cubicBezTo>
              </a:path>
            </a:pathLst>
          </a:custGeom>
          <a:noFill/>
          <a:ln w="50800" cmpd="dbl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 rot="5400000">
            <a:off x="1831975" y="2511425"/>
            <a:ext cx="13985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+mj-lt"/>
              </a:rPr>
              <a:t>Pdf</a:t>
            </a:r>
            <a:r>
              <a:rPr lang="fr-FR" sz="1600" b="1" i="1" dirty="0">
                <a:latin typeface="+mj-lt"/>
              </a:rPr>
              <a:t> Résultants</a:t>
            </a:r>
          </a:p>
        </p:txBody>
      </p:sp>
      <p:sp>
        <p:nvSpPr>
          <p:cNvPr id="30" name="ZoneTexte 29"/>
          <p:cNvSpPr txBox="1"/>
          <p:nvPr/>
        </p:nvSpPr>
        <p:spPr>
          <a:xfrm rot="5400000">
            <a:off x="1862932" y="5139531"/>
            <a:ext cx="14224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>
                <a:latin typeface="+mj-lt"/>
              </a:rPr>
              <a:t>Log Résultants</a:t>
            </a:r>
          </a:p>
        </p:txBody>
      </p:sp>
      <p:pic>
        <p:nvPicPr>
          <p:cNvPr id="9239" name="Picture 8" descr="S:\W_Atlas2\ATES\_Modèles de documentation\Cliparts\Personnes\Computer-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2754313"/>
            <a:ext cx="901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14" descr="S:\W_Atlas2\ATES\_Modèles de documentation\Cliparts\Divers\SystemPreferenc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156075"/>
            <a:ext cx="5286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1" name="Picture 3" descr="S:\W_Atlas2\ATES\_Modèles de documentation\Cliparts\Divers\accep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3422650"/>
            <a:ext cx="527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à coins arrondis 36"/>
          <p:cNvSpPr/>
          <p:nvPr/>
        </p:nvSpPr>
        <p:spPr>
          <a:xfrm>
            <a:off x="4473575" y="3470275"/>
            <a:ext cx="1036638" cy="10588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9243" name="Picture 9" descr="S:\W_Atlas2\ATES\_Modèles de documentation\Cliparts\Divers\Error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4100513"/>
            <a:ext cx="54768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4" name="Picture 21" descr="S:\W_Atlas2\ATES\_Modèles de documentation\Cliparts\Types de fichier ou flux\Spread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ZoneTexte 37"/>
          <p:cNvSpPr txBox="1"/>
          <p:nvPr/>
        </p:nvSpPr>
        <p:spPr>
          <a:xfrm rot="5400000">
            <a:off x="3900487" y="3595958"/>
            <a:ext cx="3868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 smtClean="0">
                <a:solidFill>
                  <a:srgbClr val="7030A0"/>
                </a:solidFill>
                <a:latin typeface="+mn-lt"/>
              </a:rPr>
              <a:t>Comparaison et génération de rapports</a:t>
            </a:r>
            <a:endParaRPr lang="fr-FR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200775" y="4038600"/>
            <a:ext cx="1114425" cy="0"/>
          </a:xfrm>
          <a:prstGeom prst="straightConnector1">
            <a:avLst/>
          </a:prstGeom>
          <a:noFill/>
          <a:ln w="50800" cmpd="dbl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2" name="ZoneTexte 41"/>
          <p:cNvSpPr txBox="1"/>
          <p:nvPr/>
        </p:nvSpPr>
        <p:spPr>
          <a:xfrm rot="5400000">
            <a:off x="7353301" y="2705100"/>
            <a:ext cx="21447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7030A0"/>
                </a:solidFill>
                <a:latin typeface="+mn-lt"/>
              </a:rPr>
              <a:t>Analyse des résultats</a:t>
            </a:r>
          </a:p>
        </p:txBody>
      </p:sp>
      <p:pic>
        <p:nvPicPr>
          <p:cNvPr id="9248" name="Picture 15" descr="S:\W_Atlas2\ATES\_Modèles de documentation\Cliparts\Divers\system-search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4130675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 descr="S:\W_Atlas2\ATES\_Modèles de documentation\Cliparts\Types de fichier ou flux\Excel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3635375"/>
            <a:ext cx="6254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3" descr="S:\W_Atlas2\ATES\_Modèles de documentation\Cliparts\Divers\SystemGe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246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1235075" y="4175654"/>
            <a:ext cx="82232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900" b="1" i="1" dirty="0" err="1">
                <a:latin typeface="+mj-lt"/>
              </a:rPr>
              <a:t>TSV</a:t>
            </a:r>
            <a:r>
              <a:rPr lang="fr-FR" sz="900" b="1" i="1" dirty="0">
                <a:latin typeface="+mj-lt"/>
              </a:rPr>
              <a:t> Compare</a:t>
            </a:r>
          </a:p>
        </p:txBody>
      </p:sp>
    </p:spTree>
    <p:extLst>
      <p:ext uri="{BB962C8B-B14F-4D97-AF65-F5344CB8AC3E}">
        <p14:creationId xmlns:p14="http://schemas.microsoft.com/office/powerpoint/2010/main" val="312734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lang="fr-FR" altLang="fr-FR" dirty="0" smtClean="0">
                <a:ea typeface="MS PGothic" pitchFamily="34" charset="-128"/>
              </a:rPr>
              <a:t>Comparaison</a:t>
            </a:r>
            <a:endParaRPr altLang="fr-FR" dirty="0" smtClean="0">
              <a:ea typeface="MS PGothic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Modifier</a:t>
            </a: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, mettre à jour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le </a:t>
            </a:r>
            <a:r>
              <a:rPr lang="fr-FR" b="1" u="sng" dirty="0" err="1" smtClean="0">
                <a:ea typeface="ＭＳ Ｐゴシック" charset="0"/>
                <a:sym typeface="Wingdings" panose="05000000000000000000" pitchFamily="2" charset="2"/>
              </a:rPr>
              <a:t>TSV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fr-FR" b="1" u="sng" dirty="0">
                <a:ea typeface="ＭＳ Ｐゴシック" charset="0"/>
                <a:sym typeface="Wingdings" panose="05000000000000000000" pitchFamily="2" charset="2"/>
              </a:rPr>
              <a:t>- PDF 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– Comparaison</a:t>
            </a:r>
          </a:p>
          <a:p>
            <a:pPr lvl="1">
              <a:defRPr/>
            </a:pP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On rajoute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la ligne </a:t>
            </a: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en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JDD (</a:t>
            </a:r>
            <a:r>
              <a:rPr lang="fr-FR" smtClean="0">
                <a:ea typeface="ＭＳ Ｐゴシック" charset="0"/>
                <a:sym typeface="Wingdings" panose="05000000000000000000" pitchFamily="2" charset="2"/>
              </a:rPr>
              <a:t>sans extension)</a:t>
            </a: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Exécution </a:t>
            </a: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Comparaison</a:t>
            </a: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Résultats : Le statut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peut être «</a:t>
            </a: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 </a:t>
            </a:r>
            <a:r>
              <a:rPr lang="fr-FR" dirty="0" err="1" smtClean="0">
                <a:ea typeface="ＭＳ Ｐゴシック" charset="0"/>
                <a:sym typeface="Wingdings" panose="05000000000000000000" pitchFamily="2" charset="2"/>
              </a:rPr>
              <a:t>Passed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 » (= fichiers strictement équivalents) ou </a:t>
            </a:r>
            <a:r>
              <a:rPr lang="fr-FR" dirty="0" err="1" smtClean="0">
                <a:ea typeface="ＭＳ Ｐゴシック" charset="0"/>
                <a:sym typeface="Wingdings" panose="05000000000000000000" pitchFamily="2" charset="2"/>
              </a:rPr>
              <a:t>Failed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 » (différents). Il faut analyser les fichiers présents dans le répertoire RES pour plus de détails. Le fichier résultat est au format HTML : </a:t>
            </a:r>
            <a:r>
              <a:rPr lang="en-US" dirty="0" smtClean="0">
                <a:ea typeface="ＭＳ Ｐゴシック" charset="0"/>
                <a:sym typeface="Wingdings" panose="05000000000000000000" pitchFamily="2" charset="2"/>
              </a:rPr>
              <a:t>PDFn_RES.htm </a:t>
            </a:r>
            <a:r>
              <a:rPr lang="en-US" sz="1600" dirty="0" smtClean="0">
                <a:ea typeface="ＭＳ Ｐゴシック" charset="0"/>
                <a:sym typeface="Wingdings" panose="05000000000000000000" pitchFamily="2" charset="2"/>
              </a:rPr>
              <a:t>(</a:t>
            </a:r>
            <a:r>
              <a:rPr lang="en-US" sz="1600" dirty="0" err="1" smtClean="0">
                <a:ea typeface="ＭＳ Ｐゴシック" charset="0"/>
                <a:sym typeface="Wingdings" panose="05000000000000000000" pitchFamily="2" charset="2"/>
              </a:rPr>
              <a:t>basé</a:t>
            </a:r>
            <a:r>
              <a:rPr lang="en-US" sz="1600" dirty="0" smtClean="0"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ea typeface="ＭＳ Ｐゴシック" charset="0"/>
                <a:sym typeface="Wingdings" panose="05000000000000000000" pitchFamily="2" charset="2"/>
              </a:rPr>
              <a:t>sur</a:t>
            </a:r>
            <a:r>
              <a:rPr lang="en-US" sz="1600" dirty="0" smtClean="0">
                <a:ea typeface="ＭＳ Ｐゴシック" charset="0"/>
                <a:sym typeface="Wingdings" panose="05000000000000000000" pitchFamily="2" charset="2"/>
              </a:rPr>
              <a:t> le nom du </a:t>
            </a:r>
            <a:r>
              <a:rPr lang="en-US" sz="1600" dirty="0" err="1" smtClean="0">
                <a:ea typeface="ＭＳ Ｐゴシック" charset="0"/>
                <a:sym typeface="Wingdings" panose="05000000000000000000" pitchFamily="2" charset="2"/>
              </a:rPr>
              <a:t>fichier</a:t>
            </a:r>
            <a:r>
              <a:rPr lang="en-US" sz="1600" dirty="0" smtClean="0">
                <a:ea typeface="ＭＳ Ｐゴシック" charset="0"/>
                <a:sym typeface="Wingdings" panose="05000000000000000000" pitchFamily="2" charset="2"/>
              </a:rPr>
              <a:t> à tester)</a:t>
            </a:r>
            <a:endParaRPr lang="fr-FR" sz="1600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endParaRPr lang="fr-FR" b="1" u="sng" dirty="0" smtClean="0">
              <a:ea typeface="ＭＳ Ｐゴシック" charset="0"/>
              <a:sym typeface="Wingdings" panose="05000000000000000000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400" y="2371725"/>
            <a:ext cx="77898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1631" y="3686175"/>
            <a:ext cx="8153400" cy="200025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Comparaison / Rapport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519457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916654" cy="123114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779938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2"/>
          <a:stretch/>
        </p:blipFill>
        <p:spPr bwMode="auto">
          <a:xfrm>
            <a:off x="1192497" y="3048000"/>
            <a:ext cx="7817660" cy="44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748057" y="3886200"/>
            <a:ext cx="571175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 fichier </a:t>
            </a:r>
            <a:r>
              <a:rPr lang="fr-FR" sz="1200" dirty="0" smtClean="0">
                <a:ea typeface="ＭＳ Ｐゴシック" charset="0"/>
              </a:rPr>
              <a:t>PACK </a:t>
            </a:r>
            <a:r>
              <a:rPr lang="fr-FR" sz="1200" dirty="0">
                <a:ea typeface="ＭＳ Ｐゴシック" charset="0"/>
              </a:rPr>
              <a:t>VI 236 AD7 </a:t>
            </a:r>
            <a:r>
              <a:rPr lang="fr-FR" sz="1200" dirty="0" smtClean="0">
                <a:ea typeface="ＭＳ Ｐゴシック" charset="0"/>
              </a:rPr>
              <a:t>CLASS_RES_LIGHT.pdf donne le résultat en orange</a:t>
            </a:r>
          </a:p>
          <a:p>
            <a:r>
              <a:rPr lang="fr-FR" sz="1200" dirty="0" smtClean="0">
                <a:ea typeface="ＭＳ Ｐゴシック" charset="0"/>
              </a:rPr>
              <a:t>Les autres formats confortent le résultat.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5257801" y="4347865"/>
            <a:ext cx="153444" cy="528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4800600" y="3493663"/>
            <a:ext cx="243137" cy="392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5257802" y="2831349"/>
            <a:ext cx="275012" cy="1054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solution PF	</a:t>
            </a:r>
          </a:p>
          <a:p>
            <a:pPr lvl="1"/>
            <a:r>
              <a:rPr lang="fr-FR" dirty="0" smtClean="0"/>
              <a:t>Vue d’ensemble</a:t>
            </a:r>
          </a:p>
          <a:p>
            <a:pPr lvl="1"/>
            <a:r>
              <a:rPr lang="fr-FR" dirty="0" smtClean="0"/>
              <a:t>Périmètre couvert</a:t>
            </a:r>
          </a:p>
          <a:p>
            <a:r>
              <a:rPr lang="fr-FR" dirty="0" smtClean="0"/>
              <a:t>Les inconvénients</a:t>
            </a:r>
          </a:p>
          <a:p>
            <a:r>
              <a:rPr lang="fr-FR" dirty="0" smtClean="0"/>
              <a:t>Vers l’Industrialisation du « </a:t>
            </a:r>
            <a:r>
              <a:rPr lang="fr-FR" dirty="0" err="1" smtClean="0"/>
              <a:t>Testing</a:t>
            </a:r>
            <a:r>
              <a:rPr lang="fr-FR" dirty="0" smtClean="0"/>
              <a:t> PDF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66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3 : Vérification</a:t>
            </a:r>
            <a:endParaRPr lang="fr-FR" dirty="0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524000" y="3124200"/>
            <a:ext cx="6019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3900" indent="-2667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sz="4000" b="1" dirty="0" smtClean="0">
                <a:latin typeface="Comic Sans MS" panose="030F0702030302020204" pitchFamily="66" charset="0"/>
              </a:rPr>
              <a:t>Comprendre les possibilités de la Vérification</a:t>
            </a:r>
          </a:p>
          <a:p>
            <a:pPr algn="r" eaLnBrk="1" hangingPunct="1">
              <a:defRPr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42945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à coins arrondis 86"/>
          <p:cNvSpPr/>
          <p:nvPr/>
        </p:nvSpPr>
        <p:spPr>
          <a:xfrm>
            <a:off x="3948113" y="1560513"/>
            <a:ext cx="3824287" cy="4494212"/>
          </a:xfrm>
          <a:prstGeom prst="roundRect">
            <a:avLst>
              <a:gd name="adj" fmla="val 597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0" name="Rectangle à coins arrondis 119"/>
          <p:cNvSpPr/>
          <p:nvPr/>
        </p:nvSpPr>
        <p:spPr>
          <a:xfrm>
            <a:off x="287338" y="1568450"/>
            <a:ext cx="2913062" cy="4486275"/>
          </a:xfrm>
          <a:prstGeom prst="roundRect">
            <a:avLst>
              <a:gd name="adj" fmla="val 788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4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lang="fr-FR" altLang="fr-FR" dirty="0" err="1" smtClean="0">
                <a:ea typeface="MS PGothic" pitchFamily="34" charset="-128"/>
              </a:rPr>
              <a:t>GU</a:t>
            </a:r>
            <a:r>
              <a:rPr lang="fr-FR" altLang="fr-FR" dirty="0" smtClean="0">
                <a:ea typeface="MS PGothic" pitchFamily="34" charset="-128"/>
              </a:rPr>
              <a:t>-PDF / </a:t>
            </a:r>
            <a:r>
              <a:rPr altLang="fr-FR" dirty="0" smtClean="0">
                <a:ea typeface="MS PGothic" pitchFamily="34" charset="-128"/>
              </a:rPr>
              <a:t>Schémas de principe : </a:t>
            </a:r>
            <a:r>
              <a:rPr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Vérification</a:t>
            </a:r>
          </a:p>
        </p:txBody>
      </p:sp>
      <p:sp>
        <p:nvSpPr>
          <p:cNvPr id="10245" name="AutoShape 5" descr="Résultat de recherche d'images pour &quot;cadenas ouvert png&quot;"/>
          <p:cNvSpPr>
            <a:spLocks noChangeAspect="1" noChangeArrowheads="1"/>
          </p:cNvSpPr>
          <p:nvPr/>
        </p:nvSpPr>
        <p:spPr bwMode="auto">
          <a:xfrm>
            <a:off x="1016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Arial" charset="0"/>
              <a:cs typeface="Arial" charset="0"/>
            </a:endParaRPr>
          </a:p>
        </p:txBody>
      </p:sp>
      <p:pic>
        <p:nvPicPr>
          <p:cNvPr id="10246" name="Picture 15" descr="S:\W_Atlas2\ATES\_Modèles de documentation\Cliparts\Types de fichier ou flux\Log-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890963"/>
            <a:ext cx="377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006475" y="5072063"/>
            <a:ext cx="12033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+mj-lt"/>
              </a:rPr>
              <a:t>Pdf</a:t>
            </a:r>
            <a:r>
              <a:rPr lang="fr-FR" sz="1600" b="1" i="1" dirty="0">
                <a:latin typeface="+mj-lt"/>
              </a:rPr>
              <a:t>  à tester</a:t>
            </a:r>
          </a:p>
        </p:txBody>
      </p:sp>
      <p:pic>
        <p:nvPicPr>
          <p:cNvPr id="10248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746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ZoneTexte 59"/>
          <p:cNvSpPr txBox="1"/>
          <p:nvPr/>
        </p:nvSpPr>
        <p:spPr>
          <a:xfrm>
            <a:off x="1851025" y="4500563"/>
            <a:ext cx="72707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 i="1" dirty="0" err="1">
                <a:latin typeface="+mj-lt"/>
              </a:rPr>
              <a:t>Pdf_LIGHT</a:t>
            </a:r>
            <a:endParaRPr lang="fr-FR" sz="1000" i="1" dirty="0">
              <a:latin typeface="+mj-lt"/>
            </a:endParaRPr>
          </a:p>
        </p:txBody>
      </p:sp>
      <p:pic>
        <p:nvPicPr>
          <p:cNvPr id="10250" name="Picture 10" descr="S:\W_Atlas2\ATES\_Modèles de documentation\Cliparts\Types de fichier ou flux\Exce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3035300"/>
            <a:ext cx="623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ZoneTexte 73"/>
          <p:cNvSpPr txBox="1"/>
          <p:nvPr/>
        </p:nvSpPr>
        <p:spPr>
          <a:xfrm>
            <a:off x="1190625" y="2819400"/>
            <a:ext cx="950913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900" b="1" i="1" dirty="0" err="1">
                <a:latin typeface="+mj-lt"/>
              </a:rPr>
              <a:t>TSV</a:t>
            </a:r>
            <a:r>
              <a:rPr lang="fr-FR" sz="900" b="1" i="1" dirty="0">
                <a:latin typeface="+mj-lt"/>
              </a:rPr>
              <a:t> Vérification</a:t>
            </a:r>
          </a:p>
        </p:txBody>
      </p:sp>
      <p:sp>
        <p:nvSpPr>
          <p:cNvPr id="75" name="Virage 74"/>
          <p:cNvSpPr/>
          <p:nvPr/>
        </p:nvSpPr>
        <p:spPr>
          <a:xfrm rot="5400000">
            <a:off x="2015332" y="3486944"/>
            <a:ext cx="323850" cy="325437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10253" name="Picture 13" descr="S:\W_Atlas2\ATES\_Modèles de documentation\Cliparts\Divers\SystemGe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973388"/>
            <a:ext cx="2460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ZoneTexte 112"/>
          <p:cNvSpPr txBox="1"/>
          <p:nvPr/>
        </p:nvSpPr>
        <p:spPr>
          <a:xfrm rot="5400000">
            <a:off x="2683669" y="2116931"/>
            <a:ext cx="12509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7030A0"/>
                </a:solidFill>
                <a:latin typeface="+mn-lt"/>
              </a:rPr>
              <a:t>Vérification</a:t>
            </a:r>
          </a:p>
        </p:txBody>
      </p:sp>
      <p:sp>
        <p:nvSpPr>
          <p:cNvPr id="2" name="Chevron 1"/>
          <p:cNvSpPr/>
          <p:nvPr/>
        </p:nvSpPr>
        <p:spPr>
          <a:xfrm>
            <a:off x="3446463" y="3678238"/>
            <a:ext cx="304800" cy="268287"/>
          </a:xfrm>
          <a:prstGeom prst="chevron">
            <a:avLst/>
          </a:prstGeom>
          <a:ln w="254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1276350" y="4038600"/>
            <a:ext cx="665163" cy="936625"/>
          </a:xfrm>
          <a:prstGeom prst="roundRect">
            <a:avLst>
              <a:gd name="adj" fmla="val 76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0257" name="Picture 3" descr="S:\W_Atlas2\ATES\_Modèles de documentation\Cliparts\Types de fichier ou flux\Adobe-PDF-Docum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656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9" descr="http://upload.wikimedia.org/wikipedia/commons/thumb/f/f0/Cadenas-ouvert-vert.svg/500px-Cadenas-ouvert-ver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406082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20" descr="S:\W_Atlas2\ATES\_Modèles de documentation\Cliparts\Types de fichier ou flux\sour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081213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ZoneTexte 76"/>
          <p:cNvSpPr txBox="1"/>
          <p:nvPr/>
        </p:nvSpPr>
        <p:spPr>
          <a:xfrm>
            <a:off x="911225" y="1752600"/>
            <a:ext cx="15462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i="1" dirty="0">
                <a:latin typeface="+mj-lt"/>
              </a:rPr>
              <a:t>Règles à vérifier</a:t>
            </a:r>
          </a:p>
        </p:txBody>
      </p:sp>
      <p:sp>
        <p:nvSpPr>
          <p:cNvPr id="81" name="Flèche courbée vers le bas 80"/>
          <p:cNvSpPr/>
          <p:nvPr/>
        </p:nvSpPr>
        <p:spPr>
          <a:xfrm rot="16200000" flipH="1">
            <a:off x="533400" y="2649538"/>
            <a:ext cx="611187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Flèche courbée vers le bas 81"/>
          <p:cNvSpPr/>
          <p:nvPr/>
        </p:nvSpPr>
        <p:spPr>
          <a:xfrm rot="16200000">
            <a:off x="533400" y="3581400"/>
            <a:ext cx="611188" cy="458788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ylindre 3"/>
          <p:cNvSpPr/>
          <p:nvPr/>
        </p:nvSpPr>
        <p:spPr>
          <a:xfrm>
            <a:off x="2457450" y="5416633"/>
            <a:ext cx="914400" cy="783139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/>
              <a:t>Mots-clés</a:t>
            </a:r>
          </a:p>
        </p:txBody>
      </p:sp>
      <p:sp>
        <p:nvSpPr>
          <p:cNvPr id="85" name="Rectangle à coins arrondis 84"/>
          <p:cNvSpPr/>
          <p:nvPr/>
        </p:nvSpPr>
        <p:spPr>
          <a:xfrm>
            <a:off x="4114800" y="3208338"/>
            <a:ext cx="1036638" cy="10588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0267" name="Picture 21" descr="S:\W_Atlas2\ATES\_Modèles de documentation\Cliparts\Types de fichier ou flux\Spread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3395663"/>
            <a:ext cx="6842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ZoneTexte 89"/>
          <p:cNvSpPr txBox="1"/>
          <p:nvPr/>
        </p:nvSpPr>
        <p:spPr>
          <a:xfrm rot="5400000">
            <a:off x="6808788" y="2552700"/>
            <a:ext cx="21447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7030A0"/>
                </a:solidFill>
                <a:latin typeface="+mn-lt"/>
              </a:rPr>
              <a:t>Analyse des résultats</a:t>
            </a:r>
          </a:p>
        </p:txBody>
      </p:sp>
      <p:pic>
        <p:nvPicPr>
          <p:cNvPr id="10269" name="Picture 8" descr="S:\W_Atlas2\ATES\_Modèles de documentation\Cliparts\Personnes\Computer-us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2286000"/>
            <a:ext cx="901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14" descr="S:\W_Atlas2\ATES\_Modèles de documentation\Cliparts\Divers\SystemPreferenc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4241800"/>
            <a:ext cx="5286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Picture 3" descr="S:\W_Atlas2\ATES\_Modèles de documentation\Cliparts\Divers\accept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952750"/>
            <a:ext cx="527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9" descr="S:\W_Atlas2\ATES\_Modèles de documentation\Cliparts\Divers\Error-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3632200"/>
            <a:ext cx="54768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16" descr="S:\W_Atlas2\ATES\_Modèles de documentation\Cliparts\Diver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2232025"/>
            <a:ext cx="48895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Connecteur droit avec flèche 95"/>
          <p:cNvCxnSpPr/>
          <p:nvPr/>
        </p:nvCxnSpPr>
        <p:spPr>
          <a:xfrm>
            <a:off x="5405438" y="3808413"/>
            <a:ext cx="1114425" cy="0"/>
          </a:xfrm>
          <a:prstGeom prst="straightConnector1">
            <a:avLst/>
          </a:prstGeom>
          <a:noFill/>
          <a:ln w="50800" cmpd="dbl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0275" name="Picture 15" descr="S:\W_Atlas2\ATES\_Modèles de documentation\Cliparts\Divers\system-search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4241800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59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lang="fr-FR" altLang="fr-FR" dirty="0" smtClean="0">
                <a:ea typeface="MS PGothic" pitchFamily="34" charset="-128"/>
              </a:rPr>
              <a:t>Vérification – Les possibilités offertes</a:t>
            </a:r>
            <a:endParaRPr altLang="fr-FR" dirty="0" smtClean="0">
              <a:ea typeface="MS PGothic" pitchFamily="34" charset="-128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d’une page vierge au sens « fonctionnel »</a:t>
            </a:r>
          </a:p>
          <a:p>
            <a:r>
              <a:rPr lang="fr-FR" dirty="0" smtClean="0"/>
              <a:t>Test de présence de textes et/ ou de montants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83" y="2098866"/>
            <a:ext cx="1638884" cy="2346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1700"/>
            <a:ext cx="3305086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2219077"/>
            <a:ext cx="1323886" cy="68580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93478" y="2624925"/>
            <a:ext cx="1559121" cy="34687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1001" y="3352800"/>
            <a:ext cx="779560" cy="173437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0278" y="5791200"/>
            <a:ext cx="2886322" cy="15240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09438" y="6248400"/>
            <a:ext cx="1524001" cy="45720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19077"/>
            <a:ext cx="3260630" cy="45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28000" y="2340000"/>
            <a:ext cx="1570085" cy="150956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67400" y="2209800"/>
            <a:ext cx="1030684" cy="10800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33800" y="2777325"/>
            <a:ext cx="1559121" cy="34687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35788" y="3181682"/>
            <a:ext cx="1559121" cy="399718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51079" y="3657600"/>
            <a:ext cx="1589236" cy="15240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51079" y="3810000"/>
            <a:ext cx="1589236" cy="15240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886200" y="4478074"/>
            <a:ext cx="1589236" cy="398725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886200" y="5029199"/>
            <a:ext cx="1589236" cy="68580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Vérification </a:t>
            </a:r>
            <a:r>
              <a:rPr lang="fr-FR" altLang="fr-FR" dirty="0" smtClean="0">
                <a:ea typeface="MS PGothic" pitchFamily="34" charset="-128"/>
              </a:rPr>
              <a:t>–</a:t>
            </a:r>
            <a:r>
              <a:rPr altLang="fr-FR" dirty="0" smtClean="0">
                <a:ea typeface="MS PGothic" pitchFamily="34" charset="-128"/>
              </a:rPr>
              <a:t> Mots 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ea typeface="ＭＳ Ｐゴシック" charset="0"/>
              </a:rPr>
              <a:t>Mots-clés </a:t>
            </a:r>
            <a:r>
              <a:rPr lang="fr-FR" b="1" dirty="0" smtClean="0">
                <a:ea typeface="ＭＳ Ｐゴシック" charset="0"/>
              </a:rPr>
              <a:t>:</a:t>
            </a:r>
          </a:p>
          <a:p>
            <a:pPr lvl="1">
              <a:defRPr/>
            </a:pPr>
            <a:r>
              <a:rPr lang="fr-FR" b="1" dirty="0" err="1" smtClean="0">
                <a:ea typeface="ＭＳ Ｐゴシック" charset="0"/>
              </a:rPr>
              <a:t>VerifierNombrePage</a:t>
            </a:r>
            <a:r>
              <a:rPr lang="fr-FR" b="1" dirty="0" smtClean="0">
                <a:ea typeface="ＭＳ Ｐゴシック" charset="0"/>
              </a:rPr>
              <a:t> </a:t>
            </a:r>
            <a:r>
              <a:rPr lang="fr-FR" dirty="0" smtClean="0">
                <a:ea typeface="ＭＳ Ｐゴシック" charset="0"/>
              </a:rPr>
              <a:t>: Vérifie le nombre de page attendue indiquée en </a:t>
            </a:r>
            <a:r>
              <a:rPr lang="fr-FR" dirty="0" err="1" smtClean="0">
                <a:ea typeface="ＭＳ Ｐゴシック" charset="0"/>
              </a:rPr>
              <a:t>JDD</a:t>
            </a:r>
            <a:r>
              <a:rPr lang="fr-FR" dirty="0" smtClean="0">
                <a:ea typeface="ＭＳ Ｐゴシック" charset="0"/>
              </a:rPr>
              <a:t> (chiffre)</a:t>
            </a:r>
            <a:endParaRPr lang="fr-FR" dirty="0">
              <a:ea typeface="ＭＳ Ｐゴシック" charset="0"/>
            </a:endParaRPr>
          </a:p>
          <a:p>
            <a:pPr lvl="1">
              <a:defRPr/>
            </a:pPr>
            <a:r>
              <a:rPr lang="fr-FR" b="1" dirty="0" err="1" smtClean="0">
                <a:ea typeface="ＭＳ Ｐゴシック" charset="0"/>
              </a:rPr>
              <a:t>VerifierPresenceTextes</a:t>
            </a:r>
            <a:r>
              <a:rPr lang="fr-FR" dirty="0" smtClean="0">
                <a:ea typeface="ＭＳ Ｐゴシック" charset="0"/>
              </a:rPr>
              <a:t> : Vérifie la présence (</a:t>
            </a:r>
            <a:r>
              <a:rPr lang="fr-FR" dirty="0" err="1" smtClean="0">
                <a:ea typeface="ＭＳ Ｐゴシック" charset="0"/>
              </a:rPr>
              <a:t>TRUE</a:t>
            </a:r>
            <a:r>
              <a:rPr lang="fr-FR" dirty="0" smtClean="0">
                <a:ea typeface="ＭＳ Ｐゴシック" charset="0"/>
              </a:rPr>
              <a:t>) ou l’absence (FALSE) d’un texte sur une page donnée</a:t>
            </a:r>
          </a:p>
          <a:p>
            <a:pPr lvl="2">
              <a:defRPr/>
            </a:pPr>
            <a:r>
              <a:rPr lang="fr-FR" dirty="0" smtClean="0">
                <a:ea typeface="ＭＳ Ｐゴシック" charset="0"/>
              </a:rPr>
              <a:t>Format du JDD : « Texte de référence » ou fichier comportant le texte de référence</a:t>
            </a:r>
            <a:endParaRPr lang="fr-FR" dirty="0">
              <a:ea typeface="ＭＳ Ｐゴシック" charset="0"/>
            </a:endParaRPr>
          </a:p>
          <a:p>
            <a:pPr lvl="1">
              <a:defRPr/>
            </a:pPr>
            <a:r>
              <a:rPr lang="fr-FR" b="1" dirty="0" err="1" smtClean="0">
                <a:ea typeface="ＭＳ Ｐゴシック" charset="0"/>
              </a:rPr>
              <a:t>VerifierPageVideSeuil</a:t>
            </a:r>
            <a:r>
              <a:rPr lang="fr-FR" dirty="0" smtClean="0">
                <a:ea typeface="ＭＳ Ｐゴシック" charset="0"/>
              </a:rPr>
              <a:t> : Vérifie que la page indiquée est vide. On indique le seuil (nombre de caractères présents sur la page faisant référence à une page vide = 87)</a:t>
            </a:r>
          </a:p>
          <a:p>
            <a:pPr lvl="2">
              <a:defRPr/>
            </a:pPr>
            <a:r>
              <a:rPr lang="fr-FR" dirty="0">
                <a:ea typeface="ＭＳ Ｐゴシック" charset="0"/>
              </a:rPr>
              <a:t>Format du </a:t>
            </a:r>
            <a:r>
              <a:rPr lang="fr-FR" dirty="0" err="1">
                <a:ea typeface="ＭＳ Ｐゴシック" charset="0"/>
              </a:rPr>
              <a:t>JDD</a:t>
            </a:r>
            <a:r>
              <a:rPr lang="fr-FR" dirty="0" smtClean="0">
                <a:ea typeface="ＭＳ Ｐゴシック" charset="0"/>
              </a:rPr>
              <a:t> : Numéro de la page</a:t>
            </a:r>
            <a:endParaRPr lang="fr-FR" dirty="0">
              <a:ea typeface="ＭＳ Ｐゴシック" charset="0"/>
            </a:endParaRPr>
          </a:p>
          <a:p>
            <a:pPr lvl="1">
              <a:defRPr/>
            </a:pPr>
            <a:r>
              <a:rPr lang="fr-FR" b="1" dirty="0" err="1" smtClean="0">
                <a:ea typeface="ＭＳ Ｐゴシック" charset="0"/>
              </a:rPr>
              <a:t>VerifierPresenceTextesRegExp</a:t>
            </a:r>
            <a:r>
              <a:rPr lang="fr-FR" dirty="0" smtClean="0">
                <a:ea typeface="ＭＳ Ｐゴシック" charset="0"/>
              </a:rPr>
              <a:t> : </a:t>
            </a:r>
          </a:p>
          <a:p>
            <a:pPr lvl="2">
              <a:defRPr/>
            </a:pPr>
            <a:r>
              <a:rPr lang="fr-FR" dirty="0" smtClean="0">
                <a:ea typeface="ＭＳ Ｐゴシック" charset="0"/>
              </a:rPr>
              <a:t>Format </a:t>
            </a:r>
            <a:r>
              <a:rPr lang="fr-FR" dirty="0">
                <a:ea typeface="ＭＳ Ｐゴシック" charset="0"/>
              </a:rPr>
              <a:t>du JDD : </a:t>
            </a:r>
            <a:r>
              <a:rPr lang="fr-FR" dirty="0" smtClean="0">
                <a:ea typeface="ＭＳ Ｐゴシック" charset="0"/>
              </a:rPr>
              <a:t>« Expression régulière »</a:t>
            </a:r>
          </a:p>
          <a:p>
            <a:pPr lvl="2">
              <a:defRPr/>
            </a:pPr>
            <a:r>
              <a:rPr lang="fr-FR" dirty="0" smtClean="0">
                <a:ea typeface="ＭＳ Ｐゴシック" charset="0"/>
              </a:rPr>
              <a:t>Exemple </a:t>
            </a:r>
            <a:r>
              <a:rPr lang="fr-FR" dirty="0">
                <a:ea typeface="ＭＳ Ｐゴシック" charset="0"/>
              </a:rPr>
              <a:t>:  </a:t>
            </a:r>
            <a:r>
              <a:rPr lang="fr-FR" b="1" dirty="0" smtClean="0">
                <a:ea typeface="ＭＳ Ｐゴシック" charset="0"/>
              </a:rPr>
              <a:t>MR</a:t>
            </a:r>
            <a:r>
              <a:rPr lang="fr-FR" b="1" dirty="0">
                <a:ea typeface="ＭＳ Ｐゴシック" charset="0"/>
              </a:rPr>
              <a:t>.*\</a:t>
            </a:r>
            <a:r>
              <a:rPr lang="fr-FR" b="1" dirty="0" err="1">
                <a:ea typeface="ＭＳ Ｐゴシック" charset="0"/>
              </a:rPr>
              <a:t>sNé</a:t>
            </a:r>
            <a:r>
              <a:rPr lang="fr-FR" b="1" dirty="0">
                <a:ea typeface="ＭＳ Ｐゴシック" charset="0"/>
              </a:rPr>
              <a:t>.*\s.*\s.*</a:t>
            </a:r>
          </a:p>
          <a:p>
            <a:pPr lvl="1">
              <a:defRPr/>
            </a:pPr>
            <a:r>
              <a:rPr lang="fr-FR" b="1" dirty="0" err="1" smtClean="0">
                <a:ea typeface="ＭＳ Ｐゴシック" charset="0"/>
              </a:rPr>
              <a:t>VerifierValeurEntreDeuxTextes</a:t>
            </a:r>
            <a:r>
              <a:rPr lang="fr-FR" dirty="0" smtClean="0">
                <a:ea typeface="ＭＳ Ｐゴシック" charset="0"/>
              </a:rPr>
              <a:t> : Vérifie que le texte extrait répond à un critère de comparaison pouvant être texte (= &lt;&gt;) ou pouvant être chiffre (&gt; &lt;)</a:t>
            </a:r>
          </a:p>
          <a:p>
            <a:pPr lvl="2">
              <a:defRPr/>
            </a:pPr>
            <a:r>
              <a:rPr lang="fr-FR" dirty="0">
                <a:ea typeface="ＭＳ Ｐゴシック" charset="0"/>
              </a:rPr>
              <a:t>Format du JDD : </a:t>
            </a:r>
            <a:r>
              <a:rPr lang="fr-FR" dirty="0" smtClean="0">
                <a:ea typeface="ＭＳ Ｐゴシック" charset="0"/>
              </a:rPr>
              <a:t>‘première partie du texte’ |</a:t>
            </a:r>
            <a:r>
              <a:rPr lang="fr-FR" b="1" dirty="0" smtClean="0">
                <a:ea typeface="ＭＳ Ｐゴシック" charset="0"/>
              </a:rPr>
              <a:t>TEST</a:t>
            </a:r>
            <a:r>
              <a:rPr lang="fr-FR" dirty="0" smtClean="0">
                <a:ea typeface="ＭＳ Ｐゴシック" charset="0"/>
              </a:rPr>
              <a:t>| ‘deuxième partie du texte’ avec le TEST la valeur de comparaison appliquer au signe (=&lt;&gt; &gt;&lt;) </a:t>
            </a:r>
            <a:endParaRPr lang="fr-FR" dirty="0">
              <a:ea typeface="ＭＳ Ｐゴシック" charset="0"/>
            </a:endParaRPr>
          </a:p>
          <a:p>
            <a:pPr lvl="2">
              <a:defRPr/>
            </a:pPr>
            <a:r>
              <a:rPr lang="fr-FR" dirty="0" smtClean="0">
                <a:ea typeface="ＭＳ Ｐゴシック" charset="0"/>
              </a:rPr>
              <a:t>Exemple : on vérifie que sur la page 6, on a « </a:t>
            </a:r>
            <a:r>
              <a:rPr lang="fr-FR" b="1" i="1" dirty="0" smtClean="0">
                <a:ea typeface="ＭＳ Ｐゴシック" charset="0"/>
              </a:rPr>
              <a:t>mois suivant) : X euros.</a:t>
            </a:r>
            <a:r>
              <a:rPr lang="fr-FR" dirty="0" smtClean="0">
                <a:ea typeface="ＭＳ Ｐゴシック" charset="0"/>
              </a:rPr>
              <a:t> » avec X &gt;0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fr-FR" b="1" dirty="0" smtClean="0">
                <a:ea typeface="ＭＳ Ｐゴシック" charset="0"/>
              </a:rPr>
              <a:t>mois </a:t>
            </a:r>
            <a:r>
              <a:rPr lang="fr-FR" b="1" dirty="0">
                <a:ea typeface="ＭＳ Ｐゴシック" charset="0"/>
              </a:rPr>
              <a:t>suivant) : |0| euros.</a:t>
            </a:r>
            <a:endParaRPr lang="fr-FR" b="1" dirty="0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>
                <a:ea typeface="MS PGothic" pitchFamily="34" charset="-128"/>
              </a:rPr>
              <a:t>Vérification par l’exemple sur une page donnée (colonne jaune)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vérifier que le document comporte 38 pages</a:t>
            </a:r>
          </a:p>
          <a:p>
            <a:pPr lvl="1"/>
            <a:r>
              <a:rPr lang="fr-FR" dirty="0" smtClean="0"/>
              <a:t>Mot-clé : </a:t>
            </a:r>
            <a:r>
              <a:rPr lang="fr-FR" b="1" dirty="0" err="1" smtClean="0">
                <a:ea typeface="ＭＳ Ｐゴシック" charset="0"/>
              </a:rPr>
              <a:t>VerifierNombrePage</a:t>
            </a:r>
            <a:endParaRPr lang="fr-FR" b="1" dirty="0" smtClean="0">
              <a:ea typeface="ＭＳ Ｐゴシック" charset="0"/>
            </a:endParaRPr>
          </a:p>
          <a:p>
            <a:pPr lvl="1"/>
            <a:r>
              <a:rPr lang="fr-FR" dirty="0" smtClean="0">
                <a:ea typeface="ＭＳ Ｐゴシック" charset="0"/>
              </a:rPr>
              <a:t>Nom Objet : &lt;vide&gt;</a:t>
            </a:r>
          </a:p>
          <a:p>
            <a:pPr lvl="1"/>
            <a:r>
              <a:rPr lang="fr-FR" dirty="0" smtClean="0">
                <a:ea typeface="ＭＳ Ｐゴシック" charset="0"/>
              </a:rPr>
              <a:t>Valeur JDD : 38</a:t>
            </a:r>
          </a:p>
          <a:p>
            <a:r>
              <a:rPr lang="fr-FR" dirty="0" smtClean="0">
                <a:ea typeface="ＭＳ Ｐゴシック" charset="0"/>
              </a:rPr>
              <a:t>On veut vérifier la présence de la référence D0015.F7 de la page donnée (colonne jaune)</a:t>
            </a:r>
          </a:p>
          <a:p>
            <a:pPr lvl="1"/>
            <a:r>
              <a:rPr lang="fr-FR" dirty="0"/>
              <a:t>Mot-clé </a:t>
            </a:r>
            <a:r>
              <a:rPr lang="fr-FR" dirty="0" smtClean="0"/>
              <a:t>: </a:t>
            </a:r>
            <a:r>
              <a:rPr lang="fr-FR" b="1" dirty="0" err="1" smtClean="0">
                <a:ea typeface="ＭＳ Ｐゴシック" charset="0"/>
              </a:rPr>
              <a:t>VerifierPresenceTextes</a:t>
            </a:r>
            <a:endParaRPr lang="fr-FR" b="1" dirty="0" smtClean="0">
              <a:ea typeface="ＭＳ Ｐゴシック" charset="0"/>
            </a:endParaRPr>
          </a:p>
          <a:p>
            <a:pPr lvl="1"/>
            <a:r>
              <a:rPr lang="fr-FR" dirty="0">
                <a:ea typeface="ＭＳ Ｐゴシック" charset="0"/>
              </a:rPr>
              <a:t>Nom Objet : </a:t>
            </a:r>
            <a:r>
              <a:rPr lang="fr-FR" dirty="0" err="1" smtClean="0">
                <a:ea typeface="ＭＳ Ｐゴシック" charset="0"/>
              </a:rPr>
              <a:t>TRUE</a:t>
            </a:r>
            <a:r>
              <a:rPr lang="fr-FR" dirty="0" smtClean="0">
                <a:ea typeface="ＭＳ Ｐゴシック" charset="0"/>
              </a:rPr>
              <a:t> 		(FALSE pour l’absence d’un texte)</a:t>
            </a:r>
            <a:endParaRPr lang="fr-FR" dirty="0">
              <a:ea typeface="ＭＳ Ｐゴシック" charset="0"/>
            </a:endParaRPr>
          </a:p>
          <a:p>
            <a:pPr lvl="1"/>
            <a:r>
              <a:rPr lang="fr-FR" dirty="0">
                <a:ea typeface="ＭＳ Ｐゴシック" charset="0"/>
              </a:rPr>
              <a:t>Valeur JDD : </a:t>
            </a:r>
            <a:r>
              <a:rPr lang="fr-FR" dirty="0" smtClean="0">
                <a:ea typeface="ＭＳ Ｐゴシック" charset="0"/>
              </a:rPr>
              <a:t> </a:t>
            </a:r>
            <a:r>
              <a:rPr lang="fr-FR" dirty="0" smtClean="0"/>
              <a:t>D00115.F7</a:t>
            </a:r>
          </a:p>
          <a:p>
            <a:r>
              <a:rPr lang="fr-FR" dirty="0" smtClean="0"/>
              <a:t>On veut vérifier la </a:t>
            </a:r>
            <a:r>
              <a:rPr lang="fr-FR" dirty="0">
                <a:ea typeface="ＭＳ Ｐゴシック" charset="0"/>
              </a:rPr>
              <a:t>présence </a:t>
            </a:r>
            <a:r>
              <a:rPr lang="fr-FR" dirty="0" smtClean="0">
                <a:ea typeface="ＭＳ Ｐゴシック" charset="0"/>
              </a:rPr>
              <a:t>d’un texte </a:t>
            </a:r>
            <a:r>
              <a:rPr lang="fr-FR" dirty="0">
                <a:ea typeface="ＭＳ Ｐゴシック" charset="0"/>
              </a:rPr>
              <a:t>s</a:t>
            </a:r>
            <a:r>
              <a:rPr lang="fr-FR" dirty="0" smtClean="0">
                <a:ea typeface="ＭＳ Ｐゴシック" charset="0"/>
              </a:rPr>
              <a:t>itué dans un fichier texte de la </a:t>
            </a:r>
            <a:r>
              <a:rPr lang="fr-FR" dirty="0">
                <a:ea typeface="ＭＳ Ｐゴシック" charset="0"/>
              </a:rPr>
              <a:t>page donnée (colonne </a:t>
            </a:r>
            <a:r>
              <a:rPr lang="fr-FR" dirty="0" smtClean="0">
                <a:ea typeface="ＭＳ Ｐゴシック" charset="0"/>
              </a:rPr>
              <a:t>jaune)</a:t>
            </a:r>
          </a:p>
          <a:p>
            <a:pPr lvl="1"/>
            <a:r>
              <a:rPr lang="fr-FR" dirty="0"/>
              <a:t>Mot-clé : </a:t>
            </a:r>
            <a:r>
              <a:rPr lang="fr-FR" b="1" dirty="0" err="1">
                <a:ea typeface="ＭＳ Ｐゴシック" charset="0"/>
              </a:rPr>
              <a:t>VerifierPresenceTextes</a:t>
            </a:r>
            <a:endParaRPr lang="fr-FR" b="1" dirty="0">
              <a:ea typeface="ＭＳ Ｐゴシック" charset="0"/>
            </a:endParaRPr>
          </a:p>
          <a:p>
            <a:pPr lvl="1"/>
            <a:r>
              <a:rPr lang="fr-FR" dirty="0">
                <a:ea typeface="ＭＳ Ｐゴシック" charset="0"/>
              </a:rPr>
              <a:t>Nom Objet : </a:t>
            </a:r>
            <a:r>
              <a:rPr lang="fr-FR" dirty="0" err="1">
                <a:ea typeface="ＭＳ Ｐゴシック" charset="0"/>
              </a:rPr>
              <a:t>TRUE</a:t>
            </a:r>
            <a:r>
              <a:rPr lang="fr-FR" dirty="0">
                <a:ea typeface="ＭＳ Ｐゴシック" charset="0"/>
              </a:rPr>
              <a:t> </a:t>
            </a:r>
            <a:endParaRPr lang="fr-FR" dirty="0" smtClean="0">
              <a:ea typeface="ＭＳ Ｐゴシック" charset="0"/>
            </a:endParaRPr>
          </a:p>
          <a:p>
            <a:pPr lvl="1"/>
            <a:r>
              <a:rPr lang="fr-FR" dirty="0" smtClean="0">
                <a:ea typeface="ＭＳ Ｐゴシック" charset="0"/>
              </a:rPr>
              <a:t>Valeur </a:t>
            </a:r>
            <a:r>
              <a:rPr lang="fr-FR" dirty="0">
                <a:ea typeface="ＭＳ Ｐゴシック" charset="0"/>
              </a:rPr>
              <a:t>JDD :  </a:t>
            </a:r>
            <a:r>
              <a:rPr lang="fr-FR" dirty="0" smtClean="0"/>
              <a:t>Fichier_Ref.txt</a:t>
            </a:r>
          </a:p>
          <a:p>
            <a:pPr lvl="2"/>
            <a:r>
              <a:rPr lang="fr-FR" dirty="0" smtClean="0"/>
              <a:t>Le fichier peut contenir ce qu’on veut</a:t>
            </a:r>
            <a:endParaRPr lang="fr-FR" dirty="0"/>
          </a:p>
          <a:p>
            <a:pPr lvl="2"/>
            <a:endParaRPr lang="fr-FR" dirty="0"/>
          </a:p>
          <a:p>
            <a:endParaRPr lang="fr-FR" dirty="0">
              <a:ea typeface="ＭＳ Ｐゴシック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91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>
                <a:ea typeface="MS PGothic" pitchFamily="34" charset="-128"/>
              </a:rPr>
              <a:t>Vérification par l’exemple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vérifier que la page 4 du document est vide</a:t>
            </a:r>
          </a:p>
          <a:p>
            <a:pPr lvl="1"/>
            <a:r>
              <a:rPr lang="fr-FR" dirty="0" smtClean="0"/>
              <a:t>Mot-clé : </a:t>
            </a:r>
            <a:r>
              <a:rPr lang="fr-FR" b="1" dirty="0" err="1">
                <a:ea typeface="ＭＳ Ｐゴシック" charset="0"/>
              </a:rPr>
              <a:t>VerifierPageVideSeuil</a:t>
            </a:r>
            <a:r>
              <a:rPr lang="fr-FR" b="1" dirty="0">
                <a:ea typeface="ＭＳ Ｐゴシック" charset="0"/>
              </a:rPr>
              <a:t> </a:t>
            </a:r>
            <a:endParaRPr lang="fr-FR" b="1" dirty="0" smtClean="0">
              <a:ea typeface="ＭＳ Ｐゴシック" charset="0"/>
            </a:endParaRPr>
          </a:p>
          <a:p>
            <a:pPr lvl="1"/>
            <a:r>
              <a:rPr lang="fr-FR" dirty="0" smtClean="0">
                <a:ea typeface="ＭＳ Ｐゴシック" charset="0"/>
              </a:rPr>
              <a:t>Nom Objet : &lt;vide&gt;</a:t>
            </a:r>
          </a:p>
          <a:p>
            <a:pPr lvl="1"/>
            <a:r>
              <a:rPr lang="fr-FR" dirty="0" smtClean="0">
                <a:ea typeface="ＭＳ Ｐゴシック" charset="0"/>
              </a:rPr>
              <a:t>Valeur </a:t>
            </a:r>
            <a:r>
              <a:rPr lang="fr-FR" dirty="0" err="1" smtClean="0">
                <a:ea typeface="ＭＳ Ｐゴシック" charset="0"/>
              </a:rPr>
              <a:t>JDD</a:t>
            </a:r>
            <a:r>
              <a:rPr lang="fr-FR" dirty="0" smtClean="0">
                <a:ea typeface="ＭＳ Ｐゴシック" charset="0"/>
              </a:rPr>
              <a:t> : 4</a:t>
            </a:r>
          </a:p>
          <a:p>
            <a:r>
              <a:rPr lang="fr-FR" dirty="0" smtClean="0">
                <a:ea typeface="ＭＳ Ｐゴシック" charset="0"/>
              </a:rPr>
              <a:t>On veut vérifier que le montant est supérieur &gt;0 dans le texte suivant : « </a:t>
            </a:r>
            <a:r>
              <a:rPr lang="fr-FR" sz="1200" i="1" dirty="0" smtClean="0">
                <a:ea typeface="ＭＳ Ｐゴシック" charset="0"/>
              </a:rPr>
              <a:t>MONTANT </a:t>
            </a:r>
            <a:r>
              <a:rPr lang="fr-FR" sz="1200" i="1" dirty="0">
                <a:ea typeface="ＭＳ Ｐゴシック" charset="0"/>
              </a:rPr>
              <a:t>TOTAL DU CREDIT (montant du crédit maximum consenti) </a:t>
            </a:r>
            <a:r>
              <a:rPr lang="fr-FR" sz="1200" i="1" dirty="0" smtClean="0">
                <a:ea typeface="ＭＳ Ｐゴシック" charset="0"/>
              </a:rPr>
              <a:t>: 3000 euros</a:t>
            </a:r>
            <a:r>
              <a:rPr lang="fr-FR" i="1" dirty="0" smtClean="0">
                <a:ea typeface="ＭＳ Ｐゴシック" charset="0"/>
              </a:rPr>
              <a:t> </a:t>
            </a:r>
            <a:r>
              <a:rPr lang="fr-FR" dirty="0" smtClean="0">
                <a:ea typeface="ＭＳ Ｐゴシック" charset="0"/>
              </a:rPr>
              <a:t>» présent sur la page 5</a:t>
            </a:r>
          </a:p>
          <a:p>
            <a:pPr lvl="1"/>
            <a:r>
              <a:rPr lang="fr-FR" dirty="0" smtClean="0"/>
              <a:t>Mot-clé : </a:t>
            </a:r>
            <a:r>
              <a:rPr lang="fr-FR" b="1" dirty="0" err="1">
                <a:ea typeface="ＭＳ Ｐゴシック" charset="0"/>
              </a:rPr>
              <a:t>VerifierValeurEntreDeuxTextes</a:t>
            </a:r>
            <a:r>
              <a:rPr lang="fr-FR" b="1" dirty="0">
                <a:ea typeface="ＭＳ Ｐゴシック" charset="0"/>
              </a:rPr>
              <a:t> </a:t>
            </a:r>
            <a:endParaRPr lang="fr-FR" b="1" dirty="0" smtClean="0">
              <a:ea typeface="ＭＳ Ｐゴシック" charset="0"/>
            </a:endParaRPr>
          </a:p>
          <a:p>
            <a:pPr lvl="1"/>
            <a:r>
              <a:rPr lang="fr-FR" dirty="0" smtClean="0">
                <a:ea typeface="ＭＳ Ｐゴシック" charset="0"/>
              </a:rPr>
              <a:t>Nom </a:t>
            </a:r>
            <a:r>
              <a:rPr lang="fr-FR" dirty="0">
                <a:ea typeface="ＭＳ Ｐゴシック" charset="0"/>
              </a:rPr>
              <a:t>Objet : </a:t>
            </a:r>
            <a:r>
              <a:rPr lang="fr-FR" b="1" dirty="0" smtClean="0">
                <a:ea typeface="ＭＳ Ｐゴシック" charset="0"/>
              </a:rPr>
              <a:t>&gt;</a:t>
            </a:r>
          </a:p>
          <a:p>
            <a:pPr lvl="1"/>
            <a:r>
              <a:rPr lang="fr-FR" dirty="0" smtClean="0">
                <a:ea typeface="ＭＳ Ｐゴシック" charset="0"/>
              </a:rPr>
              <a:t>Valeur </a:t>
            </a:r>
            <a:r>
              <a:rPr lang="fr-FR" dirty="0">
                <a:ea typeface="ＭＳ Ｐゴシック" charset="0"/>
              </a:rPr>
              <a:t>JDD : </a:t>
            </a:r>
            <a:r>
              <a:rPr lang="fr-FR" dirty="0" smtClean="0">
                <a:ea typeface="ＭＳ Ｐゴシック" charset="0"/>
              </a:rPr>
              <a:t>MONTANT </a:t>
            </a:r>
            <a:r>
              <a:rPr lang="fr-FR" dirty="0">
                <a:ea typeface="ＭＳ Ｐゴシック" charset="0"/>
              </a:rPr>
              <a:t>TOTAL DU CREDIT (montant du crédit maximum consenti) :|0|euros</a:t>
            </a:r>
            <a:r>
              <a:rPr lang="fr-FR" dirty="0" smtClean="0">
                <a:ea typeface="ＭＳ Ｐゴシック" charset="0"/>
              </a:rPr>
              <a:t>.</a:t>
            </a:r>
            <a:endParaRPr lang="fr-FR" dirty="0"/>
          </a:p>
          <a:p>
            <a:endParaRPr lang="fr-FR" dirty="0">
              <a:ea typeface="ＭＳ Ｐゴシック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45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ea typeface="MS PGothic" pitchFamily="34" charset="-128"/>
              </a:rPr>
              <a:t>Vérification par l’exemple sur une page donnée (colonne jaune)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TSV, on y aperçoit :</a:t>
            </a:r>
          </a:p>
          <a:p>
            <a:pPr lvl="1"/>
            <a:r>
              <a:rPr lang="fr-FR" dirty="0" smtClean="0"/>
              <a:t>Vérification du nombre de page </a:t>
            </a:r>
            <a:r>
              <a:rPr lang="fr-FR" dirty="0" smtClean="0">
                <a:sym typeface="Wingdings 2"/>
              </a:rPr>
              <a:t></a:t>
            </a:r>
            <a:endParaRPr lang="fr-FR" dirty="0" smtClean="0"/>
          </a:p>
          <a:p>
            <a:pPr lvl="1"/>
            <a:r>
              <a:rPr lang="fr-FR" dirty="0" smtClean="0"/>
              <a:t>Lien vers fichier externe si présent</a:t>
            </a:r>
            <a:r>
              <a:rPr lang="fr-FR" dirty="0">
                <a:sym typeface="Wingdings 2"/>
              </a:rPr>
              <a:t></a:t>
            </a:r>
            <a:endParaRPr lang="fr-FR" dirty="0" smtClean="0"/>
          </a:p>
          <a:p>
            <a:pPr lvl="1"/>
            <a:r>
              <a:rPr lang="fr-FR" dirty="0" smtClean="0"/>
              <a:t>Le fichier externe</a:t>
            </a:r>
            <a:r>
              <a:rPr lang="fr-FR" dirty="0">
                <a:sym typeface="Wingdings 2"/>
              </a:rPr>
              <a:t></a:t>
            </a:r>
            <a:endParaRPr lang="fr-FR" dirty="0" smtClean="0"/>
          </a:p>
          <a:p>
            <a:pPr lvl="1"/>
            <a:r>
              <a:rPr lang="fr-FR" dirty="0" smtClean="0"/>
              <a:t>La page concernée (colonne jaune)</a:t>
            </a:r>
            <a:r>
              <a:rPr lang="fr-FR" dirty="0">
                <a:sym typeface="Wingdings 2"/>
              </a:rPr>
              <a:t> 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81580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699294" y="3200400"/>
            <a:ext cx="56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400" dirty="0" smtClean="0">
                <a:sym typeface="Wingdings 2"/>
              </a:rPr>
              <a:t></a:t>
            </a:r>
            <a:endParaRPr lang="fr-FR" sz="1400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7000" y="452062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400" dirty="0" smtClean="0">
                <a:sym typeface="Wingdings 2"/>
              </a:rPr>
              <a:t></a:t>
            </a:r>
            <a:endParaRPr lang="fr-FR" sz="1400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00600" y="3987225"/>
            <a:ext cx="38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400" dirty="0" smtClean="0">
                <a:sym typeface="Wingdings 2"/>
              </a:rPr>
              <a:t></a:t>
            </a:r>
            <a:endParaRPr lang="fr-FR" sz="1400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58000" y="471328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400" dirty="0" smtClean="0">
                <a:sym typeface="Wingdings 2"/>
              </a:rPr>
              <a:t></a:t>
            </a:r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651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>
                <a:ea typeface="MS PGothic" pitchFamily="34" charset="-128"/>
              </a:rPr>
              <a:t>Vérification par l’exemple : Expression Régulière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vérifier des formats de date, des parties du texte qui varient en fonction des contrats sur la page présente. On utilise pour cela la vérification par expression régulière.</a:t>
            </a:r>
          </a:p>
          <a:p>
            <a:pPr lvl="1"/>
            <a:r>
              <a:rPr lang="fr-FR" dirty="0" smtClean="0"/>
              <a:t>Mot-clé </a:t>
            </a:r>
            <a:r>
              <a:rPr lang="fr-FR" dirty="0"/>
              <a:t>: </a:t>
            </a:r>
            <a:r>
              <a:rPr lang="fr-FR" b="1" dirty="0" err="1">
                <a:ea typeface="ＭＳ Ｐゴシック" charset="0"/>
              </a:rPr>
              <a:t>VerifierPresenceTextesRegExp</a:t>
            </a:r>
            <a:r>
              <a:rPr lang="fr-FR" b="1" dirty="0">
                <a:ea typeface="ＭＳ Ｐゴシック" charset="0"/>
              </a:rPr>
              <a:t> </a:t>
            </a:r>
            <a:endParaRPr lang="fr-FR" b="1" dirty="0" smtClean="0">
              <a:ea typeface="ＭＳ Ｐゴシック" charset="0"/>
            </a:endParaRPr>
          </a:p>
          <a:p>
            <a:pPr lvl="1"/>
            <a:r>
              <a:rPr lang="fr-FR" dirty="0" smtClean="0">
                <a:ea typeface="ＭＳ Ｐゴシック" charset="0"/>
              </a:rPr>
              <a:t>Nom </a:t>
            </a:r>
            <a:r>
              <a:rPr lang="fr-FR" dirty="0">
                <a:ea typeface="ＭＳ Ｐゴシック" charset="0"/>
              </a:rPr>
              <a:t>Objet : </a:t>
            </a:r>
            <a:r>
              <a:rPr lang="fr-FR" dirty="0" smtClean="0">
                <a:ea typeface="ＭＳ Ｐゴシック" charset="0"/>
              </a:rPr>
              <a:t>&lt;vide&gt;</a:t>
            </a:r>
          </a:p>
          <a:p>
            <a:pPr lvl="1"/>
            <a:r>
              <a:rPr lang="fr-FR" dirty="0" smtClean="0">
                <a:ea typeface="ＭＳ Ｐゴシック" charset="0"/>
              </a:rPr>
              <a:t>Valeur </a:t>
            </a:r>
            <a:r>
              <a:rPr lang="fr-FR" dirty="0">
                <a:ea typeface="ＭＳ Ｐゴシック" charset="0"/>
              </a:rPr>
              <a:t>JDD :  </a:t>
            </a:r>
            <a:r>
              <a:rPr lang="fr-FR" b="1" dirty="0" smtClean="0"/>
              <a:t>MR</a:t>
            </a:r>
            <a:r>
              <a:rPr lang="fr-FR" b="1" dirty="0"/>
              <a:t>.*\</a:t>
            </a:r>
            <a:r>
              <a:rPr lang="fr-FR" b="1" dirty="0" err="1"/>
              <a:t>sNé</a:t>
            </a:r>
            <a:r>
              <a:rPr lang="fr-FR" b="1" dirty="0"/>
              <a:t>.*\</a:t>
            </a:r>
            <a:r>
              <a:rPr lang="fr-FR" b="1" dirty="0" smtClean="0"/>
              <a:t>s</a:t>
            </a:r>
          </a:p>
          <a:p>
            <a:pPr lvl="1"/>
            <a:endParaRPr lang="fr-FR" b="1" dirty="0"/>
          </a:p>
          <a:p>
            <a:pPr marL="457200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Le .* représente plusieurs caractères</a:t>
            </a:r>
          </a:p>
          <a:p>
            <a:pPr marL="457200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Le \s représente différents caractères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FR" dirty="0" smtClean="0"/>
              <a:t>péciaux tel que : retour chariot, tabulation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0" y="3143250"/>
            <a:ext cx="383201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égende à une bordure 1 7"/>
          <p:cNvSpPr/>
          <p:nvPr/>
        </p:nvSpPr>
        <p:spPr>
          <a:xfrm>
            <a:off x="5105400" y="3657600"/>
            <a:ext cx="1409700" cy="304800"/>
          </a:xfrm>
          <a:prstGeom prst="accentCallout1">
            <a:avLst>
              <a:gd name="adj1" fmla="val 46219"/>
              <a:gd name="adj2" fmla="val -7637"/>
              <a:gd name="adj3" fmla="val -109722"/>
              <a:gd name="adj4" fmla="val -121216"/>
            </a:avLst>
          </a:prstGeom>
          <a:noFill/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8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: étape par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71327994"/>
              </p:ext>
            </p:extLst>
          </p:nvPr>
        </p:nvGraphicFramePr>
        <p:xfrm>
          <a:off x="1981200" y="2667000"/>
          <a:ext cx="5181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8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smtClean="0">
                <a:ea typeface="MS PGothic" pitchFamily="34" charset="-128"/>
              </a:rPr>
              <a:t>Etape 1 : Déverrouillage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ＭＳ Ｐゴシック" charset="0"/>
              </a:rPr>
              <a:t>Le déverrouillage des documents PDF ventile également les fichiers dans les bons répertoires.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Deux types de répertoires : les </a:t>
            </a:r>
            <a:r>
              <a:rPr lang="fr-FR" dirty="0" err="1" smtClean="0">
                <a:ea typeface="ＭＳ Ｐゴシック" charset="0"/>
              </a:rPr>
              <a:t>RUN</a:t>
            </a:r>
            <a:r>
              <a:rPr lang="fr-FR" dirty="0" smtClean="0">
                <a:ea typeface="ＭＳ Ｐゴシック" charset="0"/>
              </a:rPr>
              <a:t> et les REF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Si termine par REF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 dans répertoire REF</a:t>
            </a:r>
          </a:p>
          <a:p>
            <a:pPr lvl="2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Sinon  dans répertoire </a:t>
            </a:r>
            <a:r>
              <a:rPr lang="fr-FR" dirty="0" err="1" smtClean="0">
                <a:ea typeface="ＭＳ Ｐゴシック" charset="0"/>
                <a:sym typeface="Wingdings" panose="05000000000000000000" pitchFamily="2" charset="2"/>
              </a:rPr>
              <a:t>RUN</a:t>
            </a:r>
            <a:endParaRPr lang="fr-FR" dirty="0" smtClean="0">
              <a:ea typeface="ＭＳ Ｐゴシック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Mot-clé unique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dans le </a:t>
            </a:r>
            <a:r>
              <a:rPr lang="fr-FR" dirty="0" err="1" smtClean="0">
                <a:ea typeface="ＭＳ Ｐゴシック" charset="0"/>
                <a:sym typeface="Wingdings" panose="05000000000000000000" pitchFamily="2" charset="2"/>
              </a:rPr>
              <a:t>TSV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 : </a:t>
            </a:r>
            <a:r>
              <a:rPr lang="fr-FR" b="1" dirty="0" err="1" smtClean="0">
                <a:ea typeface="ＭＳ Ｐゴシック" charset="0"/>
                <a:sym typeface="Wingdings" panose="05000000000000000000" pitchFamily="2" charset="2"/>
              </a:rPr>
              <a:t>ConvertPDFToNonProtected</a:t>
            </a:r>
            <a:endParaRPr lang="fr-FR" b="1" dirty="0" smtClean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Le jeu de données : liste des fichiers à déverrouiller avec plusieurs syntaxes  possibles : 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ALL</a:t>
            </a:r>
            <a:r>
              <a:rPr lang="fr-FR" u="sng" dirty="0" smtClean="0"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 ou </a:t>
            </a:r>
            <a:r>
              <a:rPr lang="fr-FR" b="1" u="sng" dirty="0" err="1" smtClean="0">
                <a:ea typeface="ＭＳ Ｐゴシック" charset="0"/>
                <a:sym typeface="Wingdings" panose="05000000000000000000" pitchFamily="2" charset="2"/>
              </a:rPr>
              <a:t>TSV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 – </a:t>
            </a:r>
            <a:r>
              <a:rPr lang="fr-FR" b="1" u="sng" dirty="0" err="1" smtClean="0">
                <a:ea typeface="ＭＳ Ｐゴシック" charset="0"/>
                <a:sym typeface="Wingdings" panose="05000000000000000000" pitchFamily="2" charset="2"/>
              </a:rPr>
              <a:t>NETC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* .</a:t>
            </a:r>
            <a:r>
              <a:rPr lang="fr-FR" b="1" u="sng" dirty="0" err="1" smtClean="0">
                <a:ea typeface="ＭＳ Ｐゴシック" charset="0"/>
                <a:sym typeface="Wingdings" panose="05000000000000000000" pitchFamily="2" charset="2"/>
              </a:rPr>
              <a:t>pdf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  </a:t>
            </a: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ou </a:t>
            </a:r>
            <a:r>
              <a:rPr lang="fr-FR" b="1" u="sng" dirty="0" smtClean="0">
                <a:ea typeface="ＭＳ Ｐゴシック" charset="0"/>
                <a:sym typeface="Wingdings" panose="05000000000000000000" pitchFamily="2" charset="2"/>
              </a:rPr>
              <a:t>le nom du fichier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Résultats : </a:t>
            </a:r>
            <a:r>
              <a:rPr lang="fr-FR" dirty="0" err="1" smtClean="0">
                <a:ea typeface="ＭＳ Ｐゴシック" charset="0"/>
              </a:rPr>
              <a:t>Passed</a:t>
            </a:r>
            <a:r>
              <a:rPr lang="fr-FR" dirty="0" smtClean="0">
                <a:ea typeface="ＭＳ Ｐゴシック" charset="0"/>
              </a:rPr>
              <a:t>/</a:t>
            </a:r>
            <a:r>
              <a:rPr lang="fr-FR" dirty="0" err="1" smtClean="0">
                <a:ea typeface="ＭＳ Ｐゴシック" charset="0"/>
              </a:rPr>
              <a:t>Failed</a:t>
            </a:r>
            <a:r>
              <a:rPr lang="fr-FR" dirty="0" smtClean="0">
                <a:ea typeface="ＭＳ Ｐゴシック" charset="0"/>
              </a:rPr>
              <a:t> (absence de fichier, mot de passe incorrect…)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43400"/>
            <a:ext cx="6172200" cy="227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Solution-PF : Vue d’ensemble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 bwMode="auto">
          <a:xfrm>
            <a:off x="3445768" y="2643003"/>
            <a:ext cx="838200" cy="714375"/>
          </a:xfrm>
          <a:prstGeom prst="can">
            <a:avLst>
              <a:gd name="adj" fmla="val 214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 smtClean="0"/>
              <a:t>TKF*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 bwMode="auto">
          <a:xfrm>
            <a:off x="3200400" y="4458581"/>
            <a:ext cx="1800200" cy="76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100" b="1" dirty="0">
                <a:latin typeface="+mn-lt"/>
              </a:rPr>
              <a:t>Template Keyword </a:t>
            </a:r>
            <a:r>
              <a:rPr lang="fr-FR" sz="1100" b="1" dirty="0" err="1" smtClean="0">
                <a:latin typeface="+mn-lt"/>
              </a:rPr>
              <a:t>Functional</a:t>
            </a:r>
            <a:endParaRPr lang="fr-FR" sz="1100" b="1" dirty="0" smtClean="0">
              <a:latin typeface="+mn-lt"/>
            </a:endParaRPr>
          </a:p>
          <a:p>
            <a:pPr algn="ctr">
              <a:defRPr/>
            </a:pPr>
            <a:r>
              <a:rPr lang="fr-FR" sz="1100" dirty="0" smtClean="0">
                <a:latin typeface="+mn-lt"/>
              </a:rPr>
              <a:t>(Le référentiel mots-clés application)</a:t>
            </a:r>
            <a:endParaRPr lang="fr-FR" sz="1100" dirty="0">
              <a:latin typeface="+mn-lt"/>
            </a:endParaRPr>
          </a:p>
        </p:txBody>
      </p:sp>
      <p:pic>
        <p:nvPicPr>
          <p:cNvPr id="6" name="Picture 2" descr="C:\Users\556906\AppData\Local\Microsoft\Windows\Temporary Internet Files\Content.IE5\JTEESSCX\MC9002327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18221"/>
            <a:ext cx="8826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261804" y="2534878"/>
            <a:ext cx="2362200" cy="261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latin typeface="+mn-lt"/>
              </a:rPr>
              <a:t>Application cible</a:t>
            </a:r>
            <a:endParaRPr lang="fr-FR" sz="1100" b="1" dirty="0">
              <a:latin typeface="+mn-lt"/>
            </a:endParaRPr>
          </a:p>
        </p:txBody>
      </p:sp>
      <p:grpSp>
        <p:nvGrpSpPr>
          <p:cNvPr id="10" name="Groupe 9"/>
          <p:cNvGrpSpPr>
            <a:grpSpLocks/>
          </p:cNvGrpSpPr>
          <p:nvPr/>
        </p:nvGrpSpPr>
        <p:grpSpPr bwMode="auto">
          <a:xfrm>
            <a:off x="3544813" y="3115085"/>
            <a:ext cx="1865387" cy="1208087"/>
            <a:chOff x="314325" y="2449513"/>
            <a:chExt cx="1865387" cy="120808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25" y="2971800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courbée vers la gauche 11"/>
            <p:cNvSpPr/>
            <p:nvPr/>
          </p:nvSpPr>
          <p:spPr>
            <a:xfrm flipH="1">
              <a:off x="314325" y="2819400"/>
              <a:ext cx="381000" cy="838200"/>
            </a:xfrm>
            <a:prstGeom prst="curved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70037" y="2992028"/>
              <a:ext cx="1209675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100" b="1" dirty="0" smtClean="0">
                  <a:latin typeface="+mn-lt"/>
                </a:rPr>
                <a:t>Générateur  des scénarii (TSV)</a:t>
              </a:r>
              <a:endParaRPr lang="fr-FR" sz="1100" b="1" dirty="0">
                <a:latin typeface="+mn-lt"/>
              </a:endParaRPr>
            </a:p>
          </p:txBody>
        </p:sp>
        <p:pic>
          <p:nvPicPr>
            <p:cNvPr id="14" name="Picture 19" descr="C:\Users\556906\AppData\Local\Microsoft\Windows\Temporary Internet Files\Content.IE5\BDS8VAMK\MC90044206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" y="2449513"/>
              <a:ext cx="501650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Connecteur droit 14"/>
          <p:cNvCxnSpPr/>
          <p:nvPr/>
        </p:nvCxnSpPr>
        <p:spPr>
          <a:xfrm>
            <a:off x="1619672" y="1673933"/>
            <a:ext cx="0" cy="368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chemin vertical 15"/>
          <p:cNvSpPr/>
          <p:nvPr/>
        </p:nvSpPr>
        <p:spPr>
          <a:xfrm>
            <a:off x="472183" y="4410237"/>
            <a:ext cx="1017389" cy="1405137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 smtClean="0"/>
              <a:t>Scripts de </a:t>
            </a:r>
            <a:r>
              <a:rPr lang="fr-FR" sz="1000" i="1" dirty="0" err="1" smtClean="0"/>
              <a:t>comporte-ment</a:t>
            </a:r>
            <a:r>
              <a:rPr lang="fr-FR" sz="1000" i="1" dirty="0" smtClean="0"/>
              <a:t> et librairie de fonctions communes</a:t>
            </a:r>
            <a:endParaRPr lang="fr-FR" sz="1000" i="1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3275857" y="1673933"/>
            <a:ext cx="0" cy="297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chemin vertical 17"/>
          <p:cNvSpPr/>
          <p:nvPr/>
        </p:nvSpPr>
        <p:spPr>
          <a:xfrm>
            <a:off x="1547665" y="4410237"/>
            <a:ext cx="1094034" cy="12241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i="1" dirty="0" smtClean="0"/>
              <a:t>Librairie applicatives de mots-clés</a:t>
            </a:r>
            <a:endParaRPr lang="fr-FR" sz="1000" i="1" dirty="0"/>
          </a:p>
        </p:txBody>
      </p:sp>
      <p:sp>
        <p:nvSpPr>
          <p:cNvPr id="19" name="Organigramme : Disque magnétique 18"/>
          <p:cNvSpPr/>
          <p:nvPr/>
        </p:nvSpPr>
        <p:spPr>
          <a:xfrm>
            <a:off x="2641699" y="4458580"/>
            <a:ext cx="576064" cy="599331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OR</a:t>
            </a:r>
            <a:r>
              <a:rPr lang="fr-FR" sz="1400" dirty="0" smtClean="0"/>
              <a:t>*</a:t>
            </a:r>
            <a:endParaRPr lang="fr-FR" sz="14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5142072" y="2665847"/>
            <a:ext cx="1270992" cy="1743075"/>
            <a:chOff x="5791200" y="3795095"/>
            <a:chExt cx="1270992" cy="1743075"/>
          </a:xfrm>
        </p:grpSpPr>
        <p:sp>
          <p:nvSpPr>
            <p:cNvPr id="21" name="Parenthèses 20"/>
            <p:cNvSpPr/>
            <p:nvPr/>
          </p:nvSpPr>
          <p:spPr bwMode="auto">
            <a:xfrm>
              <a:off x="5791200" y="37950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2" name="Parenthèses 21"/>
            <p:cNvSpPr/>
            <p:nvPr/>
          </p:nvSpPr>
          <p:spPr bwMode="auto">
            <a:xfrm>
              <a:off x="5868144" y="39474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3" name="Parenthèses 22"/>
            <p:cNvSpPr/>
            <p:nvPr/>
          </p:nvSpPr>
          <p:spPr bwMode="auto">
            <a:xfrm>
              <a:off x="5940152" y="40998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4" name="Parenthèses 23"/>
            <p:cNvSpPr/>
            <p:nvPr/>
          </p:nvSpPr>
          <p:spPr bwMode="auto">
            <a:xfrm>
              <a:off x="6012160" y="42522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5" name="Parenthèses 24"/>
            <p:cNvSpPr/>
            <p:nvPr/>
          </p:nvSpPr>
          <p:spPr bwMode="auto">
            <a:xfrm>
              <a:off x="6084168" y="44046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6" name="Parenthèses 25"/>
            <p:cNvSpPr/>
            <p:nvPr/>
          </p:nvSpPr>
          <p:spPr bwMode="auto">
            <a:xfrm>
              <a:off x="6156176" y="45570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7" name="Parenthèses 26"/>
            <p:cNvSpPr/>
            <p:nvPr/>
          </p:nvSpPr>
          <p:spPr bwMode="auto">
            <a:xfrm>
              <a:off x="6228184" y="47094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8" name="Parenthèses 27"/>
            <p:cNvSpPr/>
            <p:nvPr/>
          </p:nvSpPr>
          <p:spPr bwMode="auto">
            <a:xfrm>
              <a:off x="6300192" y="4861895"/>
              <a:ext cx="762000" cy="676275"/>
            </a:xfrm>
            <a:prstGeom prst="bracketPai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b="1" dirty="0" smtClean="0"/>
                <a:t>TSV*</a:t>
              </a:r>
              <a:endParaRPr lang="fr-FR" b="1" dirty="0"/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006440" y="4579619"/>
            <a:ext cx="151216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100" b="1" dirty="0" smtClean="0">
                <a:latin typeface="+mn-lt"/>
              </a:rPr>
              <a:t>Test </a:t>
            </a:r>
            <a:r>
              <a:rPr lang="fr-FR" sz="1100" b="1" dirty="0">
                <a:latin typeface="+mn-lt"/>
              </a:rPr>
              <a:t>Scenario </a:t>
            </a:r>
            <a:r>
              <a:rPr lang="fr-FR" sz="1100" b="1" dirty="0" smtClean="0">
                <a:latin typeface="+mn-lt"/>
              </a:rPr>
              <a:t>Value</a:t>
            </a:r>
          </a:p>
          <a:p>
            <a:pPr algn="ctr">
              <a:defRPr/>
            </a:pPr>
            <a:r>
              <a:rPr lang="fr-FR" sz="1100" dirty="0" smtClean="0">
                <a:latin typeface="+mn-lt"/>
              </a:rPr>
              <a:t>(Livrable fonctionnel)</a:t>
            </a:r>
            <a:endParaRPr lang="fr-FR" sz="1100" dirty="0">
              <a:latin typeface="+mn-lt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5004048" y="1673933"/>
            <a:ext cx="0" cy="334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516216" y="1673933"/>
            <a:ext cx="0" cy="334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133600" y="3623400"/>
            <a:ext cx="0" cy="72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79512" y="1601925"/>
            <a:ext cx="1509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Périmètre technique du moteur de la solution</a:t>
            </a:r>
          </a:p>
          <a:p>
            <a:pPr algn="ctr"/>
            <a:r>
              <a:rPr lang="fr-FR" sz="1100" dirty="0" smtClean="0"/>
              <a:t>(Quick Test Pro)</a:t>
            </a:r>
          </a:p>
          <a:p>
            <a:pPr algn="ctr"/>
            <a:r>
              <a:rPr lang="fr-FR" sz="1100" b="1" dirty="0" smtClean="0">
                <a:latin typeface="Comic Sans MS" panose="030F0702030302020204" pitchFamily="66" charset="0"/>
              </a:rPr>
              <a:t>Le Moteur</a:t>
            </a:r>
          </a:p>
          <a:p>
            <a:pPr algn="ctr"/>
            <a:r>
              <a:rPr lang="fr-FR" sz="1100" b="1" i="1" dirty="0" smtClean="0">
                <a:latin typeface="Comic Sans MS" panose="030F0702030302020204" pitchFamily="66" charset="0"/>
              </a:rPr>
              <a:t>Le Driver</a:t>
            </a:r>
            <a:endParaRPr lang="fr-FR" sz="1100" b="1" i="1" dirty="0">
              <a:latin typeface="Comic Sans MS" panose="030F0702030302020204" pitchFamily="66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614812" y="1601925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Périmètre technique de la solution « mot-clé »</a:t>
            </a:r>
          </a:p>
          <a:p>
            <a:pPr algn="ctr"/>
            <a:r>
              <a:rPr lang="fr-FR" sz="900" i="1" dirty="0" smtClean="0"/>
              <a:t> ƒ(application)</a:t>
            </a:r>
          </a:p>
          <a:p>
            <a:pPr algn="ctr"/>
            <a:r>
              <a:rPr lang="fr-FR" sz="1100" b="1" dirty="0" smtClean="0">
                <a:latin typeface="Comic Sans MS" panose="030F0702030302020204" pitchFamily="66" charset="0"/>
              </a:rPr>
              <a:t>La Customisation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217763" y="1601925"/>
            <a:ext cx="1786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Périmètre fonctionnel de la solution « mot-clé » applicative</a:t>
            </a:r>
          </a:p>
          <a:p>
            <a:pPr algn="ctr"/>
            <a:r>
              <a:rPr lang="fr-FR" sz="1100" b="1" dirty="0">
                <a:latin typeface="Comic Sans MS" panose="030F0702030302020204" pitchFamily="66" charset="0"/>
              </a:rPr>
              <a:t>Le Référentiel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932040" y="1601925"/>
            <a:ext cx="165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Périmètre scénario de la solution « mot-clé »</a:t>
            </a:r>
          </a:p>
          <a:p>
            <a:pPr algn="ctr"/>
            <a:r>
              <a:rPr lang="fr-FR" sz="1100" b="1" dirty="0" smtClean="0">
                <a:latin typeface="Comic Sans MS" panose="030F0702030302020204" pitchFamily="66" charset="0"/>
              </a:rPr>
              <a:t>Les Cinématiques</a:t>
            </a:r>
            <a:endParaRPr lang="fr-FR" sz="1100" b="1" dirty="0">
              <a:latin typeface="Comic Sans MS" panose="030F0702030302020204" pitchFamily="66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668344" y="1601925"/>
            <a:ext cx="1296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Périmètre des résultats d’exécution de la solution</a:t>
            </a:r>
          </a:p>
          <a:p>
            <a:pPr algn="ctr"/>
            <a:r>
              <a:rPr lang="fr-FR" sz="1100" b="1" dirty="0" smtClean="0">
                <a:latin typeface="Comic Sans MS" panose="030F0702030302020204" pitchFamily="66" charset="0"/>
              </a:rPr>
              <a:t>Les Livrables</a:t>
            </a:r>
            <a:endParaRPr lang="fr-FR" sz="1100" b="1" dirty="0">
              <a:latin typeface="Comic Sans MS" panose="030F0702030302020204" pitchFamily="66" charset="0"/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7740021" y="1673933"/>
            <a:ext cx="0" cy="205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46600" y="1600200"/>
            <a:ext cx="13657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Périmètre d’</a:t>
            </a:r>
            <a:r>
              <a:rPr lang="fr-FR" sz="1100" dirty="0"/>
              <a:t>e</a:t>
            </a:r>
            <a:r>
              <a:rPr lang="fr-FR" sz="1100" dirty="0" smtClean="0"/>
              <a:t>xécution et du suivi des exécutions</a:t>
            </a:r>
          </a:p>
          <a:p>
            <a:pPr algn="ctr"/>
            <a:r>
              <a:rPr lang="fr-FR" sz="1100" b="1" dirty="0" smtClean="0">
                <a:latin typeface="Comic Sans MS" panose="030F0702030302020204" pitchFamily="66" charset="0"/>
              </a:rPr>
              <a:t>Tableau d’Exécution, Suivi &amp; Catalogue</a:t>
            </a:r>
            <a:endParaRPr lang="fr-FR" sz="11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4" name="Tableau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85748"/>
              </p:ext>
            </p:extLst>
          </p:nvPr>
        </p:nvGraphicFramePr>
        <p:xfrm>
          <a:off x="6588224" y="3781335"/>
          <a:ext cx="1781131" cy="127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9"/>
                <a:gridCol w="468688"/>
                <a:gridCol w="427413"/>
                <a:gridCol w="535391"/>
              </a:tblGrid>
              <a:tr h="182789">
                <a:tc>
                  <a:txBody>
                    <a:bodyPr/>
                    <a:lstStyle/>
                    <a:p>
                      <a:r>
                        <a:rPr lang="fr-FR" sz="600" dirty="0" err="1" smtClean="0"/>
                        <a:t>TSV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Produits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Statuts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Log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</a:tr>
              <a:tr h="182789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TSV1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err="1" smtClean="0"/>
                        <a:t>AUPC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err="1" smtClean="0"/>
                        <a:t>Passed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Lien1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</a:tr>
              <a:tr h="182789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TSV2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smtClean="0"/>
                        <a:t>VAT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err="1" smtClean="0"/>
                        <a:t>Passed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Lien2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</a:tr>
              <a:tr h="182789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TSV3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err="1" smtClean="0"/>
                        <a:t>VTX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err="1" smtClean="0"/>
                        <a:t>Passed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/>
                        <a:t>Lien3</a:t>
                      </a:r>
                    </a:p>
                  </a:txBody>
                  <a:tcPr marL="91469" marR="91469" marT="45675" marB="45675"/>
                </a:tc>
              </a:tr>
              <a:tr h="182789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TSV4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smtClean="0"/>
                        <a:t>PPP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err="1" smtClean="0"/>
                        <a:t>Passed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Lien4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</a:tr>
              <a:tr h="182789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TSV5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smtClean="0"/>
                        <a:t>LOA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err="1" smtClean="0"/>
                        <a:t>Passed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Lien5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</a:tr>
              <a:tr h="182789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TSV6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….</a:t>
                      </a:r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 marL="91469" marR="91469" marT="45675" marB="45675"/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 marL="91469" marR="91469" marT="45675" marB="45675"/>
                </a:tc>
              </a:tr>
            </a:tbl>
          </a:graphicData>
        </a:graphic>
      </p:graphicFrame>
      <p:sp>
        <p:nvSpPr>
          <p:cNvPr id="45" name="Nuage 44"/>
          <p:cNvSpPr/>
          <p:nvPr/>
        </p:nvSpPr>
        <p:spPr>
          <a:xfrm>
            <a:off x="6435180" y="2898168"/>
            <a:ext cx="1541245" cy="633546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« Le Lanceur »</a:t>
            </a:r>
            <a:endParaRPr lang="fr-FR" sz="1050" dirty="0"/>
          </a:p>
        </p:txBody>
      </p:sp>
      <p:sp>
        <p:nvSpPr>
          <p:cNvPr id="46" name="Organigramme : Disque magnétique 45"/>
          <p:cNvSpPr/>
          <p:nvPr/>
        </p:nvSpPr>
        <p:spPr>
          <a:xfrm>
            <a:off x="7812360" y="2728637"/>
            <a:ext cx="1080059" cy="11006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929417" y="353095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atin typeface="+mj-lt"/>
              </a:rPr>
              <a:t>LOG</a:t>
            </a:r>
            <a:endParaRPr lang="fr-FR" sz="1000" b="1" dirty="0">
              <a:latin typeface="+mj-l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457746" y="352232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atin typeface="+mj-lt"/>
              </a:rPr>
              <a:t>PDF</a:t>
            </a:r>
            <a:endParaRPr lang="fr-FR" sz="1000" b="1" dirty="0">
              <a:latin typeface="+mj-lt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852966" y="3166684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err="1" smtClean="0">
                <a:latin typeface="+mj-lt"/>
              </a:rPr>
              <a:t>XLS</a:t>
            </a:r>
            <a:endParaRPr lang="fr-FR" sz="1000" b="1" dirty="0">
              <a:latin typeface="+mj-lt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8436653" y="3153871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atin typeface="+mj-lt"/>
              </a:rPr>
              <a:t>TXT</a:t>
            </a:r>
            <a:endParaRPr lang="fr-FR" sz="1000" b="1" dirty="0">
              <a:latin typeface="+mj-lt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152298" y="334212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err="1" smtClean="0">
                <a:latin typeface="+mj-lt"/>
              </a:rPr>
              <a:t>PNG</a:t>
            </a:r>
            <a:endParaRPr lang="fr-FR" sz="1000" b="1" dirty="0">
              <a:latin typeface="+mj-lt"/>
            </a:endParaRPr>
          </a:p>
        </p:txBody>
      </p:sp>
      <p:sp>
        <p:nvSpPr>
          <p:cNvPr id="54" name="Pentagone 53"/>
          <p:cNvSpPr/>
          <p:nvPr/>
        </p:nvSpPr>
        <p:spPr>
          <a:xfrm rot="5400000">
            <a:off x="7009265" y="5224324"/>
            <a:ext cx="288032" cy="1262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722636" y="5507597"/>
            <a:ext cx="861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accent6">
                    <a:lumMod val="75000"/>
                  </a:schemeClr>
                </a:solidFill>
              </a:rPr>
              <a:t>Génération du Catalogue</a:t>
            </a:r>
            <a:endParaRPr lang="fr-FR" sz="800" b="1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Pentagone 55"/>
          <p:cNvSpPr/>
          <p:nvPr/>
        </p:nvSpPr>
        <p:spPr>
          <a:xfrm rot="5400000">
            <a:off x="8284718" y="5211188"/>
            <a:ext cx="288032" cy="1262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852966" y="5435479"/>
            <a:ext cx="1138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accent6">
                    <a:lumMod val="75000"/>
                  </a:schemeClr>
                </a:solidFill>
              </a:rPr>
              <a:t>Génération de rapports (souscriptions, captures d’écrans… )</a:t>
            </a:r>
            <a:endParaRPr lang="fr-FR" sz="800" b="1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3885661" y="5836375"/>
            <a:ext cx="3005951" cy="417516"/>
            <a:chOff x="1538594" y="6119718"/>
            <a:chExt cx="3005951" cy="417516"/>
          </a:xfrm>
        </p:grpSpPr>
        <p:sp>
          <p:nvSpPr>
            <p:cNvPr id="61" name="ZoneTexte 60"/>
            <p:cNvSpPr txBox="1"/>
            <p:nvPr/>
          </p:nvSpPr>
          <p:spPr bwMode="auto">
            <a:xfrm>
              <a:off x="1538594" y="6275624"/>
              <a:ext cx="300595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100" b="1" dirty="0" smtClean="0">
                  <a:latin typeface="+mn-lt"/>
                </a:rPr>
                <a:t>Lien d’exécution et de post-exécution (analyse) </a:t>
              </a:r>
              <a:endParaRPr lang="fr-FR" sz="1100" b="1" dirty="0">
                <a:latin typeface="+mn-lt"/>
              </a:endParaRPr>
            </a:p>
          </p:txBody>
        </p:sp>
        <p:sp>
          <p:nvSpPr>
            <p:cNvPr id="65" name="ZoneTexte 64"/>
            <p:cNvSpPr txBox="1"/>
            <p:nvPr/>
          </p:nvSpPr>
          <p:spPr bwMode="auto">
            <a:xfrm>
              <a:off x="1538594" y="6119718"/>
              <a:ext cx="252505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100" b="1" dirty="0" smtClean="0">
                  <a:latin typeface="+mn-lt"/>
                </a:rPr>
                <a:t>Dépendance technique ou fonctionnelle</a:t>
              </a:r>
              <a:endParaRPr lang="fr-FR" sz="1100" b="1" dirty="0">
                <a:latin typeface="+mn-lt"/>
              </a:endParaRPr>
            </a:p>
          </p:txBody>
        </p:sp>
      </p:grpSp>
      <p:cxnSp>
        <p:nvCxnSpPr>
          <p:cNvPr id="74" name="Connecteur droit 73"/>
          <p:cNvCxnSpPr/>
          <p:nvPr/>
        </p:nvCxnSpPr>
        <p:spPr>
          <a:xfrm>
            <a:off x="228600" y="1673933"/>
            <a:ext cx="0" cy="424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orme libre 86"/>
          <p:cNvSpPr/>
          <p:nvPr/>
        </p:nvSpPr>
        <p:spPr>
          <a:xfrm>
            <a:off x="998621" y="5549473"/>
            <a:ext cx="7611979" cy="698927"/>
          </a:xfrm>
          <a:custGeom>
            <a:avLst/>
            <a:gdLst>
              <a:gd name="connsiteX0" fmla="*/ 0 w 7611979"/>
              <a:gd name="connsiteY0" fmla="*/ 570590 h 698927"/>
              <a:gd name="connsiteX1" fmla="*/ 3376863 w 7611979"/>
              <a:gd name="connsiteY1" fmla="*/ 1095 h 698927"/>
              <a:gd name="connsiteX2" fmla="*/ 7611979 w 7611979"/>
              <a:gd name="connsiteY2" fmla="*/ 698927 h 69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11979" h="698927">
                <a:moveTo>
                  <a:pt x="0" y="570590"/>
                </a:moveTo>
                <a:cubicBezTo>
                  <a:pt x="1054100" y="275147"/>
                  <a:pt x="2108200" y="-20295"/>
                  <a:pt x="3376863" y="1095"/>
                </a:cubicBezTo>
                <a:cubicBezTo>
                  <a:pt x="4645526" y="22484"/>
                  <a:pt x="6991684" y="617380"/>
                  <a:pt x="7611979" y="698927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3189206" y="6324600"/>
            <a:ext cx="2653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i="1" dirty="0" smtClean="0"/>
              <a:t>OR : Object </a:t>
            </a:r>
            <a:r>
              <a:rPr lang="fr-FR" sz="800" i="1" dirty="0" err="1" smtClean="0"/>
              <a:t>Repository</a:t>
            </a:r>
            <a:r>
              <a:rPr lang="fr-FR" sz="800" i="1" dirty="0" smtClean="0"/>
              <a:t> (BDD d’objet </a:t>
            </a:r>
            <a:r>
              <a:rPr lang="fr-FR" sz="800" i="1" dirty="0" err="1" smtClean="0"/>
              <a:t>sde</a:t>
            </a:r>
            <a:r>
              <a:rPr lang="fr-FR" sz="800" i="1" dirty="0" smtClean="0"/>
              <a:t> l’application)</a:t>
            </a:r>
            <a:endParaRPr lang="fr-FR" sz="800" i="1" dirty="0"/>
          </a:p>
        </p:txBody>
      </p:sp>
      <p:pic>
        <p:nvPicPr>
          <p:cNvPr id="1028" name="Picture 4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1" y="2803046"/>
            <a:ext cx="1340505" cy="82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necteur droit avec flèche 70"/>
          <p:cNvCxnSpPr/>
          <p:nvPr/>
        </p:nvCxnSpPr>
        <p:spPr>
          <a:xfrm flipH="1">
            <a:off x="2929731" y="3494522"/>
            <a:ext cx="516037" cy="88307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2895600" y="3657600"/>
            <a:ext cx="0" cy="72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2184886" y="3530956"/>
            <a:ext cx="1167914" cy="81244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H="1">
            <a:off x="3113156" y="5997274"/>
            <a:ext cx="705241" cy="2252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4379064" y="2970647"/>
            <a:ext cx="650136" cy="62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flipH="1">
            <a:off x="3124200" y="6149674"/>
            <a:ext cx="705241" cy="22526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H="1" flipV="1">
            <a:off x="1453305" y="2363115"/>
            <a:ext cx="5269331" cy="8251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6093979" y="3631540"/>
            <a:ext cx="705241" cy="22526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7543800" y="2547270"/>
            <a:ext cx="543796" cy="0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Etape 2 : Comparaison ou </a:t>
            </a:r>
            <a:r>
              <a:rPr lang="fr-FR" altLang="fr-FR" dirty="0" smtClean="0">
                <a:ea typeface="MS PGothic" pitchFamily="34" charset="-128"/>
              </a:rPr>
              <a:t>…</a:t>
            </a:r>
            <a:endParaRPr altLang="fr-FR" dirty="0" smtClean="0">
              <a:ea typeface="MS PGothic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ＭＳ Ｐゴシック" charset="0"/>
              </a:rPr>
              <a:t>La complexité des documents nous oblige à créer plusieurs fichiers techniques intermédiaire, soient :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Le fichier </a:t>
            </a:r>
            <a:r>
              <a:rPr lang="fr-FR" dirty="0">
                <a:ea typeface="ＭＳ Ｐゴシック" charset="0"/>
              </a:rPr>
              <a:t>d’origine (format PDF</a:t>
            </a:r>
            <a:r>
              <a:rPr lang="fr-FR" dirty="0" smtClean="0">
                <a:ea typeface="ＭＳ Ｐゴシック" charset="0"/>
              </a:rPr>
              <a:t>)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Le fichier </a:t>
            </a:r>
            <a:r>
              <a:rPr lang="fr-FR" dirty="0" err="1" smtClean="0">
                <a:ea typeface="ＭＳ Ｐゴシック" charset="0"/>
              </a:rPr>
              <a:t>PDF_LIGHT</a:t>
            </a:r>
            <a:r>
              <a:rPr lang="fr-FR" dirty="0" smtClean="0">
                <a:ea typeface="ＭＳ Ｐゴシック" charset="0"/>
              </a:rPr>
              <a:t> : fichier PDF simplifié (format PDF)</a:t>
            </a: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Le fichier TXT qui est extrait du fichier </a:t>
            </a:r>
            <a:r>
              <a:rPr lang="fr-FR" dirty="0">
                <a:ea typeface="ＭＳ Ｐゴシック" charset="0"/>
              </a:rPr>
              <a:t>PDF_LIGHT </a:t>
            </a:r>
            <a:r>
              <a:rPr lang="fr-FR" dirty="0" smtClean="0">
                <a:ea typeface="ＭＳ Ｐゴシック" charset="0"/>
              </a:rPr>
              <a:t>(format TXT).</a:t>
            </a:r>
          </a:p>
          <a:p>
            <a:pPr>
              <a:defRPr/>
            </a:pPr>
            <a:r>
              <a:rPr lang="fr-FR" dirty="0" smtClean="0">
                <a:ea typeface="ＭＳ Ｐゴシック" charset="0"/>
                <a:sym typeface="Wingdings" panose="05000000000000000000" pitchFamily="2" charset="2"/>
              </a:rPr>
              <a:t>Mot-clé </a:t>
            </a:r>
            <a:r>
              <a:rPr lang="fr-FR" dirty="0">
                <a:ea typeface="ＭＳ Ｐゴシック" charset="0"/>
                <a:sym typeface="Wingdings" panose="05000000000000000000" pitchFamily="2" charset="2"/>
              </a:rPr>
              <a:t>unique dans le TSV : </a:t>
            </a:r>
            <a:r>
              <a:rPr lang="fr-FR" b="1" dirty="0" err="1" smtClean="0">
                <a:ea typeface="ＭＳ Ｐゴシック" charset="0"/>
                <a:sym typeface="Wingdings" panose="05000000000000000000" pitchFamily="2" charset="2"/>
              </a:rPr>
              <a:t>ComparePDF</a:t>
            </a:r>
            <a:endParaRPr lang="fr-FR" b="1" dirty="0">
              <a:ea typeface="ＭＳ Ｐゴシック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Le jeu de donnée : on indique les deux fichiers à comparer (</a:t>
            </a:r>
            <a:r>
              <a:rPr lang="fr-FR" dirty="0" err="1" smtClean="0">
                <a:ea typeface="ＭＳ Ｐゴシック" charset="0"/>
              </a:rPr>
              <a:t>RUN</a:t>
            </a:r>
            <a:r>
              <a:rPr lang="fr-FR" dirty="0" smtClean="0">
                <a:ea typeface="ＭＳ Ｐゴシック" charset="0"/>
              </a:rPr>
              <a:t> / REF)</a:t>
            </a:r>
          </a:p>
          <a:p>
            <a:pPr lvl="1">
              <a:defRPr/>
            </a:pPr>
            <a:endParaRPr lang="fr-FR" dirty="0" smtClean="0">
              <a:ea typeface="ＭＳ Ｐゴシック" charset="0"/>
            </a:endParaRPr>
          </a:p>
          <a:p>
            <a:pPr lvl="1">
              <a:defRPr/>
            </a:pPr>
            <a:endParaRPr lang="fr-FR" dirty="0">
              <a:ea typeface="ＭＳ Ｐゴシック" charset="0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</a:endParaRPr>
          </a:p>
          <a:p>
            <a:pPr lvl="1">
              <a:defRPr/>
            </a:pPr>
            <a:endParaRPr lang="fr-FR" dirty="0" smtClean="0">
              <a:ea typeface="ＭＳ Ｐゴシック" charset="0"/>
            </a:endParaRPr>
          </a:p>
          <a:p>
            <a:pPr lvl="1">
              <a:defRPr/>
            </a:pPr>
            <a:endParaRPr lang="fr-FR" dirty="0">
              <a:ea typeface="ＭＳ Ｐゴシック" charset="0"/>
            </a:endParaRPr>
          </a:p>
          <a:p>
            <a:pPr lvl="1">
              <a:defRPr/>
            </a:pPr>
            <a:r>
              <a:rPr lang="fr-FR" dirty="0" smtClean="0">
                <a:ea typeface="ＭＳ Ｐゴシック" charset="0"/>
              </a:rPr>
              <a:t>Le fichier résultat au format 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5340141" cy="129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86400"/>
            <a:ext cx="6559341" cy="102006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Etape 3 : Vérification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 smtClean="0">
                <a:ea typeface="ＭＳ Ｐゴシック" charset="0"/>
              </a:rPr>
              <a:t>Important</a:t>
            </a:r>
            <a:r>
              <a:rPr lang="fr-FR" dirty="0" smtClean="0">
                <a:ea typeface="ＭＳ Ｐゴシック" charset="0"/>
              </a:rPr>
              <a:t> : La </a:t>
            </a:r>
            <a:r>
              <a:rPr lang="fr-FR" dirty="0">
                <a:ea typeface="ＭＳ Ｐゴシック" charset="0"/>
              </a:rPr>
              <a:t>V</a:t>
            </a:r>
            <a:r>
              <a:rPr lang="fr-FR" dirty="0" smtClean="0">
                <a:ea typeface="ＭＳ Ｐゴシック" charset="0"/>
              </a:rPr>
              <a:t>érification est indépendante de la Comparaison.</a:t>
            </a:r>
          </a:p>
          <a:p>
            <a:pPr>
              <a:defRPr/>
            </a:pPr>
            <a:r>
              <a:rPr lang="fr-FR" dirty="0" smtClean="0">
                <a:ea typeface="ＭＳ Ｐゴシック" charset="0"/>
              </a:rPr>
              <a:t>Il ne faut pas faire de doublon « Comparaison » et « Vérification »</a:t>
            </a:r>
            <a:endParaRPr lang="fr-FR" dirty="0" smtClean="0"/>
          </a:p>
          <a:p>
            <a:pPr>
              <a:defRPr/>
            </a:pPr>
            <a:r>
              <a:rPr lang="fr-FR" dirty="0" smtClean="0"/>
              <a:t>Type de vérifications possibles :</a:t>
            </a:r>
          </a:p>
          <a:p>
            <a:pPr lvl="1">
              <a:defRPr/>
            </a:pPr>
            <a:r>
              <a:rPr lang="fr-FR" dirty="0" smtClean="0"/>
              <a:t>Vérifier le nombre </a:t>
            </a:r>
            <a:r>
              <a:rPr lang="fr-FR" dirty="0"/>
              <a:t>de </a:t>
            </a:r>
            <a:r>
              <a:rPr lang="fr-FR" dirty="0" smtClean="0"/>
              <a:t>page attendu</a:t>
            </a:r>
            <a:endParaRPr lang="fr-FR" dirty="0"/>
          </a:p>
          <a:p>
            <a:pPr lvl="1">
              <a:defRPr/>
            </a:pPr>
            <a:r>
              <a:rPr lang="fr-FR" dirty="0"/>
              <a:t>Vérifier </a:t>
            </a:r>
            <a:r>
              <a:rPr lang="fr-FR" dirty="0" smtClean="0"/>
              <a:t>la présence de </a:t>
            </a:r>
            <a:r>
              <a:rPr lang="fr-FR" dirty="0"/>
              <a:t>textes sur une page (</a:t>
            </a:r>
            <a:r>
              <a:rPr lang="fr-FR" dirty="0" smtClean="0"/>
              <a:t>ou </a:t>
            </a:r>
            <a:r>
              <a:rPr lang="fr-FR" dirty="0"/>
              <a:t>sur l’ensemble </a:t>
            </a:r>
            <a:r>
              <a:rPr lang="fr-FR" dirty="0" smtClean="0"/>
              <a:t>des pages)</a:t>
            </a:r>
          </a:p>
          <a:p>
            <a:pPr lvl="1">
              <a:defRPr/>
            </a:pPr>
            <a:r>
              <a:rPr lang="fr-FR" dirty="0"/>
              <a:t>Vérifier </a:t>
            </a:r>
            <a:r>
              <a:rPr lang="fr-FR" dirty="0" smtClean="0"/>
              <a:t>l’absence </a:t>
            </a:r>
            <a:r>
              <a:rPr lang="fr-FR" dirty="0"/>
              <a:t>de textes sur une page </a:t>
            </a:r>
            <a:r>
              <a:rPr lang="fr-FR" dirty="0" smtClean="0"/>
              <a:t>(ou </a:t>
            </a:r>
            <a:r>
              <a:rPr lang="fr-FR" dirty="0"/>
              <a:t>sur l’ensemble </a:t>
            </a:r>
            <a:r>
              <a:rPr lang="fr-FR" dirty="0" smtClean="0"/>
              <a:t>des pages)</a:t>
            </a:r>
          </a:p>
          <a:p>
            <a:pPr lvl="1">
              <a:defRPr/>
            </a:pPr>
            <a:r>
              <a:rPr lang="fr-FR" dirty="0" smtClean="0"/>
              <a:t>Vérifier texte entre deux flux de texte</a:t>
            </a:r>
          </a:p>
          <a:p>
            <a:pPr lvl="1">
              <a:defRPr/>
            </a:pPr>
            <a:r>
              <a:rPr lang="fr-FR" dirty="0" smtClean="0"/>
              <a:t>Vérifier des valeurs (&gt;  &lt;  &lt;&gt; = )</a:t>
            </a:r>
          </a:p>
          <a:p>
            <a:pPr lvl="1">
              <a:defRPr/>
            </a:pPr>
            <a:r>
              <a:rPr lang="fr-FR" dirty="0" smtClean="0"/>
              <a:t>Vérifier toutes </a:t>
            </a:r>
            <a:r>
              <a:rPr lang="fr-FR" dirty="0"/>
              <a:t>l</a:t>
            </a:r>
            <a:r>
              <a:rPr lang="fr-FR" dirty="0" smtClean="0"/>
              <a:t>es possibilités à partir d’un fichier externe (</a:t>
            </a:r>
            <a:r>
              <a:rPr lang="fr-FR" dirty="0" err="1" smtClean="0"/>
              <a:t>JDD</a:t>
            </a:r>
            <a:r>
              <a:rPr lang="fr-FR" dirty="0" smtClean="0"/>
              <a:t> externe </a:t>
            </a:r>
            <a:r>
              <a:rPr lang="fr-FR" dirty="0" smtClean="0">
                <a:sym typeface="Wingdings" panose="05000000000000000000" pitchFamily="2" charset="2"/>
              </a:rPr>
              <a:t> fichier TXT)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Vérifier tous les formats utilisées : dates, montants, références, formatage</a:t>
            </a:r>
          </a:p>
          <a:p>
            <a:pPr lvl="2">
              <a:defRPr/>
            </a:pPr>
            <a:r>
              <a:rPr lang="fr-FR" dirty="0" smtClean="0"/>
              <a:t>Utilisation </a:t>
            </a:r>
            <a:r>
              <a:rPr lang="fr-FR" b="1" dirty="0"/>
              <a:t>d’expression </a:t>
            </a:r>
            <a:r>
              <a:rPr lang="fr-FR" b="1" dirty="0" smtClean="0"/>
              <a:t>régulière </a:t>
            </a:r>
            <a:r>
              <a:rPr lang="fr-FR" dirty="0"/>
              <a:t>: </a:t>
            </a:r>
            <a:r>
              <a:rPr lang="fr-FR" i="1" dirty="0"/>
              <a:t>Une expression </a:t>
            </a:r>
            <a:r>
              <a:rPr lang="fr-FR" i="1" dirty="0" smtClean="0"/>
              <a:t>régulière </a:t>
            </a:r>
            <a:r>
              <a:rPr lang="fr-FR" i="1" dirty="0"/>
              <a:t>(traduction de l'anglais </a:t>
            </a:r>
            <a:r>
              <a:rPr lang="fr-FR" i="1" dirty="0" err="1"/>
              <a:t>regular</a:t>
            </a:r>
            <a:r>
              <a:rPr lang="fr-FR" i="1" dirty="0"/>
              <a:t> expression), est, en informatique, une chaîne de caractères que l’on appelle parfois un motif et qui décrit un ensemble de chaînes de caractères possibles selon une syntaxe </a:t>
            </a:r>
            <a:r>
              <a:rPr lang="fr-FR" i="1" dirty="0" smtClean="0"/>
              <a:t>précise (source : Wikipédia</a:t>
            </a:r>
            <a:r>
              <a:rPr lang="fr-FR" dirty="0" smtClean="0"/>
              <a:t>)</a:t>
            </a:r>
          </a:p>
          <a:p>
            <a:pPr lvl="2">
              <a:defRPr/>
            </a:pPr>
            <a:r>
              <a:rPr lang="fr-FR" dirty="0">
                <a:ea typeface="ＭＳ Ｐゴシック" charset="0"/>
              </a:rPr>
              <a:t>Exemples </a:t>
            </a:r>
            <a:r>
              <a:rPr lang="fr-FR" dirty="0" smtClean="0">
                <a:ea typeface="ＭＳ Ｐゴシック" charset="0"/>
              </a:rPr>
              <a:t>:	</a:t>
            </a:r>
            <a:r>
              <a:rPr lang="fr-FR" sz="1050" dirty="0" smtClean="0">
                <a:ea typeface="ＭＳ Ｐゴシック" charset="0"/>
              </a:rPr>
              <a:t>[</a:t>
            </a:r>
            <a:r>
              <a:rPr lang="fr-FR" sz="1050" dirty="0">
                <a:ea typeface="ＭＳ Ｐゴシック" charset="0"/>
              </a:rPr>
              <a:t>a-</a:t>
            </a:r>
            <a:r>
              <a:rPr lang="fr-FR" sz="1050" dirty="0" err="1">
                <a:ea typeface="ＭＳ Ｐゴシック" charset="0"/>
              </a:rPr>
              <a:t>zA</a:t>
            </a:r>
            <a:r>
              <a:rPr lang="fr-FR" sz="1050" dirty="0">
                <a:ea typeface="ＭＳ Ｐゴシック" charset="0"/>
              </a:rPr>
              <a:t>-Z]{20</a:t>
            </a:r>
            <a:r>
              <a:rPr lang="fr-FR" sz="1050" dirty="0" smtClean="0">
                <a:ea typeface="ＭＳ Ｐゴシック" charset="0"/>
              </a:rPr>
              <a:t>} </a:t>
            </a:r>
            <a:r>
              <a:rPr lang="fr-FR" sz="1050" dirty="0" smtClean="0">
                <a:ea typeface="ＭＳ Ｐゴシック" charset="0"/>
                <a:sym typeface="Wingdings" panose="05000000000000000000" pitchFamily="2" charset="2"/>
              </a:rPr>
              <a:t></a:t>
            </a:r>
            <a:r>
              <a:rPr lang="fr-FR" sz="1050" dirty="0">
                <a:ea typeface="ＭＳ Ｐゴシック" charset="0"/>
              </a:rPr>
              <a:t>	Comporte des </a:t>
            </a:r>
            <a:r>
              <a:rPr lang="fr-FR" sz="1050" dirty="0" smtClean="0">
                <a:ea typeface="ＭＳ Ｐゴシック" charset="0"/>
              </a:rPr>
              <a:t>caractères alphabétiques </a:t>
            </a:r>
            <a:r>
              <a:rPr lang="fr-FR" sz="1050" dirty="0">
                <a:ea typeface="ＭＳ Ｐゴシック" charset="0"/>
              </a:rPr>
              <a:t>d'une longueur de 20 car</a:t>
            </a:r>
            <a:r>
              <a:rPr lang="fr-FR" sz="1050" dirty="0" smtClean="0">
                <a:ea typeface="ＭＳ Ｐゴシック" charset="0"/>
              </a:rPr>
              <a:t>.</a:t>
            </a:r>
          </a:p>
          <a:p>
            <a:pPr marL="914400" lvl="2" indent="0">
              <a:buNone/>
              <a:defRPr/>
            </a:pPr>
            <a:r>
              <a:rPr lang="fr-FR" dirty="0" smtClean="0">
                <a:ea typeface="ＭＳ Ｐゴシック" charset="0"/>
              </a:rPr>
              <a:t>			</a:t>
            </a:r>
            <a:r>
              <a:rPr lang="fr-FR" sz="1050" dirty="0" smtClean="0">
                <a:ea typeface="ＭＳ Ｐゴシック" charset="0"/>
              </a:rPr>
              <a:t>[ </a:t>
            </a:r>
            <a:r>
              <a:rPr lang="fr-FR" sz="1050" dirty="0">
                <a:ea typeface="ＭＳ Ｐゴシック" charset="0"/>
              </a:rPr>
              <a:t>]{20</a:t>
            </a:r>
            <a:r>
              <a:rPr lang="fr-FR" sz="1050" dirty="0" smtClean="0">
                <a:ea typeface="ＭＳ Ｐゴシック" charset="0"/>
              </a:rPr>
              <a:t>} </a:t>
            </a:r>
            <a:r>
              <a:rPr lang="fr-FR" sz="1050" dirty="0" smtClean="0"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fr-FR" sz="1050" dirty="0" smtClean="0">
                <a:ea typeface="ＭＳ Ｐゴシック" charset="0"/>
              </a:rPr>
              <a:t>Espace </a:t>
            </a:r>
            <a:r>
              <a:rPr lang="fr-FR" sz="1050" dirty="0">
                <a:ea typeface="ＭＳ Ｐゴシック" charset="0"/>
              </a:rPr>
              <a:t>d'une longueur de 20 </a:t>
            </a:r>
            <a:r>
              <a:rPr lang="fr-FR" sz="1050" dirty="0" smtClean="0">
                <a:ea typeface="ＭＳ Ｐゴシック" charset="0"/>
              </a:rPr>
              <a:t>car.</a:t>
            </a:r>
          </a:p>
          <a:p>
            <a:pPr marL="914400" lvl="2" indent="0">
              <a:buNone/>
              <a:defRPr/>
            </a:pPr>
            <a:r>
              <a:rPr lang="fr-FR" sz="1050" dirty="0" smtClean="0">
                <a:ea typeface="ＭＳ Ｐゴシック" charset="0"/>
              </a:rPr>
              <a:t>		</a:t>
            </a:r>
            <a:r>
              <a:rPr lang="fr-FR" sz="1050" dirty="0">
                <a:ea typeface="ＭＳ Ｐゴシック" charset="0"/>
              </a:rPr>
              <a:t>	</a:t>
            </a:r>
            <a:r>
              <a:rPr lang="fr-FR" sz="1050" dirty="0" smtClean="0">
                <a:ea typeface="ＭＳ Ｐゴシック" charset="0"/>
              </a:rPr>
              <a:t>(</a:t>
            </a:r>
            <a:r>
              <a:rPr lang="fr-FR" sz="1050" dirty="0">
                <a:ea typeface="ＭＳ Ｐゴシック" charset="0"/>
              </a:rPr>
              <a:t>0[1-9]|[12][0-9]|3[01])[/](0[1-9]|1[012])[/](19|20)\d\d </a:t>
            </a:r>
            <a:r>
              <a:rPr lang="fr-FR" sz="1050" dirty="0" smtClean="0"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fr-FR" sz="1050" dirty="0" smtClean="0">
                <a:ea typeface="ＭＳ Ｐゴシック" charset="0"/>
              </a:rPr>
              <a:t>format </a:t>
            </a:r>
            <a:r>
              <a:rPr lang="fr-FR" sz="1050" dirty="0">
                <a:ea typeface="ＭＳ Ｐゴシック" charset="0"/>
              </a:rPr>
              <a:t>date </a:t>
            </a:r>
            <a:r>
              <a:rPr lang="fr-FR" sz="1050" dirty="0" err="1">
                <a:ea typeface="ＭＳ Ｐゴシック" charset="0"/>
              </a:rPr>
              <a:t>JJ</a:t>
            </a:r>
            <a:r>
              <a:rPr lang="fr-FR" sz="1050" dirty="0">
                <a:ea typeface="ＭＳ Ｐゴシック" charset="0"/>
              </a:rPr>
              <a:t>/MM/</a:t>
            </a:r>
            <a:r>
              <a:rPr lang="fr-FR" sz="1050" dirty="0" err="1">
                <a:ea typeface="ＭＳ Ｐゴシック" charset="0"/>
              </a:rPr>
              <a:t>AAAA</a:t>
            </a:r>
            <a:endParaRPr lang="fr-FR" sz="1050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76200" y="1179513"/>
            <a:ext cx="8763000" cy="287337"/>
          </a:xfrm>
        </p:spPr>
        <p:txBody>
          <a:bodyPr/>
          <a:lstStyle/>
          <a:p>
            <a:r>
              <a:rPr altLang="fr-FR" dirty="0" smtClean="0">
                <a:ea typeface="MS PGothic" pitchFamily="34" charset="-128"/>
              </a:rPr>
              <a:t>Etape 3 : Vérification (2/2)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1"/>
            <a:ext cx="5943600" cy="267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8634"/>
            <a:ext cx="7470116" cy="258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67262"/>
            <a:ext cx="775195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chiffres - Exemple de création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Le </a:t>
            </a:r>
            <a:r>
              <a:rPr lang="fr-FR" sz="1800" b="1" dirty="0" err="1" smtClean="0"/>
              <a:t>TSV</a:t>
            </a:r>
            <a:r>
              <a:rPr lang="fr-FR" sz="1800" b="1" dirty="0" smtClean="0"/>
              <a:t> - PDF - PACK VI 236 AD7 CLASS </a:t>
            </a:r>
            <a:r>
              <a:rPr lang="fr-FR" sz="1800" dirty="0" smtClean="0"/>
              <a:t>généré en 1 jour (formation incluse)</a:t>
            </a:r>
          </a:p>
          <a:p>
            <a:r>
              <a:rPr lang="fr-FR" sz="1800" dirty="0" smtClean="0"/>
              <a:t>15 pages ont été prises en compte</a:t>
            </a:r>
          </a:p>
          <a:p>
            <a:r>
              <a:rPr lang="fr-FR" sz="1800" b="1" u="sng" dirty="0" smtClean="0"/>
              <a:t>Juin 2015</a:t>
            </a:r>
            <a:r>
              <a:rPr lang="fr-FR" sz="1800" b="1" dirty="0" smtClean="0"/>
              <a:t> : </a:t>
            </a:r>
            <a:r>
              <a:rPr lang="fr-FR" sz="1800" dirty="0" smtClean="0"/>
              <a:t>70 vérifications itératives en 30 mn avec possibilités de réduire la stratégie itérative</a:t>
            </a:r>
          </a:p>
          <a:p>
            <a:r>
              <a:rPr lang="fr-FR" sz="1800" b="1" u="sng" dirty="0" smtClean="0"/>
              <a:t>Juillet 2016</a:t>
            </a:r>
            <a:r>
              <a:rPr lang="fr-FR" sz="1800" b="1" dirty="0" smtClean="0"/>
              <a:t> </a:t>
            </a:r>
            <a:r>
              <a:rPr lang="fr-FR" sz="1800" dirty="0" smtClean="0"/>
              <a:t>: temps réduit à moins de 10mn suite à optimisation</a:t>
            </a:r>
          </a:p>
          <a:p>
            <a:r>
              <a:rPr lang="fr-FR" sz="1800" b="1" dirty="0" smtClean="0">
                <a:sym typeface="Wingdings" panose="05000000000000000000" pitchFamily="2" charset="2"/>
              </a:rPr>
              <a:t>Méthode escalier </a:t>
            </a:r>
            <a:r>
              <a:rPr lang="fr-FR" sz="1400" dirty="0" smtClean="0">
                <a:sym typeface="Wingdings" panose="05000000000000000000" pitchFamily="2" charset="2"/>
              </a:rPr>
              <a:t> </a:t>
            </a:r>
            <a:r>
              <a:rPr lang="fr-FR" sz="1400" dirty="0">
                <a:sym typeface="Wingdings" panose="05000000000000000000" pitchFamily="2" charset="2"/>
              </a:rPr>
              <a:t>on utilise plus souvent cette </a:t>
            </a:r>
            <a:r>
              <a:rPr lang="fr-FR" sz="1400" dirty="0" smtClean="0">
                <a:sym typeface="Wingdings" panose="05000000000000000000" pitchFamily="2" charset="2"/>
              </a:rPr>
              <a:t>méthode pour une meilleure visibilité</a:t>
            </a:r>
            <a:endParaRPr lang="fr-FR" sz="1800" b="1" dirty="0" smtClean="0">
              <a:sym typeface="Wingdings" panose="05000000000000000000" pitchFamily="2" charset="2"/>
            </a:endParaRP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A chaque itération, on procède qu’à une et une seule vérification (un seul mot clé devient actif, on ignore les autres et le temps d’</a:t>
            </a:r>
            <a:r>
              <a:rPr lang="fr-FR" sz="1400" dirty="0">
                <a:sym typeface="Wingdings" panose="05000000000000000000" pitchFamily="2" charset="2"/>
              </a:rPr>
              <a:t>e</a:t>
            </a:r>
            <a:r>
              <a:rPr lang="fr-FR" sz="1400" dirty="0" smtClean="0">
                <a:sym typeface="Wingdings" panose="05000000000000000000" pitchFamily="2" charset="2"/>
              </a:rPr>
              <a:t>xécution est plus longs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Exemple : Temps 30 mn pour 70 itérations</a:t>
            </a:r>
          </a:p>
          <a:p>
            <a:r>
              <a:rPr lang="fr-FR" sz="1800" b="1" dirty="0" smtClean="0">
                <a:sym typeface="Wingdings" panose="05000000000000000000" pitchFamily="2" charset="2"/>
              </a:rPr>
              <a:t>Méthode «  Optimisation escalier »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On combine la méthode escalier de façon à optimiser le nombre de vérification par itération, on réduit donc les itérations mais le « rapport utilisateur » est plus difficile à interpréter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Exemple : Temps 20 mn pour 56 itérations</a:t>
            </a:r>
          </a:p>
          <a:p>
            <a:r>
              <a:rPr lang="fr-FR" sz="1800" b="1" dirty="0">
                <a:sym typeface="Wingdings" panose="05000000000000000000" pitchFamily="2" charset="2"/>
              </a:rPr>
              <a:t>Méthode « </a:t>
            </a:r>
            <a:r>
              <a:rPr lang="fr-FR" sz="1800" b="1" dirty="0" smtClean="0">
                <a:sym typeface="Wingdings" panose="05000000000000000000" pitchFamily="2" charset="2"/>
              </a:rPr>
              <a:t>Optimisation mots-clés</a:t>
            </a:r>
            <a:r>
              <a:rPr lang="fr-FR" sz="1800" b="1" dirty="0">
                <a:sym typeface="Wingdings" panose="05000000000000000000" pitchFamily="2" charset="2"/>
              </a:rPr>
              <a:t> </a:t>
            </a:r>
            <a:r>
              <a:rPr lang="fr-FR" sz="1800" b="1" dirty="0" smtClean="0">
                <a:sym typeface="Wingdings" panose="05000000000000000000" pitchFamily="2" charset="2"/>
              </a:rPr>
              <a:t>»</a:t>
            </a:r>
            <a:endParaRPr lang="fr-FR" sz="1400" dirty="0">
              <a:sym typeface="Wingdings" panose="05000000000000000000" pitchFamily="2" charset="2"/>
            </a:endParaRP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On </a:t>
            </a:r>
            <a:r>
              <a:rPr lang="fr-FR" sz="1400" dirty="0" smtClean="0">
                <a:sym typeface="Wingdings" panose="05000000000000000000" pitchFamily="2" charset="2"/>
              </a:rPr>
              <a:t>fait en sorte d’avoir qu’une itération, on ajoute autant de colonne que l’on fait de vérification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4320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du document</a:t>
            </a:r>
            <a:endParaRPr lang="fr-FR" dirty="0"/>
          </a:p>
        </p:txBody>
      </p:sp>
      <p:pic>
        <p:nvPicPr>
          <p:cNvPr id="2050" name="Picture 2" descr="C:\Program Files\Microsoft Office\MEDIA\CAGCAT10\j0195812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89" y="2974086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Périmètre de la Solution-PF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0324"/>
            <a:ext cx="8712680" cy="522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Constats vue d’un autre angle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solution PF est :</a:t>
            </a:r>
          </a:p>
          <a:p>
            <a:pPr lvl="1"/>
            <a:r>
              <a:rPr lang="fr-FR" dirty="0" err="1" smtClean="0"/>
              <a:t>Mutli</a:t>
            </a:r>
            <a:r>
              <a:rPr lang="fr-FR" dirty="0" smtClean="0"/>
              <a:t>-Application</a:t>
            </a:r>
          </a:p>
          <a:p>
            <a:pPr lvl="1"/>
            <a:r>
              <a:rPr lang="fr-FR" dirty="0" smtClean="0"/>
              <a:t>Multi-Technologique</a:t>
            </a:r>
          </a:p>
          <a:p>
            <a:pPr lvl="1"/>
            <a:r>
              <a:rPr lang="fr-FR" dirty="0" smtClean="0"/>
              <a:t>Multi-Outillée :</a:t>
            </a:r>
          </a:p>
          <a:p>
            <a:pPr lvl="2"/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 smtClean="0"/>
              <a:t>Testing</a:t>
            </a:r>
            <a:endParaRPr lang="fr-FR" b="1" dirty="0" smtClean="0"/>
          </a:p>
          <a:p>
            <a:pPr lvl="2"/>
            <a:r>
              <a:rPr lang="fr-FR" b="1" dirty="0" smtClean="0"/>
              <a:t>Adobe Acrobat Pro</a:t>
            </a:r>
          </a:p>
          <a:p>
            <a:pPr lvl="1"/>
            <a:r>
              <a:rPr lang="fr-FR" dirty="0" smtClean="0"/>
              <a:t>Couteuse (licences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Les inconvénients sont :</a:t>
            </a:r>
          </a:p>
          <a:p>
            <a:pPr lvl="1"/>
            <a:r>
              <a:rPr lang="fr-FR" dirty="0" smtClean="0"/>
              <a:t>Le coût des outils (des licences)</a:t>
            </a:r>
          </a:p>
          <a:p>
            <a:pPr lvl="1"/>
            <a:r>
              <a:rPr lang="fr-FR" dirty="0" smtClean="0"/>
              <a:t>La complexité </a:t>
            </a:r>
            <a:r>
              <a:rPr lang="fr-FR" dirty="0" smtClean="0"/>
              <a:t>(puisque </a:t>
            </a:r>
            <a:r>
              <a:rPr lang="fr-FR" dirty="0" smtClean="0"/>
              <a:t>la solution s’adapte à plusieurs </a:t>
            </a:r>
            <a:r>
              <a:rPr lang="fr-FR" dirty="0" smtClean="0"/>
              <a:t>activités/applications)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Souscription sur différentes applications (</a:t>
            </a:r>
            <a:r>
              <a:rPr lang="fr-FR" dirty="0" err="1" smtClean="0"/>
              <a:t>Siclid</a:t>
            </a:r>
            <a:r>
              <a:rPr lang="fr-FR" dirty="0" smtClean="0"/>
              <a:t>, EDCO, NETC, WEBM, CCLK …)</a:t>
            </a:r>
          </a:p>
          <a:p>
            <a:pPr lvl="2"/>
            <a:r>
              <a:rPr lang="fr-FR" dirty="0" smtClean="0"/>
              <a:t>Traitement de Fichier (Packs EDTQ)</a:t>
            </a:r>
          </a:p>
          <a:p>
            <a:pPr lvl="2"/>
            <a:r>
              <a:rPr lang="fr-FR" dirty="0" smtClean="0"/>
              <a:t>Paramétrage des </a:t>
            </a:r>
            <a:r>
              <a:rPr lang="fr-FR" dirty="0" smtClean="0"/>
              <a:t>applications</a:t>
            </a:r>
          </a:p>
          <a:p>
            <a:pPr lvl="2"/>
            <a:r>
              <a:rPr lang="fr-FR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Les besoins différents</a:t>
            </a:r>
          </a:p>
          <a:p>
            <a:pPr lvl="1"/>
            <a:r>
              <a:rPr lang="fr-FR" dirty="0" smtClean="0"/>
              <a:t>Les objectifs différents </a:t>
            </a:r>
            <a:r>
              <a:rPr lang="fr-FR" dirty="0" smtClean="0"/>
              <a:t>...</a:t>
            </a:r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847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666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8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la solution PF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04800" y="1604513"/>
            <a:ext cx="8382000" cy="45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Solution - PF « mot-clé »</a:t>
            </a:r>
          </a:p>
          <a:p>
            <a:pPr algn="ctr"/>
            <a:r>
              <a:rPr lang="fr-FR" u="sng" dirty="0" smtClean="0"/>
              <a:t>Technologies</a:t>
            </a:r>
            <a:endParaRPr lang="fr-FR" dirty="0" smtClean="0"/>
          </a:p>
          <a:p>
            <a:pPr algn="ctr"/>
            <a:r>
              <a:rPr lang="fr-FR" dirty="0" smtClean="0"/>
              <a:t>Web</a:t>
            </a:r>
          </a:p>
          <a:p>
            <a:pPr algn="ctr"/>
            <a:r>
              <a:rPr lang="fr-FR" dirty="0" smtClean="0"/>
              <a:t>Siebel</a:t>
            </a:r>
          </a:p>
          <a:p>
            <a:pPr algn="ctr"/>
            <a:r>
              <a:rPr lang="fr-FR" dirty="0" err="1" smtClean="0"/>
              <a:t>MainFrame</a:t>
            </a:r>
            <a:endParaRPr lang="fr-FR" dirty="0" smtClean="0"/>
          </a:p>
          <a:p>
            <a:pPr algn="ctr"/>
            <a:r>
              <a:rPr lang="fr-FR" dirty="0" smtClean="0"/>
              <a:t>Java</a:t>
            </a:r>
          </a:p>
          <a:p>
            <a:pPr algn="ctr"/>
            <a:r>
              <a:rPr lang="fr-FR" dirty="0" smtClean="0"/>
              <a:t>TXT (packs)</a:t>
            </a:r>
          </a:p>
          <a:p>
            <a:pPr algn="ctr"/>
            <a:endParaRPr lang="fr-FR" dirty="0"/>
          </a:p>
          <a:p>
            <a:pPr algn="ctr"/>
            <a:r>
              <a:rPr lang="fr-FR" u="sng" dirty="0" smtClean="0"/>
              <a:t>Contexte</a:t>
            </a:r>
          </a:p>
          <a:p>
            <a:pPr algn="ctr"/>
            <a:r>
              <a:rPr lang="fr-FR" dirty="0" smtClean="0"/>
              <a:t>TSV / TKF / OR / Lib</a:t>
            </a:r>
          </a:p>
          <a:p>
            <a:pPr algn="ctr"/>
            <a:endParaRPr lang="fr-FR" dirty="0"/>
          </a:p>
          <a:p>
            <a:pPr algn="ctr"/>
            <a:r>
              <a:rPr lang="fr-FR" u="sng" dirty="0" smtClean="0"/>
              <a:t>Outils d’Exécution et de Suivi</a:t>
            </a:r>
          </a:p>
          <a:p>
            <a:pPr algn="ctr"/>
            <a:r>
              <a:rPr lang="fr-FR" dirty="0" smtClean="0"/>
              <a:t>Capture d’écran</a:t>
            </a:r>
          </a:p>
          <a:p>
            <a:pPr algn="ctr"/>
            <a:r>
              <a:rPr lang="fr-FR" dirty="0" smtClean="0"/>
              <a:t>Générateur de LOG</a:t>
            </a:r>
          </a:p>
          <a:p>
            <a:pPr algn="ctr"/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</p:txBody>
      </p:sp>
      <p:sp>
        <p:nvSpPr>
          <p:cNvPr id="6" name="Explosion 1 5"/>
          <p:cNvSpPr/>
          <p:nvPr/>
        </p:nvSpPr>
        <p:spPr>
          <a:xfrm>
            <a:off x="4587815" y="3200400"/>
            <a:ext cx="4572000" cy="3276600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Idée :</a:t>
            </a:r>
          </a:p>
          <a:p>
            <a:pPr algn="ctr"/>
            <a:r>
              <a:rPr lang="fr-FR" sz="1600" dirty="0" smtClean="0"/>
              <a:t>Ne pas réinventer la roue en optimisant la solution existante à vos propre besoins pour une meilleure efficacité et flexibilité.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1847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66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6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L’Industrialisation des PDF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Optimiser et orienter vers du « </a:t>
            </a:r>
            <a:r>
              <a:rPr lang="fr-FR" dirty="0" err="1" smtClean="0"/>
              <a:t>Testing</a:t>
            </a:r>
            <a:r>
              <a:rPr lang="fr-FR" dirty="0" smtClean="0"/>
              <a:t> PDF » uniquement :</a:t>
            </a:r>
          </a:p>
          <a:p>
            <a:pPr lvl="1"/>
            <a:r>
              <a:rPr lang="fr-FR" dirty="0" smtClean="0"/>
              <a:t>Garder les principes qui ont fonctionné et qui fonctionnent</a:t>
            </a:r>
          </a:p>
          <a:p>
            <a:pPr lvl="2"/>
            <a:r>
              <a:rPr lang="fr-FR" dirty="0" smtClean="0"/>
              <a:t>La comparaison</a:t>
            </a:r>
          </a:p>
          <a:p>
            <a:pPr lvl="1"/>
            <a:r>
              <a:rPr lang="fr-FR" dirty="0" smtClean="0"/>
              <a:t>Adapter </a:t>
            </a:r>
            <a:r>
              <a:rPr lang="fr-FR" dirty="0" smtClean="0"/>
              <a:t>la solution</a:t>
            </a:r>
          </a:p>
          <a:p>
            <a:pPr lvl="2"/>
            <a:r>
              <a:rPr lang="fr-FR" dirty="0" smtClean="0"/>
              <a:t>Ne pas utiliser </a:t>
            </a:r>
            <a:r>
              <a:rPr lang="fr-FR" dirty="0" smtClean="0"/>
              <a:t>UFT</a:t>
            </a:r>
          </a:p>
          <a:p>
            <a:pPr lvl="2"/>
            <a:r>
              <a:rPr lang="fr-FR" dirty="0" smtClean="0"/>
              <a:t>Autres </a:t>
            </a:r>
            <a:r>
              <a:rPr lang="fr-FR" dirty="0"/>
              <a:t>: </a:t>
            </a:r>
            <a:r>
              <a:rPr lang="fr-FR" dirty="0" smtClean="0"/>
              <a:t>…</a:t>
            </a:r>
            <a:endParaRPr lang="fr-FR" dirty="0" smtClean="0"/>
          </a:p>
          <a:p>
            <a:pPr lvl="1"/>
            <a:r>
              <a:rPr lang="fr-FR" dirty="0"/>
              <a:t>Ajouter … ou pas d’autres besoins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1847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40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2050" name="Picture 2" descr="C:\Program Files\Microsoft Office\MEDIA\CAGCAT10\j0195812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89" y="2974086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8800" dirty="0" smtClean="0"/>
          </a:p>
          <a:p>
            <a:pPr marL="0" indent="0" algn="ctr">
              <a:buNone/>
            </a:pPr>
            <a:r>
              <a:rPr lang="fr-FR" sz="8800" dirty="0" smtClean="0">
                <a:latin typeface="+mj-lt"/>
              </a:rPr>
              <a:t>Annexes</a:t>
            </a:r>
            <a:endParaRPr lang="fr-FR" sz="8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23788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18206</TotalTime>
  <Words>1184</Words>
  <Application>Microsoft Office PowerPoint</Application>
  <PresentationFormat>Affichage à l'écran (4:3)</PresentationFormat>
  <Paragraphs>342</Paragraphs>
  <Slides>34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34</vt:i4>
      </vt:variant>
    </vt:vector>
  </HeadingPairs>
  <TitlesOfParts>
    <vt:vector size="36" baseType="lpstr">
      <vt:lpstr>Modèle par défaut</vt:lpstr>
      <vt:lpstr>Thème Office</vt:lpstr>
      <vt:lpstr>Présentation PowerPoint</vt:lpstr>
      <vt:lpstr>Sommaire</vt:lpstr>
      <vt:lpstr>La Solution-PF : Vue d’ensemble</vt:lpstr>
      <vt:lpstr>Périmètre de la Solution-PF</vt:lpstr>
      <vt:lpstr>Constats vue d’un autre angle</vt:lpstr>
      <vt:lpstr>Schéma de la solution PF</vt:lpstr>
      <vt:lpstr>L’Industrialisation des PDF</vt:lpstr>
      <vt:lpstr>Questions</vt:lpstr>
      <vt:lpstr>Annexes</vt:lpstr>
      <vt:lpstr>Exemple : Comparaison / Rapport</vt:lpstr>
      <vt:lpstr>Les différentes étapes du projets</vt:lpstr>
      <vt:lpstr>Schémas de principe Flux Complet</vt:lpstr>
      <vt:lpstr>Etape 1 : Déverrouillage</vt:lpstr>
      <vt:lpstr>Schémas de principe : Déverrouillage</vt:lpstr>
      <vt:lpstr>Déverrouillage</vt:lpstr>
      <vt:lpstr>Etape 2 : Comparaison</vt:lpstr>
      <vt:lpstr>Schémas de principe : Comparaison</vt:lpstr>
      <vt:lpstr>Comparaison</vt:lpstr>
      <vt:lpstr>Comparaison / Rapport</vt:lpstr>
      <vt:lpstr>Etape 3 : Vérification</vt:lpstr>
      <vt:lpstr>GU-PDF / Schémas de principe : Vérification</vt:lpstr>
      <vt:lpstr>Vérification – Les possibilités offertes</vt:lpstr>
      <vt:lpstr>Vérification – Mots clés</vt:lpstr>
      <vt:lpstr>Vérification par l’exemple sur une page donnée (colonne jaune)</vt:lpstr>
      <vt:lpstr>Vérification par l’exemple</vt:lpstr>
      <vt:lpstr>Vérification par l’exemple sur une page donnée (colonne jaune)</vt:lpstr>
      <vt:lpstr>Vérification par l’exemple : Expression Régulière</vt:lpstr>
      <vt:lpstr>Déroulement : étape par étape</vt:lpstr>
      <vt:lpstr>Etape 1 : Déverrouillage</vt:lpstr>
      <vt:lpstr>Etape 2 : Comparaison ou …</vt:lpstr>
      <vt:lpstr>Etape 3 : Vérification (1/2)</vt:lpstr>
      <vt:lpstr>Etape 3 : Vérification (2/2)</vt:lpstr>
      <vt:lpstr>Quelques chiffres - Exemple de création </vt:lpstr>
      <vt:lpstr>Fin du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VIRAVAGONVIN</dc:creator>
  <cp:lastModifiedBy>556906</cp:lastModifiedBy>
  <cp:revision>629</cp:revision>
  <cp:lastPrinted>2015-05-07T08:57:29Z</cp:lastPrinted>
  <dcterms:created xsi:type="dcterms:W3CDTF">1601-01-01T00:00:00Z</dcterms:created>
  <dcterms:modified xsi:type="dcterms:W3CDTF">2016-10-17T13:59:50Z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