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2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1344" r:id="rId6"/>
    <p:sldId id="1328" r:id="rId7"/>
    <p:sldId id="1330" r:id="rId8"/>
    <p:sldId id="1333" r:id="rId9"/>
    <p:sldId id="1334" r:id="rId10"/>
    <p:sldId id="1335" r:id="rId11"/>
    <p:sldId id="1336" r:id="rId12"/>
    <p:sldId id="1337" r:id="rId13"/>
    <p:sldId id="1346" r:id="rId14"/>
    <p:sldId id="1338" r:id="rId15"/>
    <p:sldId id="1339" r:id="rId16"/>
    <p:sldId id="1341" r:id="rId17"/>
    <p:sldId id="1343" r:id="rId18"/>
    <p:sldId id="1327" r:id="rId19"/>
  </p:sldIdLst>
  <p:sldSz cx="9144000" cy="6858000" type="screen4x3"/>
  <p:notesSz cx="6743700" cy="9867900"/>
  <p:defaultTextStyle>
    <a:defPPr>
      <a:defRPr lang="fr-FR"/>
    </a:defPPr>
    <a:lvl1pPr algn="l" rtl="0" eaLnBrk="0" fontAlgn="base" hangingPunct="0">
      <a:lnSpc>
        <a:spcPct val="12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12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12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12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12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DA85"/>
    <a:srgbClr val="DA762E"/>
    <a:srgbClr val="8F73B2"/>
    <a:srgbClr val="BB2637"/>
    <a:srgbClr val="F4D6C0"/>
    <a:srgbClr val="609850"/>
    <a:srgbClr val="4F81BD"/>
    <a:srgbClr val="E9AD81"/>
    <a:srgbClr val="EFC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0" autoAdjust="0"/>
    <p:restoredTop sz="97396" autoAdjust="0"/>
  </p:normalViewPr>
  <p:slideViewPr>
    <p:cSldViewPr>
      <p:cViewPr>
        <p:scale>
          <a:sx n="100" d="100"/>
          <a:sy n="100" d="100"/>
        </p:scale>
        <p:origin x="-1434" y="-28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98"/>
    </p:cViewPr>
  </p:sorterViewPr>
  <p:notesViewPr>
    <p:cSldViewPr>
      <p:cViewPr varScale="1">
        <p:scale>
          <a:sx n="79" d="100"/>
          <a:sy n="79" d="100"/>
        </p:scale>
        <p:origin x="-3366" y="-96"/>
      </p:cViewPr>
      <p:guideLst>
        <p:guide orient="horz" pos="3109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22797" cy="49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6" tIns="45374" rIns="90746" bIns="4537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0906" y="0"/>
            <a:ext cx="2922796" cy="49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6" tIns="45374" rIns="90746" bIns="453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08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74194"/>
            <a:ext cx="2922797" cy="49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6" tIns="45374" rIns="90746" bIns="4537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08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0906" y="9374194"/>
            <a:ext cx="2922796" cy="49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6" tIns="45374" rIns="90746" bIns="453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C3D2992-B050-46E2-A085-F7CE4A04E0A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483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22797" cy="49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6" tIns="45374" rIns="90746" bIns="45374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906" y="0"/>
            <a:ext cx="2922796" cy="49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6" tIns="45374" rIns="90746" bIns="45374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690" y="4687888"/>
            <a:ext cx="4944329" cy="444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6" tIns="45374" rIns="90746" bIns="453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374194"/>
            <a:ext cx="2922797" cy="49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6" tIns="45374" rIns="90746" bIns="45374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906" y="9374194"/>
            <a:ext cx="2922796" cy="49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6" tIns="45374" rIns="90746" bIns="45374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75BBC48-8AD2-42BB-83C4-6559853E61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00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73754-FB84-46A3-B9B7-1AE78A644631}" type="slidenum">
              <a:rPr lang="fr-FR"/>
              <a:pPr/>
              <a:t>3</a:t>
            </a:fld>
            <a:endParaRPr lang="fr-FR"/>
          </a:p>
        </p:txBody>
      </p:sp>
      <p:sp>
        <p:nvSpPr>
          <p:cNvPr id="184323" name="Rectangle 7"/>
          <p:cNvSpPr txBox="1">
            <a:spLocks noGrp="1" noChangeArrowheads="1"/>
          </p:cNvSpPr>
          <p:nvPr/>
        </p:nvSpPr>
        <p:spPr bwMode="auto">
          <a:xfrm>
            <a:off x="3819873" y="9374509"/>
            <a:ext cx="2922270" cy="49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656" tIns="44828" rIns="89656" bIns="44828" anchor="b"/>
          <a:lstStyle/>
          <a:p>
            <a:pPr algn="r" defTabSz="896702"/>
            <a:fld id="{86475EDB-E30D-4A52-95B5-BBB388410B40}" type="slidenum">
              <a:rPr lang="de-DE" sz="1200"/>
              <a:pPr algn="r" defTabSz="896702"/>
              <a:t>3</a:t>
            </a:fld>
            <a:endParaRPr lang="de-DE" sz="1200"/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370" y="4687256"/>
            <a:ext cx="5394960" cy="4440555"/>
          </a:xfrm>
          <a:noFill/>
          <a:ln/>
        </p:spPr>
        <p:txBody>
          <a:bodyPr lIns="0" tIns="17649" rIns="0" bIns="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73754-FB84-46A3-B9B7-1AE78A644631}" type="slidenum">
              <a:rPr lang="fr-FR"/>
              <a:pPr/>
              <a:t>12</a:t>
            </a:fld>
            <a:endParaRPr lang="fr-FR"/>
          </a:p>
        </p:txBody>
      </p:sp>
      <p:sp>
        <p:nvSpPr>
          <p:cNvPr id="184323" name="Rectangle 7"/>
          <p:cNvSpPr txBox="1">
            <a:spLocks noGrp="1" noChangeArrowheads="1"/>
          </p:cNvSpPr>
          <p:nvPr/>
        </p:nvSpPr>
        <p:spPr bwMode="auto">
          <a:xfrm>
            <a:off x="3819873" y="9374509"/>
            <a:ext cx="2922270" cy="49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656" tIns="44828" rIns="89656" bIns="44828" anchor="b"/>
          <a:lstStyle/>
          <a:p>
            <a:pPr algn="r" defTabSz="896702"/>
            <a:fld id="{86475EDB-E30D-4A52-95B5-BBB388410B40}" type="slidenum">
              <a:rPr lang="de-DE" sz="1200"/>
              <a:pPr algn="r" defTabSz="896702"/>
              <a:t>12</a:t>
            </a:fld>
            <a:endParaRPr lang="de-DE" sz="1200"/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370" y="4687256"/>
            <a:ext cx="5394960" cy="4440555"/>
          </a:xfrm>
          <a:noFill/>
          <a:ln/>
        </p:spPr>
        <p:txBody>
          <a:bodyPr lIns="0" tIns="17649" rIns="0" bIns="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73754-FB84-46A3-B9B7-1AE78A644631}" type="slidenum">
              <a:rPr lang="fr-FR"/>
              <a:pPr/>
              <a:t>13</a:t>
            </a:fld>
            <a:endParaRPr lang="fr-FR"/>
          </a:p>
        </p:txBody>
      </p:sp>
      <p:sp>
        <p:nvSpPr>
          <p:cNvPr id="184323" name="Rectangle 7"/>
          <p:cNvSpPr txBox="1">
            <a:spLocks noGrp="1" noChangeArrowheads="1"/>
          </p:cNvSpPr>
          <p:nvPr/>
        </p:nvSpPr>
        <p:spPr bwMode="auto">
          <a:xfrm>
            <a:off x="3819873" y="9374509"/>
            <a:ext cx="2922270" cy="49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656" tIns="44828" rIns="89656" bIns="44828" anchor="b"/>
          <a:lstStyle/>
          <a:p>
            <a:pPr algn="r" defTabSz="896702"/>
            <a:fld id="{86475EDB-E30D-4A52-95B5-BBB388410B40}" type="slidenum">
              <a:rPr lang="de-DE" sz="1200"/>
              <a:pPr algn="r" defTabSz="896702"/>
              <a:t>13</a:t>
            </a:fld>
            <a:endParaRPr lang="de-DE" sz="1200"/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370" y="4687256"/>
            <a:ext cx="5394960" cy="4440555"/>
          </a:xfrm>
          <a:noFill/>
          <a:ln/>
        </p:spPr>
        <p:txBody>
          <a:bodyPr lIns="0" tIns="17649" rIns="0" bIns="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73754-FB84-46A3-B9B7-1AE78A644631}" type="slidenum">
              <a:rPr lang="fr-FR"/>
              <a:pPr/>
              <a:t>4</a:t>
            </a:fld>
            <a:endParaRPr lang="fr-FR"/>
          </a:p>
        </p:txBody>
      </p:sp>
      <p:sp>
        <p:nvSpPr>
          <p:cNvPr id="184323" name="Rectangle 7"/>
          <p:cNvSpPr txBox="1">
            <a:spLocks noGrp="1" noChangeArrowheads="1"/>
          </p:cNvSpPr>
          <p:nvPr/>
        </p:nvSpPr>
        <p:spPr bwMode="auto">
          <a:xfrm>
            <a:off x="3819873" y="9374509"/>
            <a:ext cx="2922270" cy="49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656" tIns="44828" rIns="89656" bIns="44828" anchor="b"/>
          <a:lstStyle/>
          <a:p>
            <a:pPr algn="r" defTabSz="896702"/>
            <a:fld id="{86475EDB-E30D-4A52-95B5-BBB388410B40}" type="slidenum">
              <a:rPr lang="de-DE" sz="1200"/>
              <a:pPr algn="r" defTabSz="896702"/>
              <a:t>4</a:t>
            </a:fld>
            <a:endParaRPr lang="de-DE" sz="1200"/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370" y="4687256"/>
            <a:ext cx="5394960" cy="4440555"/>
          </a:xfrm>
          <a:noFill/>
          <a:ln/>
        </p:spPr>
        <p:txBody>
          <a:bodyPr lIns="0" tIns="17649" rIns="0" bIns="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73754-FB84-46A3-B9B7-1AE78A644631}" type="slidenum">
              <a:rPr lang="fr-FR"/>
              <a:pPr/>
              <a:t>5</a:t>
            </a:fld>
            <a:endParaRPr lang="fr-FR"/>
          </a:p>
        </p:txBody>
      </p:sp>
      <p:sp>
        <p:nvSpPr>
          <p:cNvPr id="184323" name="Rectangle 7"/>
          <p:cNvSpPr txBox="1">
            <a:spLocks noGrp="1" noChangeArrowheads="1"/>
          </p:cNvSpPr>
          <p:nvPr/>
        </p:nvSpPr>
        <p:spPr bwMode="auto">
          <a:xfrm>
            <a:off x="3819873" y="9374509"/>
            <a:ext cx="2922270" cy="49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656" tIns="44828" rIns="89656" bIns="44828" anchor="b"/>
          <a:lstStyle/>
          <a:p>
            <a:pPr algn="r" defTabSz="896702"/>
            <a:fld id="{86475EDB-E30D-4A52-95B5-BBB388410B40}" type="slidenum">
              <a:rPr lang="de-DE" sz="1200"/>
              <a:pPr algn="r" defTabSz="896702"/>
              <a:t>5</a:t>
            </a:fld>
            <a:endParaRPr lang="de-DE" sz="1200"/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370" y="4687256"/>
            <a:ext cx="5394960" cy="4440555"/>
          </a:xfrm>
          <a:noFill/>
          <a:ln/>
        </p:spPr>
        <p:txBody>
          <a:bodyPr lIns="0" tIns="17649" rIns="0" bIns="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73754-FB84-46A3-B9B7-1AE78A644631}" type="slidenum">
              <a:rPr lang="fr-FR"/>
              <a:pPr/>
              <a:t>6</a:t>
            </a:fld>
            <a:endParaRPr lang="fr-FR"/>
          </a:p>
        </p:txBody>
      </p:sp>
      <p:sp>
        <p:nvSpPr>
          <p:cNvPr id="184323" name="Rectangle 7"/>
          <p:cNvSpPr txBox="1">
            <a:spLocks noGrp="1" noChangeArrowheads="1"/>
          </p:cNvSpPr>
          <p:nvPr/>
        </p:nvSpPr>
        <p:spPr bwMode="auto">
          <a:xfrm>
            <a:off x="3819873" y="9374509"/>
            <a:ext cx="2922270" cy="49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656" tIns="44828" rIns="89656" bIns="44828" anchor="b"/>
          <a:lstStyle/>
          <a:p>
            <a:pPr algn="r" defTabSz="896702"/>
            <a:fld id="{86475EDB-E30D-4A52-95B5-BBB388410B40}" type="slidenum">
              <a:rPr lang="de-DE" sz="1200"/>
              <a:pPr algn="r" defTabSz="896702"/>
              <a:t>6</a:t>
            </a:fld>
            <a:endParaRPr lang="de-DE" sz="1200"/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370" y="4687256"/>
            <a:ext cx="5394960" cy="4440555"/>
          </a:xfrm>
          <a:noFill/>
          <a:ln/>
        </p:spPr>
        <p:txBody>
          <a:bodyPr lIns="0" tIns="17649" rIns="0" bIns="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73754-FB84-46A3-B9B7-1AE78A644631}" type="slidenum">
              <a:rPr lang="fr-FR"/>
              <a:pPr/>
              <a:t>7</a:t>
            </a:fld>
            <a:endParaRPr lang="fr-FR"/>
          </a:p>
        </p:txBody>
      </p:sp>
      <p:sp>
        <p:nvSpPr>
          <p:cNvPr id="184323" name="Rectangle 7"/>
          <p:cNvSpPr txBox="1">
            <a:spLocks noGrp="1" noChangeArrowheads="1"/>
          </p:cNvSpPr>
          <p:nvPr/>
        </p:nvSpPr>
        <p:spPr bwMode="auto">
          <a:xfrm>
            <a:off x="3819873" y="9374509"/>
            <a:ext cx="2922270" cy="49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656" tIns="44828" rIns="89656" bIns="44828" anchor="b"/>
          <a:lstStyle/>
          <a:p>
            <a:pPr algn="r" defTabSz="896702"/>
            <a:fld id="{86475EDB-E30D-4A52-95B5-BBB388410B40}" type="slidenum">
              <a:rPr lang="de-DE" sz="1200"/>
              <a:pPr algn="r" defTabSz="896702"/>
              <a:t>7</a:t>
            </a:fld>
            <a:endParaRPr lang="de-DE" sz="1200"/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370" y="4687256"/>
            <a:ext cx="5394960" cy="4440555"/>
          </a:xfrm>
          <a:noFill/>
          <a:ln/>
        </p:spPr>
        <p:txBody>
          <a:bodyPr lIns="0" tIns="17649" rIns="0" bIns="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73754-FB84-46A3-B9B7-1AE78A644631}" type="slidenum">
              <a:rPr lang="fr-FR"/>
              <a:pPr/>
              <a:t>8</a:t>
            </a:fld>
            <a:endParaRPr lang="fr-FR"/>
          </a:p>
        </p:txBody>
      </p:sp>
      <p:sp>
        <p:nvSpPr>
          <p:cNvPr id="184323" name="Rectangle 7"/>
          <p:cNvSpPr txBox="1">
            <a:spLocks noGrp="1" noChangeArrowheads="1"/>
          </p:cNvSpPr>
          <p:nvPr/>
        </p:nvSpPr>
        <p:spPr bwMode="auto">
          <a:xfrm>
            <a:off x="3819873" y="9374509"/>
            <a:ext cx="2922270" cy="49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656" tIns="44828" rIns="89656" bIns="44828" anchor="b"/>
          <a:lstStyle/>
          <a:p>
            <a:pPr algn="r" defTabSz="896702"/>
            <a:fld id="{86475EDB-E30D-4A52-95B5-BBB388410B40}" type="slidenum">
              <a:rPr lang="de-DE" sz="1200"/>
              <a:pPr algn="r" defTabSz="896702"/>
              <a:t>8</a:t>
            </a:fld>
            <a:endParaRPr lang="de-DE" sz="1200"/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370" y="4687256"/>
            <a:ext cx="5394960" cy="4440555"/>
          </a:xfrm>
          <a:noFill/>
          <a:ln/>
        </p:spPr>
        <p:txBody>
          <a:bodyPr lIns="0" tIns="17649" rIns="0" bIns="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73754-FB84-46A3-B9B7-1AE78A644631}" type="slidenum">
              <a:rPr lang="fr-FR"/>
              <a:pPr/>
              <a:t>9</a:t>
            </a:fld>
            <a:endParaRPr lang="fr-FR"/>
          </a:p>
        </p:txBody>
      </p:sp>
      <p:sp>
        <p:nvSpPr>
          <p:cNvPr id="184323" name="Rectangle 7"/>
          <p:cNvSpPr txBox="1">
            <a:spLocks noGrp="1" noChangeArrowheads="1"/>
          </p:cNvSpPr>
          <p:nvPr/>
        </p:nvSpPr>
        <p:spPr bwMode="auto">
          <a:xfrm>
            <a:off x="3819873" y="9374509"/>
            <a:ext cx="2922270" cy="49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656" tIns="44828" rIns="89656" bIns="44828" anchor="b"/>
          <a:lstStyle/>
          <a:p>
            <a:pPr algn="r" defTabSz="896702"/>
            <a:fld id="{86475EDB-E30D-4A52-95B5-BBB388410B40}" type="slidenum">
              <a:rPr lang="de-DE" sz="1200"/>
              <a:pPr algn="r" defTabSz="896702"/>
              <a:t>9</a:t>
            </a:fld>
            <a:endParaRPr lang="de-DE" sz="1200"/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370" y="4687256"/>
            <a:ext cx="5394960" cy="4440555"/>
          </a:xfrm>
          <a:noFill/>
          <a:ln/>
        </p:spPr>
        <p:txBody>
          <a:bodyPr lIns="0" tIns="17649" rIns="0" bIns="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73754-FB84-46A3-B9B7-1AE78A644631}" type="slidenum">
              <a:rPr lang="fr-FR"/>
              <a:pPr/>
              <a:t>10</a:t>
            </a:fld>
            <a:endParaRPr lang="fr-FR"/>
          </a:p>
        </p:txBody>
      </p:sp>
      <p:sp>
        <p:nvSpPr>
          <p:cNvPr id="184323" name="Rectangle 7"/>
          <p:cNvSpPr txBox="1">
            <a:spLocks noGrp="1" noChangeArrowheads="1"/>
          </p:cNvSpPr>
          <p:nvPr/>
        </p:nvSpPr>
        <p:spPr bwMode="auto">
          <a:xfrm>
            <a:off x="3819873" y="9374509"/>
            <a:ext cx="2922270" cy="49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656" tIns="44828" rIns="89656" bIns="44828" anchor="b"/>
          <a:lstStyle/>
          <a:p>
            <a:pPr algn="r" defTabSz="896702"/>
            <a:fld id="{86475EDB-E30D-4A52-95B5-BBB388410B40}" type="slidenum">
              <a:rPr lang="de-DE" sz="1200"/>
              <a:pPr algn="r" defTabSz="896702"/>
              <a:t>10</a:t>
            </a:fld>
            <a:endParaRPr lang="de-DE" sz="1200"/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370" y="4687256"/>
            <a:ext cx="5394960" cy="4440555"/>
          </a:xfrm>
          <a:noFill/>
          <a:ln/>
        </p:spPr>
        <p:txBody>
          <a:bodyPr lIns="0" tIns="17649" rIns="0" bIns="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73754-FB84-46A3-B9B7-1AE78A644631}" type="slidenum">
              <a:rPr lang="fr-FR"/>
              <a:pPr/>
              <a:t>11</a:t>
            </a:fld>
            <a:endParaRPr lang="fr-FR"/>
          </a:p>
        </p:txBody>
      </p:sp>
      <p:sp>
        <p:nvSpPr>
          <p:cNvPr id="184323" name="Rectangle 7"/>
          <p:cNvSpPr txBox="1">
            <a:spLocks noGrp="1" noChangeArrowheads="1"/>
          </p:cNvSpPr>
          <p:nvPr/>
        </p:nvSpPr>
        <p:spPr bwMode="auto">
          <a:xfrm>
            <a:off x="3819873" y="9374509"/>
            <a:ext cx="2922270" cy="49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656" tIns="44828" rIns="89656" bIns="44828" anchor="b"/>
          <a:lstStyle/>
          <a:p>
            <a:pPr algn="r" defTabSz="896702"/>
            <a:fld id="{86475EDB-E30D-4A52-95B5-BBB388410B40}" type="slidenum">
              <a:rPr lang="de-DE" sz="1200"/>
              <a:pPr algn="r" defTabSz="896702"/>
              <a:t>11</a:t>
            </a:fld>
            <a:endParaRPr lang="de-DE" sz="1200"/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370" y="4687256"/>
            <a:ext cx="5394960" cy="4440555"/>
          </a:xfrm>
          <a:noFill/>
          <a:ln/>
        </p:spPr>
        <p:txBody>
          <a:bodyPr lIns="0" tIns="17649" rIns="0" bIns="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 avec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8" descr="AZ_Logo_RGB.ai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4813" y="5716609"/>
            <a:ext cx="192087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D:\Capture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24" y="642917"/>
            <a:ext cx="6274077" cy="473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/>
          <p:cNvSpPr>
            <a:spLocks/>
          </p:cNvSpPr>
          <p:nvPr userDrawn="1"/>
        </p:nvSpPr>
        <p:spPr bwMode="auto">
          <a:xfrm>
            <a:off x="642910" y="642918"/>
            <a:ext cx="3713066" cy="4730298"/>
          </a:xfrm>
          <a:custGeom>
            <a:avLst/>
            <a:gdLst>
              <a:gd name="T0" fmla="*/ 0 w 2322"/>
              <a:gd name="T1" fmla="*/ 2147483647 h 2304"/>
              <a:gd name="T2" fmla="*/ 2147483647 w 2322"/>
              <a:gd name="T3" fmla="*/ 2147483647 h 2304"/>
              <a:gd name="T4" fmla="*/ 2147483647 w 2322"/>
              <a:gd name="T5" fmla="*/ 2147483647 h 2304"/>
              <a:gd name="T6" fmla="*/ 2147483647 w 2322"/>
              <a:gd name="T7" fmla="*/ 0 h 2304"/>
              <a:gd name="T8" fmla="*/ 0 w 2322"/>
              <a:gd name="T9" fmla="*/ 0 h 2304"/>
              <a:gd name="T10" fmla="*/ 0 w 2322"/>
              <a:gd name="T11" fmla="*/ 2147483647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22"/>
              <a:gd name="T19" fmla="*/ 0 h 2304"/>
              <a:gd name="T20" fmla="*/ 2322 w 2322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22" h="2304">
                <a:moveTo>
                  <a:pt x="0" y="2304"/>
                </a:moveTo>
                <a:lnTo>
                  <a:pt x="2010" y="2304"/>
                </a:lnTo>
                <a:lnTo>
                  <a:pt x="2322" y="1992"/>
                </a:lnTo>
                <a:lnTo>
                  <a:pt x="2322" y="0"/>
                </a:lnTo>
                <a:lnTo>
                  <a:pt x="0" y="0"/>
                </a:lnTo>
                <a:lnTo>
                  <a:pt x="0" y="230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10" name="Group 31"/>
          <p:cNvGrpSpPr>
            <a:grpSpLocks/>
          </p:cNvGrpSpPr>
          <p:nvPr userDrawn="1"/>
        </p:nvGrpSpPr>
        <p:grpSpPr bwMode="auto">
          <a:xfrm>
            <a:off x="570613" y="857250"/>
            <a:ext cx="4287139" cy="3563998"/>
            <a:chOff x="345" y="534"/>
            <a:chExt cx="2382" cy="1666"/>
          </a:xfrm>
        </p:grpSpPr>
        <p:sp>
          <p:nvSpPr>
            <p:cNvPr id="13" name="Rectangle 2"/>
            <p:cNvSpPr txBox="1">
              <a:spLocks noChangeArrowheads="1"/>
            </p:cNvSpPr>
            <p:nvPr/>
          </p:nvSpPr>
          <p:spPr bwMode="gray">
            <a:xfrm>
              <a:off x="345" y="534"/>
              <a:ext cx="1905" cy="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784225">
                <a:lnSpc>
                  <a:spcPct val="100000"/>
                </a:lnSpc>
                <a:spcAft>
                  <a:spcPct val="30000"/>
                </a:spcAft>
              </a:pPr>
              <a:endParaRPr lang="fr-FR" sz="1600" i="1" dirty="0" smtClean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gray">
            <a:xfrm>
              <a:off x="409" y="1639"/>
              <a:ext cx="2318" cy="56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62000" tIns="190800" rIns="90000" bIns="10800"/>
            <a:lstStyle/>
            <a:p>
              <a:pPr eaLnBrk="1" hangingPunct="1">
                <a:lnSpc>
                  <a:spcPct val="100000"/>
                </a:lnSpc>
                <a:spcAft>
                  <a:spcPct val="30000"/>
                </a:spcAft>
                <a:buFont typeface="Wingdings" pitchFamily="2" charset="2"/>
                <a:buNone/>
              </a:pPr>
              <a:endParaRPr lang="en-GB" sz="240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03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836712"/>
            <a:ext cx="3632200" cy="1143000"/>
          </a:xfrm>
          <a:extLst/>
        </p:spPr>
        <p:txBody>
          <a:bodyPr lIns="91440" tIns="45720" rIns="91440" bIns="45720"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du titre du masque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679761" y="4293096"/>
            <a:ext cx="3632200" cy="994469"/>
          </a:xfrm>
        </p:spPr>
        <p:txBody>
          <a:bodyPr lIns="91440" tIns="45720" rIns="91440" bIns="45720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309320"/>
            <a:ext cx="2088232" cy="27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09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428736"/>
            <a:ext cx="8207375" cy="468947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6A2E-84DD-4017-8C0B-B0C7A5F6B4B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 bwMode="auto">
          <a:xfrm>
            <a:off x="1611313" y="6499225"/>
            <a:ext cx="1905000" cy="258763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>
              <a:defRPr/>
            </a:pPr>
            <a:fld id="{3A933370-4D30-468E-A9DE-81B0C210CEED}" type="datetime4">
              <a:rPr lang="fr-FR" smtClean="0">
                <a:solidFill>
                  <a:srgbClr val="808080"/>
                </a:solidFill>
                <a:cs typeface="Arial" pitchFamily="34" charset="0"/>
              </a:rPr>
              <a:t>20 juillet 2017</a:t>
            </a:fld>
            <a:endParaRPr lang="fr-FR" dirty="0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528" y="6354018"/>
            <a:ext cx="2895600" cy="3873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476375"/>
            <a:ext cx="4027487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76375"/>
            <a:ext cx="4027488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8FBAC-DC82-42B1-938A-102A741F009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3"/>
          </p:nvPr>
        </p:nvSpPr>
        <p:spPr bwMode="auto">
          <a:xfrm>
            <a:off x="1611313" y="6499225"/>
            <a:ext cx="1905000" cy="258763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>
              <a:defRPr/>
            </a:pPr>
            <a:fld id="{93BAE195-B2E9-45F9-B5FF-09AAA5B51D41}" type="datetime4">
              <a:rPr lang="fr-FR" smtClean="0">
                <a:solidFill>
                  <a:srgbClr val="808080"/>
                </a:solidFill>
                <a:cs typeface="Arial" pitchFamily="34" charset="0"/>
              </a:rPr>
              <a:t>20 juillet 2017</a:t>
            </a:fld>
            <a:endParaRPr lang="fr-FR" dirty="0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528" y="6354018"/>
            <a:ext cx="2895600" cy="3873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164B6-DCEA-49E0-850B-A431C608C3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 bwMode="auto">
          <a:xfrm>
            <a:off x="1611313" y="6499225"/>
            <a:ext cx="1905000" cy="258763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>
              <a:defRPr/>
            </a:pPr>
            <a:fld id="{973D447E-3A49-469B-ADB0-8F20AC3BFFF0}" type="datetime4">
              <a:rPr lang="fr-FR" smtClean="0">
                <a:solidFill>
                  <a:srgbClr val="808080"/>
                </a:solidFill>
                <a:cs typeface="Arial" pitchFamily="34" charset="0"/>
              </a:rPr>
              <a:t>20 juillet 2017</a:t>
            </a:fld>
            <a:endParaRPr lang="fr-FR" dirty="0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528" y="6354018"/>
            <a:ext cx="2895600" cy="3873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D26A2E-84DD-4017-8C0B-B0C7A5F6B4B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28596" y="44624"/>
            <a:ext cx="7000924" cy="571504"/>
          </a:xfrm>
          <a:prstGeom prst="rect">
            <a:avLst/>
          </a:prstGeom>
        </p:spPr>
        <p:txBody>
          <a:bodyPr anchor="t"/>
          <a:lstStyle>
            <a:lvl1pPr algn="l" defTabSz="0">
              <a:defRPr sz="22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 bwMode="auto">
          <a:xfrm>
            <a:off x="1611313" y="6499225"/>
            <a:ext cx="1905000" cy="258763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>
              <a:defRPr/>
            </a:pPr>
            <a:fld id="{BD312214-7371-45DF-950A-457D61A61635}" type="datetime4">
              <a:rPr lang="fr-FR" smtClean="0">
                <a:solidFill>
                  <a:srgbClr val="808080"/>
                </a:solidFill>
                <a:cs typeface="Arial" pitchFamily="34" charset="0"/>
              </a:rPr>
              <a:t>20 juillet 2017</a:t>
            </a:fld>
            <a:endParaRPr lang="fr-FR" dirty="0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528" y="6354018"/>
            <a:ext cx="2895600" cy="3873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 de contenus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357158" y="1285860"/>
            <a:ext cx="8329642" cy="480343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  <a:lvl2pPr marL="0" indent="0"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305080" cy="220641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1F25CF-FC0E-467E-99A1-C7B8D18C7CF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28596" y="44624"/>
            <a:ext cx="7000924" cy="571504"/>
          </a:xfrm>
          <a:prstGeom prst="rect">
            <a:avLst/>
          </a:prstGeom>
        </p:spPr>
        <p:txBody>
          <a:bodyPr anchor="t"/>
          <a:lstStyle>
            <a:lvl1pPr algn="l" defTabSz="0">
              <a:defRPr sz="22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 bwMode="auto">
          <a:xfrm>
            <a:off x="1611313" y="6499225"/>
            <a:ext cx="1905000" cy="258763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>
              <a:defRPr/>
            </a:pPr>
            <a:fld id="{EEBE5BD6-F055-4AFA-9CAE-00C42DD7530C}" type="datetime4">
              <a:rPr lang="fr-FR" smtClean="0">
                <a:solidFill>
                  <a:srgbClr val="808080"/>
                </a:solidFill>
                <a:cs typeface="Arial" pitchFamily="34" charset="0"/>
              </a:rPr>
              <a:t>20 juillet 2017</a:t>
            </a:fld>
            <a:endParaRPr lang="fr-FR" dirty="0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528" y="6354018"/>
            <a:ext cx="2895600" cy="3873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1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864350" y="6491288"/>
            <a:ext cx="1905000" cy="242887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07C59CF9-EDF5-462A-A5DD-59E1F3268759}" type="slidenum">
              <a:rPr lang="fr-FR" smtClean="0">
                <a:solidFill>
                  <a:srgbClr val="808080"/>
                </a:solidFill>
                <a:cs typeface="Arial" pitchFamily="34" charset="0"/>
              </a:rPr>
              <a:pPr>
                <a:defRPr/>
              </a:pPr>
              <a:t>‹N°›</a:t>
            </a:fld>
            <a:endParaRPr lang="fr-FR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 bwMode="auto">
          <a:xfrm>
            <a:off x="1611313" y="6499225"/>
            <a:ext cx="1905000" cy="258763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>
              <a:defRPr/>
            </a:pPr>
            <a:fld id="{7504298C-F939-42E3-B6B2-4F5356DE8BED}" type="datetime4">
              <a:rPr lang="fr-FR" smtClean="0">
                <a:solidFill>
                  <a:srgbClr val="808080"/>
                </a:solidFill>
                <a:cs typeface="Arial" pitchFamily="34" charset="0"/>
              </a:rPr>
              <a:t>20 juillet 2017</a:t>
            </a:fld>
            <a:endParaRPr lang="fr-FR" dirty="0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528" y="6354018"/>
            <a:ext cx="2895600" cy="3873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 dirty="0">
              <a:solidFill>
                <a:srgbClr val="808080"/>
              </a:solidFill>
            </a:endParaRPr>
          </a:p>
        </p:txBody>
      </p:sp>
      <p:pic>
        <p:nvPicPr>
          <p:cNvPr id="9" name="Picture 13" descr="Logo_Allianz"/>
          <p:cNvPicPr>
            <a:picLocks noChangeAspect="1" noChangeArrowheads="1"/>
          </p:cNvPicPr>
          <p:nvPr userDrawn="1"/>
        </p:nvPicPr>
        <p:blipFill>
          <a:blip r:embed="rId2" cstate="print"/>
          <a:srcRect l="16754" t="6618" r="22438" b="22467"/>
          <a:stretch>
            <a:fillRect/>
          </a:stretch>
        </p:blipFill>
        <p:spPr bwMode="auto">
          <a:xfrm>
            <a:off x="7339013" y="28575"/>
            <a:ext cx="165258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5016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028384" y="6547916"/>
            <a:ext cx="1008112" cy="2428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2D26A2E-84DD-4017-8C0B-B0C7A5F6B4B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28596" y="44624"/>
            <a:ext cx="7000924" cy="571504"/>
          </a:xfrm>
          <a:prstGeom prst="rect">
            <a:avLst/>
          </a:prstGeom>
        </p:spPr>
        <p:txBody>
          <a:bodyPr anchor="t"/>
          <a:lstStyle>
            <a:lvl1pPr algn="l" defTabSz="0">
              <a:defRPr sz="2200" b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 bwMode="auto">
          <a:xfrm>
            <a:off x="5796136" y="6597352"/>
            <a:ext cx="936104" cy="258763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>
              <a:defRPr/>
            </a:pPr>
            <a:fld id="{7066146E-515F-4C8C-B174-E258E84C0085}" type="datetime4">
              <a:rPr lang="fr-FR" smtClean="0">
                <a:solidFill>
                  <a:srgbClr val="808080"/>
                </a:solidFill>
                <a:cs typeface="Arial" pitchFamily="34" charset="0"/>
              </a:rPr>
              <a:t>20 juillet 2017</a:t>
            </a:fld>
            <a:endParaRPr lang="fr-FR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619672" y="6597352"/>
            <a:ext cx="1944216" cy="21602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2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27"/>
          <p:cNvSpPr>
            <a:spLocks noChangeArrowheads="1"/>
          </p:cNvSpPr>
          <p:nvPr userDrawn="1"/>
        </p:nvSpPr>
        <p:spPr bwMode="gray">
          <a:xfrm>
            <a:off x="428596" y="6429396"/>
            <a:ext cx="2944813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784225">
              <a:lnSpc>
                <a:spcPct val="100000"/>
              </a:lnSpc>
              <a:defRPr/>
            </a:pPr>
            <a:endParaRPr lang="fr-FR" sz="800" dirty="0">
              <a:solidFill>
                <a:schemeClr val="bg2"/>
              </a:solidFill>
              <a:cs typeface="Arial" charset="0"/>
            </a:endParaRPr>
          </a:p>
          <a:p>
            <a:pPr defTabSz="784225">
              <a:lnSpc>
                <a:spcPct val="100000"/>
              </a:lnSpc>
              <a:defRPr/>
            </a:pPr>
            <a:r>
              <a:rPr lang="fr-FR" sz="800" dirty="0">
                <a:solidFill>
                  <a:schemeClr val="bg2"/>
                </a:solidFill>
              </a:rPr>
              <a:t>© Copyright Allianz SE 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44624"/>
            <a:ext cx="7159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pic>
        <p:nvPicPr>
          <p:cNvPr id="13318" name="Picture 13" descr="Logo_Allianz"/>
          <p:cNvPicPr>
            <a:picLocks noChangeAspect="1" noChangeArrowheads="1"/>
          </p:cNvPicPr>
          <p:nvPr userDrawn="1"/>
        </p:nvPicPr>
        <p:blipFill>
          <a:blip r:embed="rId10" cstate="print"/>
          <a:srcRect l="16754" t="6618" r="22438" b="22467"/>
          <a:stretch>
            <a:fillRect/>
          </a:stretch>
        </p:blipFill>
        <p:spPr bwMode="auto">
          <a:xfrm>
            <a:off x="7339013" y="28575"/>
            <a:ext cx="165258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1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76375"/>
            <a:ext cx="8207375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4350" y="6491288"/>
            <a:ext cx="1905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2D26A2E-84DD-4017-8C0B-B0C7A5F6B4B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 bwMode="auto">
          <a:xfrm>
            <a:off x="1611313" y="6499225"/>
            <a:ext cx="1905000" cy="258763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>
              <a:defRPr/>
            </a:pPr>
            <a:fld id="{50128E30-CAAE-42D8-B963-3736C58326C1}" type="datetime4">
              <a:rPr lang="fr-FR" smtClean="0">
                <a:solidFill>
                  <a:srgbClr val="808080"/>
                </a:solidFill>
                <a:cs typeface="Arial" pitchFamily="34" charset="0"/>
              </a:rPr>
              <a:t>20 juillet 2017</a:t>
            </a:fld>
            <a:endParaRPr lang="fr-FR" dirty="0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528" y="6354018"/>
            <a:ext cx="2895600" cy="3873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 dirty="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7" r:id="rId2"/>
    <p:sldLayoutId id="2147483749" r:id="rId3"/>
    <p:sldLayoutId id="2147483750" r:id="rId4"/>
    <p:sldLayoutId id="2147483751" r:id="rId5"/>
    <p:sldLayoutId id="2147483757" r:id="rId6"/>
    <p:sldLayoutId id="2147483758" r:id="rId7"/>
    <p:sldLayoutId id="2147483761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190500" indent="-190500" algn="l" defTabSz="855663" rtl="0" eaLnBrk="0" fontAlgn="base" hangingPunct="0">
        <a:spcBef>
          <a:spcPct val="20000"/>
        </a:spcBef>
        <a:spcAft>
          <a:spcPct val="0"/>
        </a:spcAft>
        <a:buClr>
          <a:srgbClr val="113888"/>
        </a:buClr>
        <a:buFont typeface="Wingdings" pitchFamily="2" charset="2"/>
        <a:buChar char="§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71500" indent="-190500" algn="l" defTabSz="855663" rtl="0" eaLnBrk="0" fontAlgn="base" hangingPunct="0">
        <a:spcBef>
          <a:spcPct val="20000"/>
        </a:spcBef>
        <a:spcAft>
          <a:spcPct val="0"/>
        </a:spcAft>
        <a:buClr>
          <a:srgbClr val="113888"/>
        </a:buClr>
        <a:buFont typeface="Wingdings" pitchFamily="2" charset="2"/>
        <a:buChar char="§"/>
        <a:defRPr>
          <a:solidFill>
            <a:schemeClr val="accent1"/>
          </a:solidFill>
          <a:latin typeface="+mn-lt"/>
        </a:defRPr>
      </a:lvl2pPr>
      <a:lvl3pPr marL="952500" indent="-190500" algn="l" defTabSz="855663" rtl="0" eaLnBrk="0" fontAlgn="base" hangingPunct="0">
        <a:spcBef>
          <a:spcPct val="20000"/>
        </a:spcBef>
        <a:spcAft>
          <a:spcPct val="0"/>
        </a:spcAft>
        <a:buClr>
          <a:srgbClr val="113888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333500" indent="-190500" algn="l" defTabSz="8556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4pPr>
      <a:lvl5pPr marL="1714500" indent="-190500" algn="l" defTabSz="855663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171700" indent="-190500" algn="l" defTabSz="855663" rtl="0" fontAlgn="base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628900" indent="-190500" algn="l" defTabSz="855663" rtl="0" fontAlgn="base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086100" indent="-190500" algn="l" defTabSz="855663" rtl="0" fontAlgn="base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543300" indent="-190500" algn="l" defTabSz="855663" rtl="0" fontAlgn="base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tmp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tmp"/><Relationship Id="rId4" Type="http://schemas.openxmlformats.org/officeDocument/2006/relationships/image" Target="../media/image14.tmp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sz="quarter"/>
          </p:nvPr>
        </p:nvSpPr>
        <p:spPr>
          <a:xfrm>
            <a:off x="683568" y="692696"/>
            <a:ext cx="4030216" cy="1143000"/>
          </a:xfrm>
        </p:spPr>
        <p:txBody>
          <a:bodyPr/>
          <a:lstStyle/>
          <a:p>
            <a:r>
              <a:rPr lang="fr-FR" sz="2400" dirty="0" smtClean="0">
                <a:ea typeface="ＭＳ Ｐゴシック" pitchFamily="34" charset="-128"/>
              </a:rPr>
              <a:t> </a:t>
            </a:r>
            <a:r>
              <a:rPr lang="fr-FR" sz="2400" dirty="0">
                <a:ea typeface="ＭＳ Ｐゴシック" pitchFamily="34" charset="-128"/>
              </a:rPr>
              <a:t/>
            </a:r>
            <a:br>
              <a:rPr lang="fr-FR" sz="2400" dirty="0">
                <a:ea typeface="ＭＳ Ｐゴシック" pitchFamily="34" charset="-128"/>
              </a:rPr>
            </a:br>
            <a:r>
              <a:rPr lang="fr-FR" sz="2400" dirty="0" err="1">
                <a:ea typeface="ＭＳ Ｐゴシック" pitchFamily="34" charset="-128"/>
              </a:rPr>
              <a:t>Synchronizer</a:t>
            </a:r>
            <a:r>
              <a:rPr lang="fr-FR" sz="2400" dirty="0">
                <a:ea typeface="ＭＳ Ｐゴシック" pitchFamily="34" charset="-128"/>
              </a:rPr>
              <a:t> AGM/ALM 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sz="quarter" idx="1"/>
          </p:nvPr>
        </p:nvSpPr>
        <p:spPr>
          <a:xfrm>
            <a:off x="579760" y="3658667"/>
            <a:ext cx="3632200" cy="16425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V1.0 </a:t>
            </a:r>
            <a:r>
              <a:rPr lang="en-US" dirty="0">
                <a:latin typeface="Arial" charset="0"/>
                <a:cs typeface="Arial" charset="0"/>
              </a:rPr>
              <a:t>– </a:t>
            </a:r>
            <a:r>
              <a:rPr lang="en-US" dirty="0" smtClean="0">
                <a:latin typeface="Arial" charset="0"/>
                <a:cs typeface="Arial" charset="0"/>
              </a:rPr>
              <a:t>04/07/2017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r>
              <a:rPr lang="fr-FR" sz="1400" dirty="0" err="1" smtClean="0">
                <a:latin typeface="Arial" charset="0"/>
                <a:cs typeface="Arial" charset="0"/>
              </a:rPr>
              <a:t>DEFFI</a:t>
            </a:r>
            <a:r>
              <a:rPr lang="fr-FR" sz="1400" dirty="0" smtClean="0">
                <a:latin typeface="Arial" charset="0"/>
                <a:cs typeface="Arial" charset="0"/>
              </a:rPr>
              <a:t> - Direction de l’Efficacité </a:t>
            </a:r>
          </a:p>
          <a:p>
            <a:pPr marL="0" indent="0">
              <a:buNone/>
              <a:defRPr/>
            </a:pPr>
            <a:r>
              <a:rPr lang="fr-FR" sz="1400" dirty="0" smtClean="0">
                <a:latin typeface="Arial" charset="0"/>
                <a:cs typeface="Arial" charset="0"/>
              </a:rPr>
              <a:t>des processus et des projets </a:t>
            </a:r>
            <a:endParaRPr lang="fr-FR" sz="1400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r>
              <a:rPr lang="fr-FR" sz="1400" dirty="0">
                <a:latin typeface="Arial" charset="0"/>
                <a:cs typeface="Arial" charset="0"/>
              </a:rPr>
              <a:t>Département Méthode</a:t>
            </a:r>
          </a:p>
          <a:p>
            <a:pPr marL="0" indent="0"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05"/>
            <a:ext cx="14382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 rot="20448599">
            <a:off x="1043608" y="2358967"/>
            <a:ext cx="1296144" cy="29424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DRAFT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603250" y="974725"/>
            <a:ext cx="25463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fr-FR" sz="7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C59CF9-EDF5-462A-A5DD-59E1F3268759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530774-0D79-4B2C-BBD3-029E113A8A77}" type="datetime4">
              <a:rPr lang="fr-FR" smtClean="0"/>
              <a:t>20 juillet 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DEFFI - Département Méthode</a:t>
            </a:r>
            <a:endParaRPr lang="fr-FR" dirty="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47303" y="380256"/>
            <a:ext cx="1838325" cy="1752600"/>
            <a:chOff x="423" y="420"/>
            <a:chExt cx="1158" cy="1104"/>
          </a:xfrm>
        </p:grpSpPr>
        <p:sp>
          <p:nvSpPr>
            <p:cNvPr id="22537" name="Freeform 44"/>
            <p:cNvSpPr>
              <a:spLocks/>
            </p:cNvSpPr>
            <p:nvPr/>
          </p:nvSpPr>
          <p:spPr bwMode="auto">
            <a:xfrm>
              <a:off x="423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8" name="Text Box 4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3200" b="1" dirty="0" smtClean="0">
                  <a:solidFill>
                    <a:schemeClr val="bg1"/>
                  </a:solidFill>
                </a:rPr>
                <a:t>2.3.a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52736"/>
            <a:ext cx="5811391" cy="32452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à coins arrondis 10"/>
          <p:cNvSpPr/>
          <p:nvPr/>
        </p:nvSpPr>
        <p:spPr bwMode="auto">
          <a:xfrm>
            <a:off x="2189845" y="402564"/>
            <a:ext cx="5152367" cy="511489"/>
          </a:xfrm>
          <a:prstGeom prst="roundRect">
            <a:avLst/>
          </a:prstGeom>
          <a:solidFill>
            <a:srgbClr val="DA762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Features : Règles de synchronisation </a:t>
            </a:r>
          </a:p>
        </p:txBody>
      </p: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251520" y="4437112"/>
            <a:ext cx="1838325" cy="1752600"/>
            <a:chOff x="423" y="420"/>
            <a:chExt cx="1158" cy="1104"/>
          </a:xfrm>
        </p:grpSpPr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423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 Box 4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3200" b="1" dirty="0" smtClean="0">
                  <a:solidFill>
                    <a:schemeClr val="bg1"/>
                  </a:solidFill>
                </a:rPr>
                <a:t>2.3.b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Image 15" descr="Capture d’écra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087019" y="5249656"/>
            <a:ext cx="4077269" cy="771632"/>
          </a:xfrm>
          <a:prstGeom prst="rect">
            <a:avLst/>
          </a:prstGeom>
        </p:spPr>
      </p:pic>
      <p:sp>
        <p:nvSpPr>
          <p:cNvPr id="17" name="Rectangle à coins arrondis 16"/>
          <p:cNvSpPr/>
          <p:nvPr/>
        </p:nvSpPr>
        <p:spPr bwMode="auto">
          <a:xfrm>
            <a:off x="2184259" y="4460935"/>
            <a:ext cx="5157954" cy="511489"/>
          </a:xfrm>
          <a:prstGeom prst="roundRect">
            <a:avLst/>
          </a:prstGeom>
          <a:solidFill>
            <a:srgbClr val="DA762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Features : 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Mapping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des champs </a:t>
            </a:r>
          </a:p>
        </p:txBody>
      </p:sp>
    </p:spTree>
    <p:extLst>
      <p:ext uri="{BB962C8B-B14F-4D97-AF65-F5344CB8AC3E}">
        <p14:creationId xmlns:p14="http://schemas.microsoft.com/office/powerpoint/2010/main" val="28917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60" y="1022975"/>
            <a:ext cx="5349551" cy="338694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603250" y="974725"/>
            <a:ext cx="25463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fr-FR" sz="7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C59CF9-EDF5-462A-A5DD-59E1F3268759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B3A2FE-6842-4351-A0CC-114C00039BDF}" type="datetime4">
              <a:rPr lang="fr-FR" smtClean="0"/>
              <a:t>20 juillet 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DEFFI - Département Méthode</a:t>
            </a:r>
            <a:endParaRPr lang="fr-FR" dirty="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1520" y="380256"/>
            <a:ext cx="1838325" cy="1752600"/>
            <a:chOff x="423" y="420"/>
            <a:chExt cx="1158" cy="1104"/>
          </a:xfrm>
        </p:grpSpPr>
        <p:sp>
          <p:nvSpPr>
            <p:cNvPr id="22537" name="Freeform 44"/>
            <p:cNvSpPr>
              <a:spLocks/>
            </p:cNvSpPr>
            <p:nvPr/>
          </p:nvSpPr>
          <p:spPr bwMode="auto">
            <a:xfrm>
              <a:off x="423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8" name="Text Box 4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3200" b="1" dirty="0" smtClean="0">
                  <a:solidFill>
                    <a:schemeClr val="bg1"/>
                  </a:solidFill>
                </a:rPr>
                <a:t>2.4.a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à coins arrondis 11"/>
          <p:cNvSpPr/>
          <p:nvPr/>
        </p:nvSpPr>
        <p:spPr bwMode="auto">
          <a:xfrm>
            <a:off x="2185442" y="400178"/>
            <a:ext cx="5194870" cy="470626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Themes : Règles de synchronisation </a:t>
            </a:r>
          </a:p>
        </p:txBody>
      </p: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278061" y="4485184"/>
            <a:ext cx="1838325" cy="1752600"/>
            <a:chOff x="447" y="420"/>
            <a:chExt cx="1158" cy="1104"/>
          </a:xfrm>
        </p:grpSpPr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7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 Box 4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3200" b="1" dirty="0" smtClean="0">
                  <a:solidFill>
                    <a:schemeClr val="bg1"/>
                  </a:solidFill>
                </a:rPr>
                <a:t>2.4.b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Image 14" descr="Capture d’écra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7189"/>
          <a:stretch/>
        </p:blipFill>
        <p:spPr>
          <a:xfrm>
            <a:off x="2699792" y="5305922"/>
            <a:ext cx="4220164" cy="787373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 bwMode="auto">
          <a:xfrm>
            <a:off x="2212504" y="4515347"/>
            <a:ext cx="4943400" cy="470626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Themes : </a:t>
            </a: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Mapping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des champs</a:t>
            </a:r>
          </a:p>
        </p:txBody>
      </p:sp>
    </p:spTree>
    <p:extLst>
      <p:ext uri="{BB962C8B-B14F-4D97-AF65-F5344CB8AC3E}">
        <p14:creationId xmlns:p14="http://schemas.microsoft.com/office/powerpoint/2010/main" val="27513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603250" y="974725"/>
            <a:ext cx="25463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fr-FR" sz="7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C59CF9-EDF5-462A-A5DD-59E1F3268759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6DE47-EC17-4028-BB4B-673EA2284BA7}" type="datetime4">
              <a:rPr lang="fr-FR" smtClean="0"/>
              <a:t>20 juillet 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DEFFI - Département Méthode</a:t>
            </a:r>
            <a:endParaRPr lang="fr-FR" dirty="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1520" y="380256"/>
            <a:ext cx="1838325" cy="1752600"/>
            <a:chOff x="423" y="420"/>
            <a:chExt cx="1158" cy="1104"/>
          </a:xfrm>
        </p:grpSpPr>
        <p:sp>
          <p:nvSpPr>
            <p:cNvPr id="22537" name="Freeform 44"/>
            <p:cNvSpPr>
              <a:spLocks/>
            </p:cNvSpPr>
            <p:nvPr/>
          </p:nvSpPr>
          <p:spPr bwMode="auto">
            <a:xfrm>
              <a:off x="423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8" name="Text Box 4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3200" b="1" dirty="0" smtClean="0">
                  <a:solidFill>
                    <a:schemeClr val="bg1"/>
                  </a:solidFill>
                </a:rPr>
                <a:t>3.1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à coins arrondis 11"/>
          <p:cNvSpPr/>
          <p:nvPr/>
        </p:nvSpPr>
        <p:spPr bwMode="auto">
          <a:xfrm>
            <a:off x="2195736" y="385799"/>
            <a:ext cx="5061520" cy="470626"/>
          </a:xfrm>
          <a:prstGeom prst="round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Defects</a:t>
            </a:r>
            <a:r>
              <a:rPr lang="fr-F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: Règles de synchronisation </a:t>
            </a:r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22" y="1484784"/>
            <a:ext cx="6426655" cy="3828347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9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C59CF9-EDF5-462A-A5DD-59E1F3268759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A5DF64-8528-4FCF-B973-5F8B5FB3CC3B}" type="datetime4">
              <a:rPr lang="fr-FR" smtClean="0"/>
              <a:t>20 juillet 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DEFFI - Département Méthode</a:t>
            </a:r>
            <a:endParaRPr lang="fr-FR" dirty="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1520" y="380256"/>
            <a:ext cx="1838325" cy="1752600"/>
            <a:chOff x="423" y="420"/>
            <a:chExt cx="1158" cy="1104"/>
          </a:xfrm>
        </p:grpSpPr>
        <p:sp>
          <p:nvSpPr>
            <p:cNvPr id="22537" name="Freeform 44"/>
            <p:cNvSpPr>
              <a:spLocks/>
            </p:cNvSpPr>
            <p:nvPr/>
          </p:nvSpPr>
          <p:spPr bwMode="auto">
            <a:xfrm>
              <a:off x="423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8" name="Text Box 4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3200" b="1" dirty="0" smtClean="0">
                  <a:solidFill>
                    <a:schemeClr val="bg1"/>
                  </a:solidFill>
                </a:rPr>
                <a:t>3.2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à coins arrondis 11"/>
          <p:cNvSpPr/>
          <p:nvPr/>
        </p:nvSpPr>
        <p:spPr bwMode="auto">
          <a:xfrm>
            <a:off x="2187526" y="399306"/>
            <a:ext cx="4866654" cy="470626"/>
          </a:xfrm>
          <a:prstGeom prst="round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Defects</a:t>
            </a:r>
            <a:r>
              <a:rPr lang="fr-F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: </a:t>
            </a: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Mapping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des champs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98279" y="933228"/>
            <a:ext cx="5668536" cy="5355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Mapping</a:t>
            </a:r>
            <a:r>
              <a:rPr lang="fr-FR" sz="1200" dirty="0">
                <a:solidFill>
                  <a:schemeClr val="bg1"/>
                </a:solidFill>
              </a:rPr>
              <a:t> à Valider par le </a:t>
            </a:r>
            <a:r>
              <a:rPr lang="fr-FR" sz="1200" dirty="0" err="1">
                <a:solidFill>
                  <a:schemeClr val="bg1"/>
                </a:solidFill>
              </a:rPr>
              <a:t>Scrum</a:t>
            </a:r>
            <a:r>
              <a:rPr lang="fr-FR" sz="1200" dirty="0">
                <a:solidFill>
                  <a:schemeClr val="bg1"/>
                </a:solidFill>
              </a:rPr>
              <a:t> Master, le Product </a:t>
            </a:r>
            <a:r>
              <a:rPr lang="fr-FR" sz="1200" dirty="0" err="1">
                <a:solidFill>
                  <a:schemeClr val="bg1"/>
                </a:solidFill>
              </a:rPr>
              <a:t>Owner</a:t>
            </a:r>
            <a:r>
              <a:rPr lang="fr-FR" sz="1200" dirty="0">
                <a:solidFill>
                  <a:schemeClr val="bg1"/>
                </a:solidFill>
              </a:rPr>
              <a:t> et le Test </a:t>
            </a:r>
            <a:r>
              <a:rPr lang="fr-FR" sz="1200" dirty="0" err="1">
                <a:solidFill>
                  <a:schemeClr val="bg1"/>
                </a:solidFill>
              </a:rPr>
              <a:t>coordinator</a:t>
            </a:r>
            <a:r>
              <a:rPr lang="fr-FR" sz="1200" dirty="0">
                <a:solidFill>
                  <a:schemeClr val="bg1"/>
                </a:solidFill>
              </a:rPr>
              <a:t> : si des champs manquent </a:t>
            </a:r>
            <a:r>
              <a:rPr lang="fr-FR" sz="1200" dirty="0">
                <a:solidFill>
                  <a:schemeClr val="bg1"/>
                </a:solidFill>
                <a:sym typeface="Wingdings" panose="05000000000000000000" pitchFamily="2" charset="2"/>
              </a:rPr>
              <a:t> Contacter Fabienne (ou DEFFIME@allianz.fr)</a:t>
            </a:r>
            <a:endParaRPr lang="fr-FR" sz="1200" dirty="0">
              <a:solidFill>
                <a:schemeClr val="bg1"/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771800" y="1539659"/>
            <a:ext cx="4469826" cy="4985685"/>
            <a:chOff x="3422811" y="1556792"/>
            <a:chExt cx="4469826" cy="4985685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5"/>
            <a:stretch/>
          </p:blipFill>
          <p:spPr bwMode="auto">
            <a:xfrm>
              <a:off x="3422811" y="1556792"/>
              <a:ext cx="4461557" cy="1443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811" y="2990318"/>
              <a:ext cx="4469826" cy="11926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811" y="4205089"/>
              <a:ext cx="4468890" cy="1168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811" y="5376267"/>
              <a:ext cx="4461557" cy="11662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20" name="Groupe 19"/>
          <p:cNvGrpSpPr/>
          <p:nvPr/>
        </p:nvGrpSpPr>
        <p:grpSpPr>
          <a:xfrm>
            <a:off x="452264" y="3516617"/>
            <a:ext cx="2175520" cy="1695450"/>
            <a:chOff x="452264" y="2923009"/>
            <a:chExt cx="2895600" cy="216217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89" y="2923009"/>
              <a:ext cx="287655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64" y="4151734"/>
              <a:ext cx="2895600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ectangle 22"/>
          <p:cNvSpPr/>
          <p:nvPr/>
        </p:nvSpPr>
        <p:spPr>
          <a:xfrm>
            <a:off x="468947" y="2856594"/>
            <a:ext cx="215168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                          MAPPING  </a:t>
            </a:r>
          </a:p>
          <a:p>
            <a:r>
              <a:rPr lang="fr-FR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« </a:t>
            </a:r>
            <a:r>
              <a:rPr lang="fr-FR" dirty="0" err="1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Status</a:t>
            </a:r>
            <a:r>
              <a:rPr lang="fr-FR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 /                                   «</a:t>
            </a:r>
            <a:r>
              <a:rPr lang="fr-FR" dirty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 </a:t>
            </a:r>
            <a:r>
              <a:rPr lang="fr-FR" dirty="0" err="1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Defect</a:t>
            </a:r>
            <a:r>
              <a:rPr lang="fr-FR" dirty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 </a:t>
            </a:r>
            <a:endParaRPr lang="fr-FR" dirty="0" smtClean="0">
              <a:solidFill>
                <a:schemeClr val="accent1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fr-FR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Statut »                                         </a:t>
            </a:r>
            <a:r>
              <a:rPr lang="fr-FR" dirty="0" err="1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Status</a:t>
            </a:r>
            <a:r>
              <a:rPr lang="fr-FR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 »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986009" y="1972806"/>
            <a:ext cx="2085680" cy="814648"/>
          </a:xfrm>
          <a:prstGeom prst="wedgeRectCallout">
            <a:avLst>
              <a:gd name="adj1" fmla="val -57554"/>
              <a:gd name="adj2" fmla="val 118251"/>
            </a:avLst>
          </a:prstGeom>
          <a:solidFill>
            <a:srgbClr val="FF0000"/>
          </a:solidFill>
          <a:ln w="12700" cap="flat" cmpd="sng" algn="ctr">
            <a:solidFill>
              <a:srgbClr val="DA762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Detected</a:t>
            </a:r>
            <a:r>
              <a:rPr kumimoji="0" lang="fr-FR" sz="10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 </a:t>
            </a:r>
            <a:r>
              <a:rPr kumimoji="0" lang="fr-FR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Release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 La release doit absolument existée dans AGM et ALM 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sinon la story ne sera pas synchronisée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68947" y="3502925"/>
            <a:ext cx="2151680" cy="170914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86009" y="3373308"/>
            <a:ext cx="2085680" cy="831639"/>
          </a:xfrm>
          <a:prstGeom prst="wedgeRectCallout">
            <a:avLst>
              <a:gd name="adj1" fmla="val -57554"/>
              <a:gd name="adj2" fmla="val 94867"/>
            </a:avLst>
          </a:prstGeom>
          <a:solidFill>
            <a:srgbClr val="FF0000"/>
          </a:solidFill>
          <a:ln w="12700" cap="flat" cmpd="sng" algn="ctr">
            <a:solidFill>
              <a:srgbClr val="DA762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Planned</a:t>
            </a:r>
            <a:r>
              <a:rPr kumimoji="0" lang="fr-FR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release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 La release doit absolument existée dans AGM et ALM 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sinon la story ne sera pas synchronisée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986009" y="5110600"/>
            <a:ext cx="2085680" cy="831639"/>
          </a:xfrm>
          <a:prstGeom prst="wedgeRectCallout">
            <a:avLst>
              <a:gd name="adj1" fmla="val -57554"/>
              <a:gd name="adj2" fmla="val 94867"/>
            </a:avLst>
          </a:prstGeom>
          <a:solidFill>
            <a:srgbClr val="FF0000"/>
          </a:solidFill>
          <a:ln w="12700" cap="flat" cmpd="sng" algn="ctr">
            <a:solidFill>
              <a:srgbClr val="DA762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: Ne sont 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synchronizées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que les 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defects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QC/AM de type « 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AgileManager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Bug / Anomalie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AgileManager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»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71800" y="6237312"/>
            <a:ext cx="4461557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22920"/>
            <a:ext cx="7159625" cy="685800"/>
          </a:xfrm>
        </p:spPr>
        <p:txBody>
          <a:bodyPr/>
          <a:lstStyle/>
          <a:p>
            <a:r>
              <a:rPr lang="fr-FR" altLang="fr-FR" dirty="0"/>
              <a:t>Historique des versions du document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8164B6-DCEA-49E0-850B-A431C608C385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94275" y="6486086"/>
            <a:ext cx="2133600" cy="222273"/>
          </a:xfrm>
        </p:spPr>
        <p:txBody>
          <a:bodyPr/>
          <a:lstStyle/>
          <a:p>
            <a:pPr>
              <a:defRPr/>
            </a:pPr>
            <a:fld id="{4388825D-5369-4363-BCF8-AC71BF4990C0}" type="datetime4">
              <a:rPr lang="fr-FR" smtClean="0"/>
              <a:t>20 juillet 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50838" y="6345238"/>
            <a:ext cx="2895600" cy="387350"/>
          </a:xfrm>
        </p:spPr>
        <p:txBody>
          <a:bodyPr/>
          <a:lstStyle/>
          <a:p>
            <a:pPr>
              <a:defRPr/>
            </a:pPr>
            <a:r>
              <a:rPr lang="fr-FR" smtClean="0"/>
              <a:t>DEFFI - Département Méthode</a:t>
            </a:r>
            <a:endParaRPr lang="fr-FR" dirty="0"/>
          </a:p>
        </p:txBody>
      </p:sp>
      <p:graphicFrame>
        <p:nvGraphicFramePr>
          <p:cNvPr id="6" name="Group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862594"/>
              </p:ext>
            </p:extLst>
          </p:nvPr>
        </p:nvGraphicFramePr>
        <p:xfrm>
          <a:off x="144463" y="1007529"/>
          <a:ext cx="8855075" cy="2343688"/>
        </p:xfrm>
        <a:graphic>
          <a:graphicData uri="http://schemas.openxmlformats.org/drawingml/2006/table">
            <a:tbl>
              <a:tblPr/>
              <a:tblGrid>
                <a:gridCol w="801687"/>
                <a:gridCol w="749300"/>
                <a:gridCol w="1580406"/>
                <a:gridCol w="4848969"/>
                <a:gridCol w="874713"/>
              </a:tblGrid>
              <a:tr h="22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r>
                        <a:rPr kumimoji="0" lang="fr-FR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Version</a:t>
                      </a:r>
                    </a:p>
                  </a:txBody>
                  <a:tcPr marL="82102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r>
                        <a:rPr kumimoji="0" lang="fr-FR" sz="10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</a:p>
                  </a:txBody>
                  <a:tcPr marL="82102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r>
                        <a:rPr kumimoji="0" lang="fr-FR" sz="1000" b="1" i="0" u="none" strike="noStrike" cap="none" normalizeH="0" baseline="0" noProof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Author</a:t>
                      </a:r>
                      <a:endParaRPr kumimoji="0" lang="fr-FR" sz="1000" b="1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102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r>
                        <a:rPr kumimoji="0" lang="fr-FR" sz="10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What has changed since the previous version?</a:t>
                      </a:r>
                    </a:p>
                  </a:txBody>
                  <a:tcPr marL="82102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r>
                        <a:rPr kumimoji="0" lang="fr-FR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</a:p>
                  </a:txBody>
                  <a:tcPr marL="82102" marR="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13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r>
                        <a:rPr kumimoji="0" lang="fr-FR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V1.0</a:t>
                      </a:r>
                    </a:p>
                  </a:txBody>
                  <a:tcPr marL="20527" marR="20527" marT="19041" marB="19041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r>
                        <a:rPr kumimoji="0" lang="fr-FR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04/07/2017</a:t>
                      </a: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r>
                        <a:rPr kumimoji="0" lang="fr-FR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Fabienne Leste-Lasserre</a:t>
                      </a: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r>
                        <a:rPr kumimoji="0" lang="fr-FR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fr-FR" sz="10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Creating</a:t>
                      </a:r>
                      <a:r>
                        <a:rPr kumimoji="0" lang="fr-FR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 of the document.  </a:t>
                      </a: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090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15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15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15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15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15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15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15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15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13888"/>
                        </a:buClr>
                        <a:buSzTx/>
                        <a:buFont typeface="Wingdings" pitchFamily="2" charset="2"/>
                        <a:buNone/>
                        <a:tabLst>
                          <a:tab pos="195263" algn="l"/>
                        </a:tabLst>
                        <a:defRPr/>
                      </a:pPr>
                      <a:endParaRPr kumimoji="0" lang="fr-FR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20527" marR="20527" marT="19041" marB="19041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2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51520" y="404664"/>
            <a:ext cx="2044700" cy="1752600"/>
            <a:chOff x="423" y="420"/>
            <a:chExt cx="1158" cy="1104"/>
          </a:xfrm>
        </p:grpSpPr>
        <p:sp>
          <p:nvSpPr>
            <p:cNvPr id="21511" name="Freeform 34"/>
            <p:cNvSpPr>
              <a:spLocks/>
            </p:cNvSpPr>
            <p:nvPr/>
          </p:nvSpPr>
          <p:spPr bwMode="auto">
            <a:xfrm>
              <a:off x="423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512" name="Text Box 3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2000" b="1" dirty="0" smtClean="0">
                  <a:solidFill>
                    <a:schemeClr val="bg1"/>
                  </a:solidFill>
                </a:rPr>
                <a:t>Sommaire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C59CF9-EDF5-462A-A5DD-59E1F3268759}" type="slidenum">
              <a:rPr lang="fr-FR" smtClean="0">
                <a:solidFill>
                  <a:srgbClr val="808080"/>
                </a:solidFill>
                <a:cs typeface="Arial" pitchFamily="34" charset="0"/>
              </a:rPr>
              <a:pPr>
                <a:defRPr/>
              </a:pPr>
              <a:t>2</a:t>
            </a:fld>
            <a:endParaRPr lang="fr-FR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 dirty="0">
              <a:solidFill>
                <a:srgbClr val="80808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gray">
          <a:xfrm>
            <a:off x="2627784" y="2192679"/>
            <a:ext cx="4842966" cy="42992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0" lvl="1" eaLnBrk="0" hangingPunct="0">
              <a:spcAft>
                <a:spcPts val="600"/>
              </a:spcAft>
              <a:buClr>
                <a:schemeClr val="accent1"/>
              </a:buClr>
              <a:buSzPct val="130000"/>
            </a:pPr>
            <a:r>
              <a:rPr lang="fr-FR" sz="2000" dirty="0" smtClean="0"/>
              <a:t>   </a:t>
            </a:r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8" y="2420888"/>
            <a:ext cx="7704850" cy="34563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151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603250" y="974725"/>
            <a:ext cx="25463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fr-FR" sz="7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C59CF9-EDF5-462A-A5DD-59E1F3268759}" type="slidenum">
              <a:rPr lang="fr-FR" smtClean="0">
                <a:solidFill>
                  <a:srgbClr val="808080"/>
                </a:solidFill>
                <a:cs typeface="Arial" pitchFamily="34" charset="0"/>
              </a:rPr>
              <a:pPr>
                <a:defRPr/>
              </a:pPr>
              <a:t>3</a:t>
            </a:fld>
            <a:endParaRPr lang="fr-FR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 dirty="0">
              <a:solidFill>
                <a:srgbClr val="808080"/>
              </a:solidFill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0107" y="394811"/>
            <a:ext cx="1838325" cy="1752600"/>
            <a:chOff x="423" y="420"/>
            <a:chExt cx="1158" cy="1104"/>
          </a:xfrm>
        </p:grpSpPr>
        <p:sp>
          <p:nvSpPr>
            <p:cNvPr id="22537" name="Freeform 44"/>
            <p:cNvSpPr>
              <a:spLocks/>
            </p:cNvSpPr>
            <p:nvPr/>
          </p:nvSpPr>
          <p:spPr bwMode="auto">
            <a:xfrm>
              <a:off x="423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8" name="Text Box 4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7200" b="1" dirty="0" smtClean="0">
                  <a:solidFill>
                    <a:schemeClr val="bg1"/>
                  </a:solidFill>
                </a:rPr>
                <a:t>1</a:t>
              </a:r>
              <a:endParaRPr lang="fr-FR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à coins arrondis 11"/>
          <p:cNvSpPr/>
          <p:nvPr/>
        </p:nvSpPr>
        <p:spPr bwMode="auto">
          <a:xfrm>
            <a:off x="2195736" y="404664"/>
            <a:ext cx="4824536" cy="511489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784225"/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ALM  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</a:t>
            </a:r>
            <a:r>
              <a:rPr kumimoji="0" lang="fr-FR" sz="2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Workspace</a:t>
            </a:r>
            <a:r>
              <a:rPr kumimoji="0" lang="fr-FR" sz="2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AGM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86407" y="5733256"/>
            <a:ext cx="3541578" cy="424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Base ALM </a:t>
            </a:r>
            <a:r>
              <a:rPr lang="fr-FR" sz="1800" dirty="0" smtClean="0">
                <a:solidFill>
                  <a:schemeClr val="bg1"/>
                </a:solidFill>
              </a:rPr>
              <a:t>:??? 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63068" y="5768342"/>
            <a:ext cx="3775125" cy="4247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sz="1800" dirty="0" err="1"/>
              <a:t>Workspace</a:t>
            </a:r>
            <a:r>
              <a:rPr lang="fr-FR" sz="1800" dirty="0"/>
              <a:t> AGM </a:t>
            </a:r>
            <a:r>
              <a:rPr lang="fr-FR" sz="1800" dirty="0" smtClean="0"/>
              <a:t>: ???</a:t>
            </a:r>
            <a:endParaRPr lang="fr-FR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86407" y="4149080"/>
            <a:ext cx="3541578" cy="831639"/>
          </a:xfrm>
          <a:prstGeom prst="wedgeRectCallout">
            <a:avLst>
              <a:gd name="adj1" fmla="val 9786"/>
              <a:gd name="adj2" fmla="val 12531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Définir l’emplacement dans le module REQUIREMENT QC/ALM (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folder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 où seront synchronisés les éléments (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Theme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, 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Feature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et User Stories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: </a:t>
            </a:r>
          </a:p>
          <a:p>
            <a:pPr marL="0" marR="0" indent="0" algn="l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Ex.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= P9999-SYNCHRO_AAR_DONT_MODIFY</a:t>
            </a: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55776" y="2179024"/>
            <a:ext cx="3888432" cy="3942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>
                <a:solidFill>
                  <a:schemeClr val="bg1"/>
                </a:solidFill>
              </a:rPr>
              <a:t>Indiquer les infos de la base ALM </a:t>
            </a:r>
          </a:p>
        </p:txBody>
      </p:sp>
    </p:spTree>
    <p:extLst>
      <p:ext uri="{BB962C8B-B14F-4D97-AF65-F5344CB8AC3E}">
        <p14:creationId xmlns:p14="http://schemas.microsoft.com/office/powerpoint/2010/main" val="1945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064" y="1772816"/>
            <a:ext cx="6121400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603250" y="974725"/>
            <a:ext cx="25463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fr-FR" sz="7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D19F2BC-4ED9-4D68-8C4B-80FCAB935844}" type="datetime4">
              <a:rPr lang="fr-FR" smtClean="0">
                <a:solidFill>
                  <a:srgbClr val="808080"/>
                </a:solidFill>
                <a:cs typeface="Arial" pitchFamily="34" charset="0"/>
              </a:rPr>
              <a:t>20 juillet 2017</a:t>
            </a:fld>
            <a:endParaRPr lang="fr-FR" dirty="0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 dirty="0">
              <a:solidFill>
                <a:srgbClr val="808080"/>
              </a:solidFill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4124" y="380256"/>
            <a:ext cx="1838325" cy="1752600"/>
            <a:chOff x="423" y="420"/>
            <a:chExt cx="1158" cy="1104"/>
          </a:xfrm>
        </p:grpSpPr>
        <p:sp>
          <p:nvSpPr>
            <p:cNvPr id="22537" name="Freeform 44"/>
            <p:cNvSpPr>
              <a:spLocks/>
            </p:cNvSpPr>
            <p:nvPr/>
          </p:nvSpPr>
          <p:spPr bwMode="auto">
            <a:xfrm>
              <a:off x="423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8" name="Text Box 4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3200" b="1" dirty="0" smtClean="0">
                  <a:solidFill>
                    <a:schemeClr val="bg1"/>
                  </a:solidFill>
                </a:rPr>
                <a:t>2.1.a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C59CF9-EDF5-462A-A5DD-59E1F3268759}" type="slidenum">
              <a:rPr lang="fr-FR" smtClean="0">
                <a:solidFill>
                  <a:srgbClr val="808080"/>
                </a:solidFill>
                <a:cs typeface="Arial" pitchFamily="34" charset="0"/>
              </a:rPr>
              <a:pPr>
                <a:defRPr/>
              </a:pPr>
              <a:t>4</a:t>
            </a:fld>
            <a:endParaRPr lang="fr-FR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2195736" y="388364"/>
            <a:ext cx="5112568" cy="470626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Planification du synchroniser</a:t>
            </a:r>
            <a:r>
              <a:rPr kumimoji="0" lang="fr-FR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08104" y="2627387"/>
            <a:ext cx="2808312" cy="276999"/>
          </a:xfrm>
          <a:prstGeom prst="rect">
            <a:avLst/>
          </a:prstGeom>
          <a:solidFill>
            <a:srgbClr val="FFC000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fr-FR" dirty="0" smtClean="0"/>
              <a:t>Synchro. Différentielle toutes les 15 minutes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508104" y="3994031"/>
            <a:ext cx="2448272" cy="276999"/>
          </a:xfrm>
          <a:prstGeom prst="rect">
            <a:avLst/>
          </a:prstGeom>
          <a:solidFill>
            <a:srgbClr val="FFC000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fr-FR" dirty="0" smtClean="0"/>
              <a:t>Synchro. Complète toutes les nuit à 23h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4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4FDD009-4819-4F48-96F8-5E3DE2BB426B}" type="datetime4">
              <a:rPr lang="fr-FR" smtClean="0">
                <a:solidFill>
                  <a:srgbClr val="808080"/>
                </a:solidFill>
                <a:cs typeface="Arial" pitchFamily="34" charset="0"/>
              </a:rPr>
              <a:t>20 juillet 2017</a:t>
            </a:fld>
            <a:endParaRPr lang="fr-FR" dirty="0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 dirty="0">
              <a:solidFill>
                <a:srgbClr val="808080"/>
              </a:solidFill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1520" y="392113"/>
            <a:ext cx="1838325" cy="1752600"/>
            <a:chOff x="423" y="420"/>
            <a:chExt cx="1158" cy="1104"/>
          </a:xfrm>
        </p:grpSpPr>
        <p:sp>
          <p:nvSpPr>
            <p:cNvPr id="22537" name="Freeform 44"/>
            <p:cNvSpPr>
              <a:spLocks/>
            </p:cNvSpPr>
            <p:nvPr/>
          </p:nvSpPr>
          <p:spPr bwMode="auto">
            <a:xfrm>
              <a:off x="423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8" name="Text Box 4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3200" b="1" dirty="0" smtClean="0">
                  <a:solidFill>
                    <a:schemeClr val="bg1"/>
                  </a:solidFill>
                </a:rPr>
                <a:t>2.1.b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C59CF9-EDF5-462A-A5DD-59E1F3268759}" type="slidenum">
              <a:rPr lang="fr-FR" smtClean="0">
                <a:solidFill>
                  <a:srgbClr val="808080"/>
                </a:solidFill>
                <a:cs typeface="Arial" pitchFamily="34" charset="0"/>
              </a:rPr>
              <a:pPr>
                <a:defRPr/>
              </a:pPr>
              <a:t>5</a:t>
            </a:fld>
            <a:endParaRPr lang="fr-FR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2195736" y="395289"/>
            <a:ext cx="4824536" cy="470626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Configuration des filtres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740352" y="3889623"/>
            <a:ext cx="360040" cy="2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63"/>
          <a:stretch/>
        </p:blipFill>
        <p:spPr bwMode="auto">
          <a:xfrm>
            <a:off x="1771874" y="2326011"/>
            <a:ext cx="6720855" cy="28940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5144083" y="4824135"/>
            <a:ext cx="3348646" cy="5355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/>
            <a:r>
              <a:rPr lang="fr-FR" sz="1200" dirty="0" smtClean="0">
                <a:solidFill>
                  <a:schemeClr val="bg1"/>
                </a:solidFill>
              </a:rPr>
              <a:t>Le filtre dans AGM pour ne synchroniser que les stories fonctionnelles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32301" y="4221088"/>
            <a:ext cx="3360428" cy="462307"/>
          </a:xfrm>
          <a:prstGeom prst="wedgeRectCallout">
            <a:avLst>
              <a:gd name="adj1" fmla="val 2867"/>
              <a:gd name="adj2" fmla="val -91009"/>
            </a:avLst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Nom du filtre public dans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AGM : </a:t>
            </a:r>
            <a:r>
              <a:rPr lang="fr-FR" baseline="0" dirty="0" smtClean="0">
                <a:solidFill>
                  <a:schemeClr val="bg1"/>
                </a:solidFill>
              </a:rPr>
              <a:t>Ex. = P9999_SYNCHRO_STORIES_AAR_DONT_MODIFY</a:t>
            </a: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214389" y="1055184"/>
            <a:ext cx="4845868" cy="10895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>
                <a:solidFill>
                  <a:schemeClr val="bg1"/>
                </a:solidFill>
              </a:rPr>
              <a:t>Créer le filtre dans AGM pour ne synchroniser que les stories désirées (stories fonctionnelles uniquement)</a:t>
            </a:r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BA8C180-22A1-4FBC-BC70-5289F8A971CE}" type="datetime4">
              <a:rPr lang="fr-FR" smtClean="0">
                <a:solidFill>
                  <a:srgbClr val="808080"/>
                </a:solidFill>
                <a:cs typeface="Arial" pitchFamily="34" charset="0"/>
              </a:rPr>
              <a:t>20 juillet 2017</a:t>
            </a:fld>
            <a:endParaRPr lang="fr-FR" dirty="0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 dirty="0">
              <a:solidFill>
                <a:srgbClr val="808080"/>
              </a:solidFill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1520" y="380256"/>
            <a:ext cx="1838325" cy="1752600"/>
            <a:chOff x="423" y="420"/>
            <a:chExt cx="1158" cy="1104"/>
          </a:xfrm>
        </p:grpSpPr>
        <p:sp>
          <p:nvSpPr>
            <p:cNvPr id="22537" name="Freeform 44"/>
            <p:cNvSpPr>
              <a:spLocks/>
            </p:cNvSpPr>
            <p:nvPr/>
          </p:nvSpPr>
          <p:spPr bwMode="auto">
            <a:xfrm>
              <a:off x="423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8" name="Text Box 4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3200" b="1" dirty="0" smtClean="0">
                  <a:solidFill>
                    <a:schemeClr val="bg1"/>
                  </a:solidFill>
                </a:rPr>
                <a:t>2.1.c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C59CF9-EDF5-462A-A5DD-59E1F3268759}" type="slidenum">
              <a:rPr lang="fr-FR" smtClean="0">
                <a:solidFill>
                  <a:srgbClr val="808080"/>
                </a:solidFill>
                <a:cs typeface="Arial" pitchFamily="34" charset="0"/>
              </a:rPr>
              <a:pPr>
                <a:defRPr/>
              </a:pPr>
              <a:t>6</a:t>
            </a:fld>
            <a:endParaRPr lang="fr-FR">
              <a:solidFill>
                <a:srgbClr val="808080"/>
              </a:solidFill>
              <a:cs typeface="Arial" pitchFamily="34" charset="0"/>
            </a:endParaRPr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70" y="1910330"/>
            <a:ext cx="6820352" cy="418296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à coins arrondis 9"/>
          <p:cNvSpPr/>
          <p:nvPr/>
        </p:nvSpPr>
        <p:spPr bwMode="auto">
          <a:xfrm>
            <a:off x="2202111" y="404664"/>
            <a:ext cx="4746153" cy="470626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Types d’exigences mappés</a:t>
            </a:r>
          </a:p>
        </p:txBody>
      </p:sp>
    </p:spTree>
    <p:extLst>
      <p:ext uri="{BB962C8B-B14F-4D97-AF65-F5344CB8AC3E}">
        <p14:creationId xmlns:p14="http://schemas.microsoft.com/office/powerpoint/2010/main" val="3926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2B27F44-81FD-4D0D-85EC-20B0E5F41F6E}" type="datetime4">
              <a:rPr lang="fr-FR" smtClean="0">
                <a:solidFill>
                  <a:srgbClr val="808080"/>
                </a:solidFill>
                <a:cs typeface="Arial" pitchFamily="34" charset="0"/>
              </a:rPr>
              <a:t>20 juillet 2017</a:t>
            </a:fld>
            <a:endParaRPr lang="fr-FR" dirty="0">
              <a:solidFill>
                <a:srgbClr val="808080"/>
              </a:solidFill>
              <a:cs typeface="Arial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808080"/>
                </a:solidFill>
              </a:rPr>
              <a:t>DEFFI - Département Méthode</a:t>
            </a:r>
            <a:endParaRPr lang="fr-FR" dirty="0">
              <a:solidFill>
                <a:srgbClr val="808080"/>
              </a:solidFill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1520" y="404664"/>
            <a:ext cx="1838325" cy="1752600"/>
            <a:chOff x="423" y="420"/>
            <a:chExt cx="1158" cy="1104"/>
          </a:xfrm>
        </p:grpSpPr>
        <p:sp>
          <p:nvSpPr>
            <p:cNvPr id="22537" name="Freeform 44"/>
            <p:cNvSpPr>
              <a:spLocks/>
            </p:cNvSpPr>
            <p:nvPr/>
          </p:nvSpPr>
          <p:spPr bwMode="auto">
            <a:xfrm>
              <a:off x="423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8" name="Text Box 4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3200" b="1" dirty="0" smtClean="0">
                  <a:solidFill>
                    <a:schemeClr val="bg1"/>
                  </a:solidFill>
                </a:rPr>
                <a:t>2.1.d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C59CF9-EDF5-462A-A5DD-59E1F3268759}" type="slidenum">
              <a:rPr lang="fr-FR" smtClean="0">
                <a:solidFill>
                  <a:srgbClr val="808080"/>
                </a:solidFill>
                <a:cs typeface="Arial" pitchFamily="34" charset="0"/>
              </a:rPr>
              <a:pPr>
                <a:defRPr/>
              </a:pPr>
              <a:t>7</a:t>
            </a:fld>
            <a:endParaRPr lang="fr-FR">
              <a:solidFill>
                <a:srgbClr val="808080"/>
              </a:solidFill>
              <a:cs typeface="Arial" pitchFamily="34" charset="0"/>
            </a:endParaRPr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35163"/>
            <a:ext cx="7640117" cy="3816424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 bwMode="auto">
          <a:xfrm>
            <a:off x="2193132" y="414002"/>
            <a:ext cx="4608512" cy="838387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Notification en cas d’erreur : </a:t>
            </a:r>
          </a:p>
          <a:p>
            <a:pPr marL="0" marR="0" indent="0" algn="ctr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Pas de notification pour le moment </a:t>
            </a:r>
          </a:p>
        </p:txBody>
      </p:sp>
    </p:spTree>
    <p:extLst>
      <p:ext uri="{BB962C8B-B14F-4D97-AF65-F5344CB8AC3E}">
        <p14:creationId xmlns:p14="http://schemas.microsoft.com/office/powerpoint/2010/main" val="2762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C59CF9-EDF5-462A-A5DD-59E1F3268759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921040-580F-4853-A565-AA722589D03E}" type="datetime4">
              <a:rPr lang="fr-FR" smtClean="0"/>
              <a:t>20 juillet 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DEFFI - Département Méthode</a:t>
            </a:r>
            <a:endParaRPr lang="fr-FR" dirty="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1520" y="380256"/>
            <a:ext cx="1838325" cy="1752600"/>
            <a:chOff x="423" y="420"/>
            <a:chExt cx="1158" cy="1104"/>
          </a:xfrm>
        </p:grpSpPr>
        <p:sp>
          <p:nvSpPr>
            <p:cNvPr id="22537" name="Freeform 44"/>
            <p:cNvSpPr>
              <a:spLocks/>
            </p:cNvSpPr>
            <p:nvPr/>
          </p:nvSpPr>
          <p:spPr bwMode="auto">
            <a:xfrm>
              <a:off x="423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8" name="Text Box 4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3200" b="1" dirty="0" smtClean="0">
                  <a:solidFill>
                    <a:schemeClr val="bg1"/>
                  </a:solidFill>
                </a:rPr>
                <a:t>2.2.a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Image 10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96752"/>
            <a:ext cx="5958755" cy="502312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à coins arrondis 12"/>
          <p:cNvSpPr/>
          <p:nvPr/>
        </p:nvSpPr>
        <p:spPr bwMode="auto">
          <a:xfrm>
            <a:off x="2193132" y="367818"/>
            <a:ext cx="5043164" cy="511489"/>
          </a:xfrm>
          <a:prstGeom prst="roundRect">
            <a:avLst/>
          </a:prstGeom>
          <a:solidFill>
            <a:srgbClr val="DA762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User stories : Règles de Synchronisation  </a:t>
            </a:r>
          </a:p>
        </p:txBody>
      </p:sp>
    </p:spTree>
    <p:extLst>
      <p:ext uri="{BB962C8B-B14F-4D97-AF65-F5344CB8AC3E}">
        <p14:creationId xmlns:p14="http://schemas.microsoft.com/office/powerpoint/2010/main" val="24900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C59CF9-EDF5-462A-A5DD-59E1F326875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ACA416-83C8-4E49-8CD8-4C12190F89AA}" type="datetime4">
              <a:rPr lang="fr-FR" smtClean="0"/>
              <a:t>20 juillet 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DEFFI - Département Méthode</a:t>
            </a:r>
            <a:endParaRPr lang="fr-FR" dirty="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1520" y="380256"/>
            <a:ext cx="1838325" cy="1752600"/>
            <a:chOff x="423" y="420"/>
            <a:chExt cx="1158" cy="1104"/>
          </a:xfrm>
        </p:grpSpPr>
        <p:sp>
          <p:nvSpPr>
            <p:cNvPr id="22537" name="Freeform 44"/>
            <p:cNvSpPr>
              <a:spLocks/>
            </p:cNvSpPr>
            <p:nvPr/>
          </p:nvSpPr>
          <p:spPr bwMode="auto">
            <a:xfrm>
              <a:off x="423" y="420"/>
              <a:ext cx="1158" cy="1104"/>
            </a:xfrm>
            <a:custGeom>
              <a:avLst/>
              <a:gdLst>
                <a:gd name="T0" fmla="*/ 3 w 1158"/>
                <a:gd name="T1" fmla="*/ 1104 h 1104"/>
                <a:gd name="T2" fmla="*/ 948 w 1158"/>
                <a:gd name="T3" fmla="*/ 1104 h 1104"/>
                <a:gd name="T4" fmla="*/ 1158 w 1158"/>
                <a:gd name="T5" fmla="*/ 894 h 1104"/>
                <a:gd name="T6" fmla="*/ 1158 w 1158"/>
                <a:gd name="T7" fmla="*/ 0 h 1104"/>
                <a:gd name="T8" fmla="*/ 0 w 1158"/>
                <a:gd name="T9" fmla="*/ 0 h 1104"/>
                <a:gd name="T10" fmla="*/ 3 w 1158"/>
                <a:gd name="T11" fmla="*/ 1104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1104"/>
                <a:gd name="T20" fmla="*/ 1158 w 1158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1104">
                  <a:moveTo>
                    <a:pt x="3" y="1104"/>
                  </a:moveTo>
                  <a:lnTo>
                    <a:pt x="948" y="1104"/>
                  </a:lnTo>
                  <a:lnTo>
                    <a:pt x="1158" y="894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3" y="1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8" name="Text Box 45"/>
            <p:cNvSpPr txBox="1">
              <a:spLocks noChangeArrowheads="1"/>
            </p:cNvSpPr>
            <p:nvPr/>
          </p:nvSpPr>
          <p:spPr bwMode="auto">
            <a:xfrm>
              <a:off x="532" y="541"/>
              <a:ext cx="956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fr-FR" sz="3200" b="1" dirty="0" smtClean="0">
                  <a:solidFill>
                    <a:schemeClr val="bg1"/>
                  </a:solidFill>
                </a:rPr>
                <a:t>2.2.b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à coins arrondis 11"/>
          <p:cNvSpPr/>
          <p:nvPr/>
        </p:nvSpPr>
        <p:spPr bwMode="auto">
          <a:xfrm>
            <a:off x="2182334" y="397231"/>
            <a:ext cx="5053961" cy="511489"/>
          </a:xfrm>
          <a:prstGeom prst="roundRect">
            <a:avLst/>
          </a:prstGeom>
          <a:solidFill>
            <a:srgbClr val="DA762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784225"/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stories : </a:t>
            </a:r>
            <a:r>
              <a:rPr lang="fr-F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 champs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905316" y="2204864"/>
            <a:ext cx="3970940" cy="3387801"/>
            <a:chOff x="2930524" y="1923838"/>
            <a:chExt cx="3970940" cy="3387801"/>
          </a:xfrm>
        </p:grpSpPr>
        <p:pic>
          <p:nvPicPr>
            <p:cNvPr id="21" name="Image 20" descr="Capture d’écra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4" r="3881"/>
            <a:stretch/>
          </p:blipFill>
          <p:spPr>
            <a:xfrm>
              <a:off x="2930524" y="1923838"/>
              <a:ext cx="3970940" cy="1514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Image 21" descr="Capture d’écra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10" y="3387317"/>
              <a:ext cx="3962953" cy="1086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Image 22" descr="Capture d’écran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8"/>
            <a:stretch/>
          </p:blipFill>
          <p:spPr>
            <a:xfrm>
              <a:off x="2930524" y="4454269"/>
              <a:ext cx="3970940" cy="857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7" name="ZoneTexte 13"/>
          <p:cNvSpPr txBox="1"/>
          <p:nvPr/>
        </p:nvSpPr>
        <p:spPr>
          <a:xfrm>
            <a:off x="2182334" y="1158833"/>
            <a:ext cx="5596527" cy="95154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lvl="0"/>
            <a:r>
              <a:rPr lang="fr-FR" sz="1600" dirty="0" err="1">
                <a:solidFill>
                  <a:srgbClr val="FFFFFF"/>
                </a:solidFill>
              </a:rPr>
              <a:t>Mapping</a:t>
            </a:r>
            <a:r>
              <a:rPr lang="fr-FR" sz="1600" dirty="0">
                <a:solidFill>
                  <a:srgbClr val="FFFFFF"/>
                </a:solidFill>
              </a:rPr>
              <a:t> à Valider par le </a:t>
            </a:r>
            <a:r>
              <a:rPr lang="fr-FR" sz="1600" dirty="0" err="1">
                <a:solidFill>
                  <a:srgbClr val="FFFFFF"/>
                </a:solidFill>
              </a:rPr>
              <a:t>Scrum</a:t>
            </a:r>
            <a:r>
              <a:rPr lang="fr-FR" sz="1600" dirty="0">
                <a:solidFill>
                  <a:srgbClr val="FFFFFF"/>
                </a:solidFill>
              </a:rPr>
              <a:t> Master, le Product </a:t>
            </a:r>
            <a:r>
              <a:rPr lang="fr-FR" sz="1600" dirty="0" err="1">
                <a:solidFill>
                  <a:srgbClr val="FFFFFF"/>
                </a:solidFill>
              </a:rPr>
              <a:t>Owner</a:t>
            </a:r>
            <a:r>
              <a:rPr lang="fr-FR" sz="1600" dirty="0">
                <a:solidFill>
                  <a:srgbClr val="FFFFFF"/>
                </a:solidFill>
              </a:rPr>
              <a:t> et le Test </a:t>
            </a:r>
            <a:r>
              <a:rPr lang="fr-FR" sz="1600" dirty="0" err="1">
                <a:solidFill>
                  <a:srgbClr val="FFFFFF"/>
                </a:solidFill>
              </a:rPr>
              <a:t>coordinator</a:t>
            </a:r>
            <a:r>
              <a:rPr lang="fr-FR" sz="1600" dirty="0">
                <a:solidFill>
                  <a:srgbClr val="FFFFFF"/>
                </a:solidFill>
              </a:rPr>
              <a:t> : si des champs manquent </a:t>
            </a:r>
            <a:r>
              <a:rPr lang="fr-FR" sz="1600" dirty="0">
                <a:solidFill>
                  <a:srgbClr val="FFFFFF"/>
                </a:solidFill>
                <a:sym typeface="Wingdings" panose="05000000000000000000" pitchFamily="2" charset="2"/>
              </a:rPr>
              <a:t> Contacter Fabienne </a:t>
            </a:r>
            <a:r>
              <a:rPr lang="fr-FR" sz="1600" dirty="0" smtClean="0">
                <a:solidFill>
                  <a:srgbClr val="FFFFFF"/>
                </a:solidFill>
                <a:sym typeface="Wingdings" panose="05000000000000000000" pitchFamily="2" charset="2"/>
              </a:rPr>
              <a:t>LESTE-LASSERRE (ou </a:t>
            </a:r>
            <a:r>
              <a:rPr lang="fr-FR" sz="1600" dirty="0">
                <a:solidFill>
                  <a:srgbClr val="FFFFFF"/>
                </a:solidFill>
                <a:sym typeface="Wingdings" panose="05000000000000000000" pitchFamily="2" charset="2"/>
              </a:rPr>
              <a:t>DEFFIME@allianz.fr)</a:t>
            </a:r>
            <a:endParaRPr lang="fr-FR" sz="1600" dirty="0">
              <a:solidFill>
                <a:srgbClr val="FFFFFF"/>
              </a:solidFill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228600" y="2868842"/>
            <a:ext cx="2543200" cy="3080438"/>
            <a:chOff x="228600" y="2343082"/>
            <a:chExt cx="2895600" cy="3299513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343082"/>
              <a:ext cx="28956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" y="3575670"/>
              <a:ext cx="2867025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70" y="4499595"/>
              <a:ext cx="2886075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95" y="5423520"/>
              <a:ext cx="28670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29"/>
          <p:cNvSpPr/>
          <p:nvPr/>
        </p:nvSpPr>
        <p:spPr bwMode="auto">
          <a:xfrm>
            <a:off x="223268" y="2868841"/>
            <a:ext cx="2526469" cy="308043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4218" y="2184406"/>
            <a:ext cx="255425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                                   MAPPING  </a:t>
            </a:r>
          </a:p>
          <a:p>
            <a:r>
              <a:rPr lang="fr-FR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« </a:t>
            </a:r>
            <a:r>
              <a:rPr lang="fr-FR" dirty="0" err="1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Req</a:t>
            </a:r>
            <a:r>
              <a:rPr lang="fr-FR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status</a:t>
            </a:r>
            <a:r>
              <a:rPr lang="fr-FR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 /                                       «</a:t>
            </a:r>
            <a:r>
              <a:rPr lang="fr-FR" dirty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  </a:t>
            </a:r>
            <a:r>
              <a:rPr lang="fr-FR" dirty="0" err="1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Status</a:t>
            </a:r>
            <a:r>
              <a:rPr lang="fr-FR" dirty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 </a:t>
            </a:r>
            <a:endParaRPr lang="fr-FR" dirty="0" smtClean="0">
              <a:solidFill>
                <a:schemeClr val="accent1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fr-FR" dirty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Statut de l’exigence </a:t>
            </a:r>
            <a:r>
              <a:rPr lang="fr-FR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»                                 in </a:t>
            </a:r>
            <a:r>
              <a:rPr lang="fr-FR" dirty="0" err="1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Prod</a:t>
            </a:r>
            <a:r>
              <a:rPr lang="fr-FR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 »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7022824" y="4869160"/>
            <a:ext cx="2085680" cy="462307"/>
          </a:xfrm>
          <a:prstGeom prst="wedgeRectCallout">
            <a:avLst>
              <a:gd name="adj1" fmla="val -87237"/>
              <a:gd name="adj2" fmla="val -245863"/>
            </a:avLst>
          </a:prstGeom>
          <a:solidFill>
            <a:srgbClr val="FF0000"/>
          </a:solidFill>
          <a:ln w="12700" cap="flat" cmpd="sng" algn="ctr">
            <a:solidFill>
              <a:srgbClr val="DA762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Name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: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Doit être unique sinon la story ne sera pas synchronisée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022824" y="5887663"/>
            <a:ext cx="1365599" cy="277641"/>
          </a:xfrm>
          <a:prstGeom prst="wedgeRectCallout">
            <a:avLst>
              <a:gd name="adj1" fmla="val -83941"/>
              <a:gd name="adj2" fmla="val -187926"/>
            </a:avLst>
          </a:prstGeom>
          <a:solidFill>
            <a:srgbClr val="F6DA85"/>
          </a:solidFill>
          <a:ln w="12700" cap="flat" cmpd="sng" algn="ctr">
            <a:solidFill>
              <a:srgbClr val="DA762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Champs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système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986009" y="2493995"/>
            <a:ext cx="2085680" cy="646973"/>
          </a:xfrm>
          <a:prstGeom prst="wedgeRectCallout">
            <a:avLst>
              <a:gd name="adj1" fmla="val -89978"/>
              <a:gd name="adj2" fmla="val 116133"/>
            </a:avLst>
          </a:prstGeom>
          <a:solidFill>
            <a:srgbClr val="FF0000"/>
          </a:solidFill>
          <a:ln w="12700" cap="flat" cmpd="sng" algn="ctr">
            <a:solidFill>
              <a:srgbClr val="DA762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Release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 Doit absolument existée dans AGM et ALM 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sinon la story ne sera pas synchronisée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86009" y="3501008"/>
            <a:ext cx="2085680" cy="831639"/>
          </a:xfrm>
          <a:prstGeom prst="wedgeRectCallout">
            <a:avLst>
              <a:gd name="adj1" fmla="val -90891"/>
              <a:gd name="adj2" fmla="val -14897"/>
            </a:avLst>
          </a:prstGeom>
          <a:solidFill>
            <a:srgbClr val="FF0000"/>
          </a:solidFill>
          <a:ln w="12700" cap="flat" cmpd="sng" algn="ctr">
            <a:solidFill>
              <a:srgbClr val="DA762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63" tIns="46038" rIns="93663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8422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Status</a:t>
            </a:r>
            <a:r>
              <a:rPr kumimoji="0" lang="fr-FR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 </a:t>
            </a:r>
            <a:r>
              <a:rPr kumimoji="0" lang="fr-FR" sz="1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Prod</a:t>
            </a:r>
            <a:r>
              <a:rPr kumimoji="0" lang="fr-FR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 Doit absolument être renseigné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à « 01 - </a:t>
            </a:r>
            <a:r>
              <a:rPr kumimoji="0" lang="fr-FR" sz="1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Requested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» sinon la story ne sera pas synchronisée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que_Allianz_avec_visuel">
  <a:themeElements>
    <a:clrScheme name="Masque_Allianz_avec_visue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13388"/>
      </a:accent1>
      <a:accent2>
        <a:srgbClr val="426BB3"/>
      </a:accent2>
      <a:accent3>
        <a:srgbClr val="FFFFFF"/>
      </a:accent3>
      <a:accent4>
        <a:srgbClr val="000000"/>
      </a:accent4>
      <a:accent5>
        <a:srgbClr val="AAADC3"/>
      </a:accent5>
      <a:accent6>
        <a:srgbClr val="3B60A2"/>
      </a:accent6>
      <a:hlink>
        <a:srgbClr val="819CCC"/>
      </a:hlink>
      <a:folHlink>
        <a:srgbClr val="C6CEE2"/>
      </a:folHlink>
    </a:clrScheme>
    <a:fontScheme name="Masque_Allianz_avec_visu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663" tIns="46038" rIns="93663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84225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663" tIns="46038" rIns="93663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84225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que_Allianz_avec_visue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Allianz_avec_visue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Allianz_avec_visue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Allianz_avec_visue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Allianz_avec_visu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Allianz_avec_visu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Allianz_avec_visu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Allianz_avec_visue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13388"/>
        </a:accent1>
        <a:accent2>
          <a:srgbClr val="426BB3"/>
        </a:accent2>
        <a:accent3>
          <a:srgbClr val="FFFFFF"/>
        </a:accent3>
        <a:accent4>
          <a:srgbClr val="000000"/>
        </a:accent4>
        <a:accent5>
          <a:srgbClr val="AAADC3"/>
        </a:accent5>
        <a:accent6>
          <a:srgbClr val="3B60A2"/>
        </a:accent6>
        <a:hlink>
          <a:srgbClr val="819CCC"/>
        </a:hlink>
        <a:folHlink>
          <a:srgbClr val="C6C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2CC2DCD45F0647A573CA0240C2B74A" ma:contentTypeVersion="12" ma:contentTypeDescription="Create a new document." ma:contentTypeScope="" ma:versionID="e1edac2eb14e5315aa3d778937515100">
  <xsd:schema xmlns:xsd="http://www.w3.org/2001/XMLSchema" xmlns:p="http://schemas.microsoft.com/office/2006/metadata/properties" xmlns:ns2="d7a1f767-758c-4a9a-aa16-e7fabf4648b2" targetNamespace="http://schemas.microsoft.com/office/2006/metadata/properties" ma:root="true" ma:fieldsID="0f3844e57c7bf4dcad37283546c44316" ns2:_="">
    <xsd:import namespace="d7a1f767-758c-4a9a-aa16-e7fabf4648b2"/>
    <xsd:element name="properties">
      <xsd:complexType>
        <xsd:sequence>
          <xsd:element name="documentManagement">
            <xsd:complexType>
              <xsd:all>
                <xsd:element ref="ns2:DocCategory" minOccurs="0"/>
                <xsd:element ref="ns2:Comment" minOccurs="0"/>
                <xsd:element ref="ns2:Language"/>
                <xsd:element ref="ns2:SortKey" minOccurs="0"/>
                <xsd:element ref="ns2:Process" minOccurs="0"/>
                <xsd:element ref="ns2:Status"/>
                <xsd:element ref="ns2:MethodeType" minOccurs="0"/>
                <xsd:element ref="ns2:ProjectPhase" minOccurs="0"/>
                <xsd:element ref="ns2:MethodeTeam" minOccurs="0"/>
                <xsd:element ref="ns2:Methode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7a1f767-758c-4a9a-aa16-e7fabf4648b2" elementFormDefault="qualified">
    <xsd:import namespace="http://schemas.microsoft.com/office/2006/documentManagement/types"/>
    <xsd:element name="DocCategory" ma:index="8" nillable="true" ma:displayName="DocCategory" ma:list="{443d0c7a-7ec8-4c98-acc4-ec768b11e941}" ma:internalName="DocCategory" ma:showField="Title">
      <xsd:simpleType>
        <xsd:restriction base="dms:Lookup"/>
      </xsd:simpleType>
    </xsd:element>
    <xsd:element name="Comment" ma:index="9" nillable="true" ma:displayName="Comments" ma:internalName="Comment">
      <xsd:simpleType>
        <xsd:restriction base="dms:Note"/>
      </xsd:simpleType>
    </xsd:element>
    <xsd:element name="Language" ma:index="10" ma:displayName="Language" ma:format="RadioButtons" ma:internalName="Language">
      <xsd:simpleType>
        <xsd:restriction base="dms:Choice">
          <xsd:enumeration value="EN"/>
          <xsd:enumeration value="FR"/>
          <xsd:enumeration value="both"/>
        </xsd:restriction>
      </xsd:simpleType>
    </xsd:element>
    <xsd:element name="SortKey" ma:index="11" nillable="true" ma:displayName="SortKey" ma:internalName="SortKey">
      <xsd:simpleType>
        <xsd:restriction base="dms:Text">
          <xsd:maxLength value="40"/>
        </xsd:restriction>
      </xsd:simpleType>
    </xsd:element>
    <xsd:element name="Process" ma:index="12" nillable="true" ma:displayName="Process" ma:format="Dropdown" ma:internalName="Process">
      <xsd:simpleType>
        <xsd:restriction base="dms:Choice">
          <xsd:enumeration value="00 - Global Outlook"/>
          <xsd:enumeration value="01 - Engineering"/>
          <xsd:enumeration value="02 - Tests"/>
          <xsd:enumeration value="03 - Architecture"/>
          <xsd:enumeration value="04 - Service Engineering"/>
          <xsd:enumeration value="05 - Project Management"/>
          <xsd:enumeration value="06 - Change Management"/>
          <xsd:enumeration value="07 - Quality Assurance"/>
          <xsd:enumeration value="08 - Env and Conf Management"/>
          <xsd:enumeration value="09 - Sourcing"/>
          <xsd:enumeration value="10 - Process Engineering"/>
        </xsd:restriction>
      </xsd:simpleType>
    </xsd:element>
    <xsd:element name="Status" ma:index="13" ma:displayName="Status" ma:default="In progress" ma:format="RadioButtons" ma:internalName="Status">
      <xsd:simpleType>
        <xsd:restriction base="dms:Choice">
          <xsd:enumeration value="In progress"/>
          <xsd:enumeration value="Ready for final review"/>
          <xsd:enumeration value="Ready for approval"/>
          <xsd:enumeration value="Approved"/>
          <xsd:enumeration value="Abandoned"/>
        </xsd:restriction>
      </xsd:simpleType>
    </xsd:element>
    <xsd:element name="MethodeType" ma:index="14" nillable="true" ma:displayName="MethodeType" ma:format="Dropdown" ma:internalName="MethodeType">
      <xsd:simpleType>
        <xsd:restriction base="dms:Choice">
          <xsd:enumeration value="Template"/>
          <xsd:enumeration value="Example"/>
          <xsd:enumeration value="Guide_Training"/>
        </xsd:restriction>
      </xsd:simpleType>
    </xsd:element>
    <xsd:element name="ProjectPhase" ma:index="15" nillable="true" ma:displayName="ProjectPhase" ma:default="00 - All Phases" ma:format="Dropdown" ma:internalName="ProjectPhase">
      <xsd:simpleType>
        <xsd:restriction base="dms:Choice">
          <xsd:enumeration value="00 - All Phases"/>
          <xsd:enumeration value="01 - Opportunity Study"/>
          <xsd:enumeration value="02 - Blueprint"/>
          <xsd:enumeration value="03 - OD"/>
          <xsd:enumeration value="04 - DFD"/>
          <xsd:enumeration value="05 - DTD"/>
          <xsd:enumeration value="06 - Coding"/>
          <xsd:enumeration value="07 - SIT"/>
          <xsd:enumeration value="08 - FIT"/>
          <xsd:enumeration value="09 - UAT"/>
          <xsd:enumeration value="10 - LAU_DPL"/>
          <xsd:enumeration value="11 - GUA"/>
        </xsd:restriction>
      </xsd:simpleType>
    </xsd:element>
    <xsd:element name="MethodeTeam" ma:index="16" nillable="true" ma:displayName="MethodeTeam" ma:internalName="MethodeTeam">
      <xsd:simpleType>
        <xsd:restriction base="dms:Text">
          <xsd:maxLength value="50"/>
        </xsd:restriction>
      </xsd:simpleType>
    </xsd:element>
    <xsd:element name="MethodeVersion" ma:index="17" nillable="true" ma:displayName="MethodeVersion" ma:internalName="MethodeVersion">
      <xsd:simpleType>
        <xsd:restriction base="dms:Text">
          <xsd:maxLength value="1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rojectPhase xmlns="d7a1f767-758c-4a9a-aa16-e7fabf4648b2">00 - All Phases</ProjectPhase>
    <Status xmlns="d7a1f767-758c-4a9a-aa16-e7fabf4648b2">Approved</Status>
    <MethodeType xmlns="d7a1f767-758c-4a9a-aa16-e7fabf4648b2">Guide_Training</MethodeType>
    <MethodeVersion xmlns="d7a1f767-758c-4a9a-aa16-e7fabf4648b2">7.0</MethodeVersion>
    <Language xmlns="d7a1f767-758c-4a9a-aa16-e7fabf4648b2">FR</Language>
    <SortKey xmlns="d7a1f767-758c-4a9a-aa16-e7fabf4648b2" xsi:nil="true"/>
    <MethodeTeam xmlns="d7a1f767-758c-4a9a-aa16-e7fabf4648b2">DMQ</MethodeTeam>
    <DocCategory xmlns="d7a1f767-758c-4a9a-aa16-e7fabf4648b2">27</DocCategory>
    <Process xmlns="d7a1f767-758c-4a9a-aa16-e7fabf4648b2">01 - Engineering</Process>
    <Comment xmlns="d7a1f767-758c-4a9a-aa16-e7fabf4648b2" xsi:nil="true"/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CF3AF990-3DEF-4E35-91BB-B7838F3735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a1f767-758c-4a9a-aa16-e7fabf4648b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D5B0021-FC14-445A-9DA9-CA1EE9D224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F1E5AE-95D1-4F4E-B58A-99236C1B2A3E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d7a1f767-758c-4a9a-aa16-e7fabf4648b2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0BCAD9DE-10FF-49E1-A8C8-14A417F9D1F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Settings\All Users\Modèles\AGF\Identité visuelle\Présentations Allianz\Masque_Allianz_avec_visuel.pot</Template>
  <TotalTime>62684</TotalTime>
  <Words>479</Words>
  <Application>Microsoft Office PowerPoint</Application>
  <PresentationFormat>Affichage à l'écran (4:3)</PresentationFormat>
  <Paragraphs>138</Paragraphs>
  <Slides>14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Masque_Allianz_avec_visuel</vt:lpstr>
      <vt:lpstr>  Synchronizer AGM/ALM </vt:lpstr>
      <vt:lpstr>  </vt:lpstr>
      <vt:lpstr>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Historique des versions du document</vt:lpstr>
    </vt:vector>
  </TitlesOfParts>
  <Company>AGF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1M_GUI_QCGuideUtilisateur_fr_(UID133)</dc:title>
  <dc:creator>DMQ METHODES (Allianz FR)</dc:creator>
  <cp:lastModifiedBy>LESTE LASSERRE Fabienne</cp:lastModifiedBy>
  <cp:revision>3278</cp:revision>
  <cp:lastPrinted>2015-12-01T15:46:54Z</cp:lastPrinted>
  <dcterms:created xsi:type="dcterms:W3CDTF">2011-06-24T10:14:51Z</dcterms:created>
  <dcterms:modified xsi:type="dcterms:W3CDTF">2017-07-20T14:49:48Z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ork Package">
    <vt:lpwstr>133</vt:lpwstr>
  </property>
  <property fmtid="{D5CDD505-2E9C-101B-9397-08002B2CF9AE}" pid="3" name="Capitalizable">
    <vt:lpwstr>0</vt:lpwstr>
  </property>
  <property fmtid="{D5CDD505-2E9C-101B-9397-08002B2CF9AE}" pid="4" name="Due Date">
    <vt:lpwstr>2012-08-29T00:00:00Z</vt:lpwstr>
  </property>
  <property fmtid="{D5CDD505-2E9C-101B-9397-08002B2CF9AE}" pid="5" name="Official Version">
    <vt:lpwstr>1.3</vt:lpwstr>
  </property>
  <property fmtid="{D5CDD505-2E9C-101B-9397-08002B2CF9AE}" pid="6" name="Committee">
    <vt:lpwstr>N/A</vt:lpwstr>
  </property>
  <property fmtid="{D5CDD505-2E9C-101B-9397-08002B2CF9AE}" pid="7" name="Scope">
    <vt:lpwstr>1</vt:lpwstr>
  </property>
  <property fmtid="{D5CDD505-2E9C-101B-9397-08002B2CF9AE}" pid="8" name="ContentType">
    <vt:lpwstr>Document</vt:lpwstr>
  </property>
  <property fmtid="{D5CDD505-2E9C-101B-9397-08002B2CF9AE}" pid="9" name="Category">
    <vt:lpwstr>Project management</vt:lpwstr>
  </property>
  <property fmtid="{D5CDD505-2E9C-101B-9397-08002B2CF9AE}" pid="10" name="Private">
    <vt:lpwstr>0</vt:lpwstr>
  </property>
  <property fmtid="{D5CDD505-2E9C-101B-9397-08002B2CF9AE}" pid="11" name="Deliverable">
    <vt:lpwstr>1</vt:lpwstr>
  </property>
  <property fmtid="{D5CDD505-2E9C-101B-9397-08002B2CF9AE}" pid="12" name="Team or Committee">
    <vt:lpwstr>2</vt:lpwstr>
  </property>
  <property fmtid="{D5CDD505-2E9C-101B-9397-08002B2CF9AE}" pid="13" name="Publication">
    <vt:lpwstr>2012-09-27T00:00:00Z</vt:lpwstr>
  </property>
  <property fmtid="{D5CDD505-2E9C-101B-9397-08002B2CF9AE}" pid="14" name="Reviewers">
    <vt:lpwstr/>
  </property>
  <property fmtid="{D5CDD505-2E9C-101B-9397-08002B2CF9AE}" pid="15" name="Order">
    <vt:r8>118700</vt:r8>
  </property>
  <property fmtid="{D5CDD505-2E9C-101B-9397-08002B2CF9AE}" pid="16" name="display_urn:schemas-microsoft-com:office:office#Accountable">
    <vt:lpwstr>FOURRE Frederic</vt:lpwstr>
  </property>
  <property fmtid="{D5CDD505-2E9C-101B-9397-08002B2CF9AE}" pid="17" name="Accountable">
    <vt:lpwstr>99</vt:lpwstr>
  </property>
  <property fmtid="{D5CDD505-2E9C-101B-9397-08002B2CF9AE}" pid="18" name="Project phase">
    <vt:lpwstr>Transverse</vt:lpwstr>
  </property>
  <property fmtid="{D5CDD505-2E9C-101B-9397-08002B2CF9AE}" pid="19" name="Confidential">
    <vt:lpwstr>0</vt:lpwstr>
  </property>
  <property fmtid="{D5CDD505-2E9C-101B-9397-08002B2CF9AE}" pid="20" name="DocType">
    <vt:lpwstr>27</vt:lpwstr>
  </property>
  <property fmtid="{D5CDD505-2E9C-101B-9397-08002B2CF9AE}" pid="21" name="_Version">
    <vt:lpwstr>0.2</vt:lpwstr>
  </property>
  <property fmtid="{D5CDD505-2E9C-101B-9397-08002B2CF9AE}" pid="22" name="Distribution Network">
    <vt:lpwstr>N/A</vt:lpwstr>
  </property>
  <property fmtid="{D5CDD505-2E9C-101B-9397-08002B2CF9AE}" pid="23" name="Wave">
    <vt:lpwstr>Transverse</vt:lpwstr>
  </property>
  <property fmtid="{D5CDD505-2E9C-101B-9397-08002B2CF9AE}" pid="24" name="Stream">
    <vt:lpwstr>PMO / transversal</vt:lpwstr>
  </property>
  <property fmtid="{D5CDD505-2E9C-101B-9397-08002B2CF9AE}" pid="25" name="Stable state">
    <vt:lpwstr>Transverse</vt:lpwstr>
  </property>
  <property fmtid="{D5CDD505-2E9C-101B-9397-08002B2CF9AE}" pid="26" name="Comments">
    <vt:lpwstr/>
  </property>
  <property fmtid="{D5CDD505-2E9C-101B-9397-08002B2CF9AE}" pid="27" name="Team">
    <vt:lpwstr>DMQ</vt:lpwstr>
  </property>
  <property fmtid="{D5CDD505-2E9C-101B-9397-08002B2CF9AE}" pid="28" name="TemplateUrl">
    <vt:lpwstr/>
  </property>
  <property fmtid="{D5CDD505-2E9C-101B-9397-08002B2CF9AE}" pid="29" name="xd_ProgID">
    <vt:lpwstr/>
  </property>
  <property fmtid="{D5CDD505-2E9C-101B-9397-08002B2CF9AE}" pid="30" name="_CopySource">
    <vt:lpwstr>https://sp-11-004.portal.allianz.com.awin/sites/GlobalOne_00/G1method/WIP Method Library/1M_GUI_ G1DocAndActivityManagementWithSHP_fr_(UID061).ppt</vt:lpwstr>
  </property>
  <property fmtid="{D5CDD505-2E9C-101B-9397-08002B2CF9AE}" pid="31" name="_SourceUrl">
    <vt:lpwstr/>
  </property>
  <property fmtid="{D5CDD505-2E9C-101B-9397-08002B2CF9AE}" pid="32" name="ContentTypeId">
    <vt:lpwstr>0x010100C32CC2DCD45F0647A573CA0240C2B74A</vt:lpwstr>
  </property>
</Properties>
</file>