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89" r:id="rId5"/>
    <p:sldId id="287" r:id="rId6"/>
    <p:sldId id="288" r:id="rId7"/>
    <p:sldId id="290" r:id="rId8"/>
    <p:sldId id="258" r:id="rId9"/>
    <p:sldId id="291" r:id="rId10"/>
    <p:sldId id="292" r:id="rId11"/>
    <p:sldId id="286" r:id="rId12"/>
    <p:sldId id="262" r:id="rId13"/>
    <p:sldId id="264" r:id="rId14"/>
    <p:sldId id="263" r:id="rId15"/>
    <p:sldId id="265" r:id="rId16"/>
    <p:sldId id="266" r:id="rId17"/>
    <p:sldId id="272" r:id="rId18"/>
    <p:sldId id="278" r:id="rId19"/>
    <p:sldId id="280" r:id="rId20"/>
    <p:sldId id="270" r:id="rId21"/>
    <p:sldId id="273" r:id="rId22"/>
    <p:sldId id="279" r:id="rId23"/>
    <p:sldId id="284" r:id="rId24"/>
    <p:sldId id="285" r:id="rId25"/>
    <p:sldId id="281" r:id="rId26"/>
    <p:sldId id="282" r:id="rId27"/>
    <p:sldId id="274" r:id="rId28"/>
    <p:sldId id="275" r:id="rId29"/>
    <p:sldId id="276" r:id="rId30"/>
    <p:sldId id="277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39" autoAdjust="0"/>
  </p:normalViewPr>
  <p:slideViewPr>
    <p:cSldViewPr>
      <p:cViewPr varScale="1">
        <p:scale>
          <a:sx n="72" d="100"/>
          <a:sy n="72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radars'!$A$4</c:f>
          <c:strCache>
            <c:ptCount val="1"/>
            <c:pt idx="0">
              <c:v>Fonctions de base</c:v>
            </c:pt>
          </c:strCache>
        </c:strRef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radars'!$B$4:$B$10</c:f>
              <c:strCache>
                <c:ptCount val="7"/>
                <c:pt idx="0">
                  <c:v>WEB browser</c:v>
                </c:pt>
                <c:pt idx="1">
                  <c:v>Client lourd Java</c:v>
                </c:pt>
                <c:pt idx="2">
                  <c:v>MS Office</c:v>
                </c:pt>
                <c:pt idx="3">
                  <c:v>Mail</c:v>
                </c:pt>
                <c:pt idx="4">
                  <c:v>Gestion de fichiers</c:v>
                </c:pt>
                <c:pt idx="5">
                  <c:v>Poste de travail</c:v>
                </c:pt>
                <c:pt idx="6">
                  <c:v>PDF</c:v>
                </c:pt>
              </c:strCache>
            </c:strRef>
          </c:cat>
          <c:val>
            <c:numRef>
              <c:f>'Données radars'!$C$4:$C$10</c:f>
              <c:numCache>
                <c:formatCode>0.00</c:formatCode>
                <c:ptCount val="7"/>
                <c:pt idx="0">
                  <c:v>9</c:v>
                </c:pt>
                <c:pt idx="1">
                  <c:v>8.2000000000000011</c:v>
                </c:pt>
                <c:pt idx="2">
                  <c:v>7.5</c:v>
                </c:pt>
                <c:pt idx="3">
                  <c:v>9</c:v>
                </c:pt>
                <c:pt idx="4">
                  <c:v>6.333333333333333</c:v>
                </c:pt>
                <c:pt idx="5">
                  <c:v>7</c:v>
                </c:pt>
                <c:pt idx="6">
                  <c:v>6.7</c:v>
                </c:pt>
              </c:numCache>
            </c:numRef>
          </c:val>
        </c:ser>
        <c:ser>
          <c:idx val="1"/>
          <c:order val="1"/>
          <c:tx>
            <c:strRef>
              <c:f>'Données radars'!$E$2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radars'!$B$4:$B$10</c:f>
              <c:strCache>
                <c:ptCount val="7"/>
                <c:pt idx="0">
                  <c:v>WEB browser</c:v>
                </c:pt>
                <c:pt idx="1">
                  <c:v>Client lourd Java</c:v>
                </c:pt>
                <c:pt idx="2">
                  <c:v>MS Office</c:v>
                </c:pt>
                <c:pt idx="3">
                  <c:v>Mail</c:v>
                </c:pt>
                <c:pt idx="4">
                  <c:v>Gestion de fichiers</c:v>
                </c:pt>
                <c:pt idx="5">
                  <c:v>Poste de travail</c:v>
                </c:pt>
                <c:pt idx="6">
                  <c:v>PDF</c:v>
                </c:pt>
              </c:strCache>
            </c:strRef>
          </c:cat>
          <c:val>
            <c:numRef>
              <c:f>'Données radars'!$E$4:$E$10</c:f>
              <c:numCache>
                <c:formatCode>0.00</c:formatCode>
                <c:ptCount val="7"/>
                <c:pt idx="0">
                  <c:v>7</c:v>
                </c:pt>
                <c:pt idx="1">
                  <c:v>9</c:v>
                </c:pt>
                <c:pt idx="2">
                  <c:v>6.75</c:v>
                </c:pt>
                <c:pt idx="3">
                  <c:v>0</c:v>
                </c:pt>
                <c:pt idx="4">
                  <c:v>7</c:v>
                </c:pt>
                <c:pt idx="5">
                  <c:v>5.666666666666667</c:v>
                </c:pt>
                <c:pt idx="6">
                  <c:v>6.5</c:v>
                </c:pt>
              </c:numCache>
            </c:numRef>
          </c:val>
        </c:ser>
        <c:ser>
          <c:idx val="2"/>
          <c:order val="2"/>
          <c:tx>
            <c:strRef>
              <c:f>'Données radars'!$G$2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radars'!$B$4:$B$10</c:f>
              <c:strCache>
                <c:ptCount val="7"/>
                <c:pt idx="0">
                  <c:v>WEB browser</c:v>
                </c:pt>
                <c:pt idx="1">
                  <c:v>Client lourd Java</c:v>
                </c:pt>
                <c:pt idx="2">
                  <c:v>MS Office</c:v>
                </c:pt>
                <c:pt idx="3">
                  <c:v>Mail</c:v>
                </c:pt>
                <c:pt idx="4">
                  <c:v>Gestion de fichiers</c:v>
                </c:pt>
                <c:pt idx="5">
                  <c:v>Poste de travail</c:v>
                </c:pt>
                <c:pt idx="6">
                  <c:v>PDF</c:v>
                </c:pt>
              </c:strCache>
            </c:strRef>
          </c:cat>
          <c:val>
            <c:numRef>
              <c:f>'Données radars'!$G$4:$G$10</c:f>
              <c:numCache>
                <c:formatCode>0.00</c:formatCode>
                <c:ptCount val="7"/>
                <c:pt idx="0">
                  <c:v>9</c:v>
                </c:pt>
                <c:pt idx="1">
                  <c:v>8</c:v>
                </c:pt>
                <c:pt idx="2">
                  <c:v>5.75</c:v>
                </c:pt>
                <c:pt idx="3">
                  <c:v>9</c:v>
                </c:pt>
                <c:pt idx="4">
                  <c:v>5</c:v>
                </c:pt>
                <c:pt idx="5">
                  <c:v>7.333333333333333</c:v>
                </c:pt>
                <c:pt idx="6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390192"/>
        <c:axId val="245390752"/>
      </c:radarChart>
      <c:catAx>
        <c:axId val="245390192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45390752"/>
        <c:crosses val="autoZero"/>
        <c:auto val="1"/>
        <c:lblAlgn val="ctr"/>
        <c:lblOffset val="100"/>
        <c:noMultiLvlLbl val="0"/>
      </c:catAx>
      <c:valAx>
        <c:axId val="245390752"/>
        <c:scaling>
          <c:orientation val="minMax"/>
        </c:scaling>
        <c:delete val="1"/>
        <c:axPos val="l"/>
        <c:majorGridlines/>
        <c:numFmt formatCode="0.00" sourceLinked="1"/>
        <c:majorTickMark val="out"/>
        <c:minorTickMark val="none"/>
        <c:tickLblPos val="nextTo"/>
        <c:crossAx val="2453901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radars'!$A$16:$A$21</c:f>
          <c:strCache>
            <c:ptCount val="1"/>
            <c:pt idx="0">
              <c:v>Interface, Versionning et Monitoring</c:v>
            </c:pt>
          </c:strCache>
        </c:strRef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radars'!$B$16:$B$20</c:f>
              <c:strCache>
                <c:ptCount val="5"/>
                <c:pt idx="0">
                  <c:v>Modularité/ Ergonomie</c:v>
                </c:pt>
                <c:pt idx="1">
                  <c:v>Gestion du Versionning</c:v>
                </c:pt>
                <c:pt idx="2">
                  <c:v>Gestion des erreurs/continuité d'activité</c:v>
                </c:pt>
                <c:pt idx="3">
                  <c:v>Monitoring des agents - sur SERVEUR</c:v>
                </c:pt>
                <c:pt idx="4">
                  <c:v>Gestion des droits intégrée à l'outil</c:v>
                </c:pt>
              </c:strCache>
            </c:strRef>
          </c:cat>
          <c:val>
            <c:numRef>
              <c:f>'Données radars'!$C$16:$C$20</c:f>
              <c:numCache>
                <c:formatCode>0.00</c:formatCode>
                <c:ptCount val="5"/>
                <c:pt idx="0">
                  <c:v>9.3333333333333339</c:v>
                </c:pt>
                <c:pt idx="1">
                  <c:v>8.5</c:v>
                </c:pt>
                <c:pt idx="2">
                  <c:v>6.666666666666667</c:v>
                </c:pt>
                <c:pt idx="3">
                  <c:v>10</c:v>
                </c:pt>
                <c:pt idx="4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'Données radars'!$E$2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radars'!$B$16:$B$20</c:f>
              <c:strCache>
                <c:ptCount val="5"/>
                <c:pt idx="0">
                  <c:v>Modularité/ Ergonomie</c:v>
                </c:pt>
                <c:pt idx="1">
                  <c:v>Gestion du Versionning</c:v>
                </c:pt>
                <c:pt idx="2">
                  <c:v>Gestion des erreurs/continuité d'activité</c:v>
                </c:pt>
                <c:pt idx="3">
                  <c:v>Monitoring des agents - sur SERVEUR</c:v>
                </c:pt>
                <c:pt idx="4">
                  <c:v>Gestion des droits intégrée à l'outil</c:v>
                </c:pt>
              </c:strCache>
            </c:strRef>
          </c:cat>
          <c:val>
            <c:numRef>
              <c:f>'Données radars'!$E$16:$E$20</c:f>
              <c:numCache>
                <c:formatCode>0.00</c:formatCode>
                <c:ptCount val="5"/>
                <c:pt idx="0">
                  <c:v>8.5</c:v>
                </c:pt>
                <c:pt idx="1">
                  <c:v>11.5</c:v>
                </c:pt>
                <c:pt idx="2">
                  <c:v>3.3333333333333335</c:v>
                </c:pt>
                <c:pt idx="3">
                  <c:v>5</c:v>
                </c:pt>
                <c:pt idx="4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'Données radars'!$G$2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radars'!$B$16:$B$20</c:f>
              <c:strCache>
                <c:ptCount val="5"/>
                <c:pt idx="0">
                  <c:v>Modularité/ Ergonomie</c:v>
                </c:pt>
                <c:pt idx="1">
                  <c:v>Gestion du Versionning</c:v>
                </c:pt>
                <c:pt idx="2">
                  <c:v>Gestion des erreurs/continuité d'activité</c:v>
                </c:pt>
                <c:pt idx="3">
                  <c:v>Monitoring des agents - sur SERVEUR</c:v>
                </c:pt>
                <c:pt idx="4">
                  <c:v>Gestion des droits intégrée à l'outil</c:v>
                </c:pt>
              </c:strCache>
            </c:strRef>
          </c:cat>
          <c:val>
            <c:numRef>
              <c:f>'Données radars'!$G$16:$G$20</c:f>
              <c:numCache>
                <c:formatCode>0.00</c:formatCode>
                <c:ptCount val="5"/>
                <c:pt idx="0">
                  <c:v>6</c:v>
                </c:pt>
                <c:pt idx="1">
                  <c:v>2</c:v>
                </c:pt>
                <c:pt idx="2">
                  <c:v>10</c:v>
                </c:pt>
                <c:pt idx="3">
                  <c:v>3.3333333333333335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850224"/>
        <c:axId val="198850784"/>
      </c:radarChart>
      <c:catAx>
        <c:axId val="19885022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198850784"/>
        <c:crosses val="autoZero"/>
        <c:auto val="1"/>
        <c:lblAlgn val="ctr"/>
        <c:lblOffset val="100"/>
        <c:noMultiLvlLbl val="0"/>
      </c:catAx>
      <c:valAx>
        <c:axId val="198850784"/>
        <c:scaling>
          <c:orientation val="minMax"/>
        </c:scaling>
        <c:delete val="1"/>
        <c:axPos val="l"/>
        <c:majorGridlines/>
        <c:numFmt formatCode="0.00" sourceLinked="1"/>
        <c:majorTickMark val="out"/>
        <c:minorTickMark val="none"/>
        <c:tickLblPos val="nextTo"/>
        <c:crossAx val="1988502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radars'!$A$12</c:f>
          <c:strCache>
            <c:ptCount val="1"/>
            <c:pt idx="0">
              <c:v>Connecteurs, connexion distantes et émulateurs</c:v>
            </c:pt>
          </c:strCache>
        </c:strRef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632513395833701"/>
          <c:y val="0.22754358834497754"/>
          <c:w val="0.46137445127632892"/>
          <c:h val="0.70118337472630354"/>
        </c:manualLayout>
      </c:layout>
      <c:radarChart>
        <c:radarStyle val="marker"/>
        <c:varyColors val="0"/>
        <c:ser>
          <c:idx val="0"/>
          <c:order val="0"/>
          <c:tx>
            <c:strRef>
              <c:f>'Données radars'!$C$2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radars'!$B$12:$B$14</c:f>
              <c:strCache>
                <c:ptCount val="3"/>
                <c:pt idx="0">
                  <c:v>Implémentation de code natif</c:v>
                </c:pt>
                <c:pt idx="1">
                  <c:v>Emulateurs de terminaux</c:v>
                </c:pt>
                <c:pt idx="2">
                  <c:v>Citrix</c:v>
                </c:pt>
              </c:strCache>
            </c:strRef>
          </c:cat>
          <c:val>
            <c:numRef>
              <c:f>'Données radars'!$C$12:$C$14</c:f>
              <c:numCache>
                <c:formatCode>0.00</c:formatCode>
                <c:ptCount val="3"/>
                <c:pt idx="0">
                  <c:v>15</c:v>
                </c:pt>
                <c:pt idx="1">
                  <c:v>12</c:v>
                </c:pt>
                <c:pt idx="2">
                  <c:v>12</c:v>
                </c:pt>
              </c:numCache>
            </c:numRef>
          </c:val>
        </c:ser>
        <c:ser>
          <c:idx val="1"/>
          <c:order val="1"/>
          <c:tx>
            <c:strRef>
              <c:f>'Données radars'!$E$2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radars'!$B$12:$B$14</c:f>
              <c:strCache>
                <c:ptCount val="3"/>
                <c:pt idx="0">
                  <c:v>Implémentation de code natif</c:v>
                </c:pt>
                <c:pt idx="1">
                  <c:v>Emulateurs de terminaux</c:v>
                </c:pt>
                <c:pt idx="2">
                  <c:v>Citrix</c:v>
                </c:pt>
              </c:strCache>
            </c:strRef>
          </c:cat>
          <c:val>
            <c:numRef>
              <c:f>'Données radars'!$E$12:$E$14</c:f>
              <c:numCache>
                <c:formatCode>0.00</c:formatCode>
                <c:ptCount val="3"/>
                <c:pt idx="0">
                  <c:v>12.5</c:v>
                </c:pt>
                <c:pt idx="1">
                  <c:v>10.666666666666666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'Données radars'!$G$2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radars'!$B$12:$B$14</c:f>
              <c:strCache>
                <c:ptCount val="3"/>
                <c:pt idx="0">
                  <c:v>Implémentation de code natif</c:v>
                </c:pt>
                <c:pt idx="1">
                  <c:v>Emulateurs de terminaux</c:v>
                </c:pt>
                <c:pt idx="2">
                  <c:v>Citrix</c:v>
                </c:pt>
              </c:strCache>
            </c:strRef>
          </c:cat>
          <c:val>
            <c:numRef>
              <c:f>'Données radars'!$G$12:$G$14</c:f>
              <c:numCache>
                <c:formatCode>0.00</c:formatCode>
                <c:ptCount val="3"/>
                <c:pt idx="0">
                  <c:v>2.5</c:v>
                </c:pt>
                <c:pt idx="1">
                  <c:v>10.666666666666666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854144"/>
        <c:axId val="198854704"/>
      </c:radarChart>
      <c:catAx>
        <c:axId val="19885414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98854704"/>
        <c:crosses val="autoZero"/>
        <c:auto val="1"/>
        <c:lblAlgn val="ctr"/>
        <c:lblOffset val="100"/>
        <c:noMultiLvlLbl val="0"/>
      </c:catAx>
      <c:valAx>
        <c:axId val="198854704"/>
        <c:scaling>
          <c:orientation val="minMax"/>
        </c:scaling>
        <c:delete val="1"/>
        <c:axPos val="l"/>
        <c:majorGridlines/>
        <c:numFmt formatCode="0.00" sourceLinked="1"/>
        <c:majorTickMark val="out"/>
        <c:minorTickMark val="none"/>
        <c:tickLblPos val="nextTo"/>
        <c:crossAx val="1988541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radars'!$A$22</c:f>
          <c:strCache>
            <c:ptCount val="1"/>
            <c:pt idx="0">
              <c:v>Intégration technique / Sécurité et Support</c:v>
            </c:pt>
          </c:strCache>
        </c:strRef>
      </c:tx>
      <c:layout>
        <c:manualLayout>
          <c:xMode val="edge"/>
          <c:yMode val="edge"/>
          <c:x val="0.18421874999999999"/>
          <c:y val="1.4184397163120567E-2"/>
        </c:manualLayout>
      </c:layout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radars'!$C$2:$D$2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('Données radars'!$B$22;'Données radars'!$B$24;'Données radars'!$B$25;'Données radars'!$B$26;'Données radars'!$B$29;'Données radars'!$B$28)</c:f>
              <c:strCache>
                <c:ptCount val="6"/>
                <c:pt idx="0">
                  <c:v>Intégration du logiciel</c:v>
                </c:pt>
                <c:pt idx="1">
                  <c:v>Documentation et évolution</c:v>
                </c:pt>
                <c:pt idx="2">
                  <c:v>Architecture technique </c:v>
                </c:pt>
                <c:pt idx="3">
                  <c:v>Cycle de livraison</c:v>
                </c:pt>
                <c:pt idx="4">
                  <c:v>Support</c:v>
                </c:pt>
                <c:pt idx="5">
                  <c:v>Sécurité</c:v>
                </c:pt>
              </c:strCache>
            </c:strRef>
          </c:cat>
          <c:val>
            <c:numRef>
              <c:f>('Données radars'!$C$22;'Données radars'!$C$24;'Données radars'!$C$25;'Données radars'!$C$26;'Données radars'!$C$29;'Données radars'!$C$28)</c:f>
              <c:numCache>
                <c:formatCode>0.00</c:formatCode>
                <c:ptCount val="6"/>
                <c:pt idx="0">
                  <c:v>13</c:v>
                </c:pt>
                <c:pt idx="1">
                  <c:v>12</c:v>
                </c:pt>
                <c:pt idx="2">
                  <c:v>11.083333333333334</c:v>
                </c:pt>
                <c:pt idx="3">
                  <c:v>10</c:v>
                </c:pt>
                <c:pt idx="4">
                  <c:v>8</c:v>
                </c:pt>
                <c:pt idx="5">
                  <c:v>5.833333333333333</c:v>
                </c:pt>
              </c:numCache>
            </c:numRef>
          </c:val>
        </c:ser>
        <c:ser>
          <c:idx val="1"/>
          <c:order val="1"/>
          <c:tx>
            <c:strRef>
              <c:f>'Données radars'!$E$2:$F$2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('Données radars'!$B$22;'Données radars'!$B$24;'Données radars'!$B$25;'Données radars'!$B$26;'Données radars'!$B$29;'Données radars'!$B$28)</c:f>
              <c:strCache>
                <c:ptCount val="6"/>
                <c:pt idx="0">
                  <c:v>Intégration du logiciel</c:v>
                </c:pt>
                <c:pt idx="1">
                  <c:v>Documentation et évolution</c:v>
                </c:pt>
                <c:pt idx="2">
                  <c:v>Architecture technique </c:v>
                </c:pt>
                <c:pt idx="3">
                  <c:v>Cycle de livraison</c:v>
                </c:pt>
                <c:pt idx="4">
                  <c:v>Support</c:v>
                </c:pt>
                <c:pt idx="5">
                  <c:v>Sécurité</c:v>
                </c:pt>
              </c:strCache>
            </c:strRef>
          </c:cat>
          <c:val>
            <c:numRef>
              <c:f>('Données radars'!$E$22;'Données radars'!$E$24;'Données radars'!$E$25;'Données radars'!$E$26;'Données radars'!$E$29;'Données radars'!$E$28)</c:f>
              <c:numCache>
                <c:formatCode>0.00</c:formatCode>
                <c:ptCount val="6"/>
                <c:pt idx="0">
                  <c:v>8</c:v>
                </c:pt>
                <c:pt idx="1">
                  <c:v>0</c:v>
                </c:pt>
                <c:pt idx="2">
                  <c:v>3</c:v>
                </c:pt>
                <c:pt idx="3">
                  <c:v>10</c:v>
                </c:pt>
                <c:pt idx="4">
                  <c:v>7.5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'Données radars'!$G$2:$H$2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('Données radars'!$B$22;'Données radars'!$B$24;'Données radars'!$B$25;'Données radars'!$B$26;'Données radars'!$B$29;'Données radars'!$B$28)</c:f>
              <c:strCache>
                <c:ptCount val="6"/>
                <c:pt idx="0">
                  <c:v>Intégration du logiciel</c:v>
                </c:pt>
                <c:pt idx="1">
                  <c:v>Documentation et évolution</c:v>
                </c:pt>
                <c:pt idx="2">
                  <c:v>Architecture technique </c:v>
                </c:pt>
                <c:pt idx="3">
                  <c:v>Cycle de livraison</c:v>
                </c:pt>
                <c:pt idx="4">
                  <c:v>Support</c:v>
                </c:pt>
                <c:pt idx="5">
                  <c:v>Sécurité</c:v>
                </c:pt>
              </c:strCache>
            </c:strRef>
          </c:cat>
          <c:val>
            <c:numRef>
              <c:f>('Données radars'!$G$22;'Données radars'!$G$24;'Données radars'!$G$25;'Données radars'!$G$26;'Données radars'!$G$29;'Données radars'!$G$28)</c:f>
              <c:numCache>
                <c:formatCode>0.00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8.4166666666666661</c:v>
                </c:pt>
                <c:pt idx="3">
                  <c:v>12</c:v>
                </c:pt>
                <c:pt idx="4">
                  <c:v>6.25</c:v>
                </c:pt>
                <c:pt idx="5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029072"/>
        <c:axId val="247029632"/>
      </c:radarChart>
      <c:catAx>
        <c:axId val="247029072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247029632"/>
        <c:crosses val="autoZero"/>
        <c:auto val="1"/>
        <c:lblAlgn val="ctr"/>
        <c:lblOffset val="100"/>
        <c:noMultiLvlLbl val="0"/>
      </c:catAx>
      <c:valAx>
        <c:axId val="247029632"/>
        <c:scaling>
          <c:orientation val="minMax"/>
        </c:scaling>
        <c:delete val="1"/>
        <c:axPos val="l"/>
        <c:majorGridlines/>
        <c:numFmt formatCode="0.00" sourceLinked="1"/>
        <c:majorTickMark val="cross"/>
        <c:minorTickMark val="none"/>
        <c:tickLblPos val="nextTo"/>
        <c:crossAx val="2470290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6005808080808085"/>
          <c:y val="0.86505221421790357"/>
          <c:w val="0.50393686868686871"/>
          <c:h val="4.2749204221812699E-2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radars'!$A$31</c:f>
          <c:strCache>
            <c:ptCount val="1"/>
            <c:pt idx="0">
              <c:v>Caractéristiques spécifiques AVI</c:v>
            </c:pt>
          </c:strCache>
        </c:strRef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radars'!$C$2:$D$2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radars'!$B$31:$B$36</c:f>
              <c:strCache>
                <c:ptCount val="6"/>
                <c:pt idx="0">
                  <c:v>Création de formulaires</c:v>
                </c:pt>
                <c:pt idx="1">
                  <c:v>Déclenchement sur évènement</c:v>
                </c:pt>
                <c:pt idx="2">
                  <c:v>Remontée à l'interface de contrôle</c:v>
                </c:pt>
                <c:pt idx="3">
                  <c:v>Appel à des processus AVA</c:v>
                </c:pt>
                <c:pt idx="4">
                  <c:v>Arrêt d'un Front par l'utilisateur</c:v>
                </c:pt>
                <c:pt idx="5">
                  <c:v>Comportement si l'utilisateur réalise d'autres actions en même temps</c:v>
                </c:pt>
              </c:strCache>
            </c:strRef>
          </c:cat>
          <c:val>
            <c:numRef>
              <c:f>'Données radars'!$C$31:$C$36</c:f>
              <c:numCache>
                <c:formatCode>0.00</c:formatCode>
                <c:ptCount val="6"/>
                <c:pt idx="0">
                  <c:v>6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13.5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'Données radars'!$E$2:$F$2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radars'!$B$31:$B$36</c:f>
              <c:strCache>
                <c:ptCount val="6"/>
                <c:pt idx="0">
                  <c:v>Création de formulaires</c:v>
                </c:pt>
                <c:pt idx="1">
                  <c:v>Déclenchement sur évènement</c:v>
                </c:pt>
                <c:pt idx="2">
                  <c:v>Remontée à l'interface de contrôle</c:v>
                </c:pt>
                <c:pt idx="3">
                  <c:v>Appel à des processus AVA</c:v>
                </c:pt>
                <c:pt idx="4">
                  <c:v>Arrêt d'un Front par l'utilisateur</c:v>
                </c:pt>
                <c:pt idx="5">
                  <c:v>Comportement si l'utilisateur réalise d'autres actions en même temps</c:v>
                </c:pt>
              </c:strCache>
            </c:strRef>
          </c:cat>
          <c:val>
            <c:numRef>
              <c:f>'Données radars'!$E$31:$E$36</c:f>
              <c:numCache>
                <c:formatCode>0.00</c:formatCode>
                <c:ptCount val="6"/>
                <c:pt idx="0">
                  <c:v>6</c:v>
                </c:pt>
                <c:pt idx="1">
                  <c:v>5</c:v>
                </c:pt>
                <c:pt idx="2">
                  <c:v>0</c:v>
                </c:pt>
                <c:pt idx="3">
                  <c:v>15</c:v>
                </c:pt>
                <c:pt idx="4">
                  <c:v>12.5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'Données radars'!$G$2:$H$2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radars'!$B$31:$B$36</c:f>
              <c:strCache>
                <c:ptCount val="6"/>
                <c:pt idx="0">
                  <c:v>Création de formulaires</c:v>
                </c:pt>
                <c:pt idx="1">
                  <c:v>Déclenchement sur évènement</c:v>
                </c:pt>
                <c:pt idx="2">
                  <c:v>Remontée à l'interface de contrôle</c:v>
                </c:pt>
                <c:pt idx="3">
                  <c:v>Appel à des processus AVA</c:v>
                </c:pt>
                <c:pt idx="4">
                  <c:v>Arrêt d'un Front par l'utilisateur</c:v>
                </c:pt>
                <c:pt idx="5">
                  <c:v>Comportement si l'utilisateur réalise d'autres actions en même temps</c:v>
                </c:pt>
              </c:strCache>
            </c:strRef>
          </c:cat>
          <c:val>
            <c:numRef>
              <c:f>'Données radars'!$G$31:$G$36</c:f>
              <c:numCache>
                <c:formatCode>0.00</c:formatCode>
                <c:ptCount val="6"/>
                <c:pt idx="0">
                  <c:v>18</c:v>
                </c:pt>
                <c:pt idx="1">
                  <c:v>15</c:v>
                </c:pt>
                <c:pt idx="2">
                  <c:v>0</c:v>
                </c:pt>
                <c:pt idx="3">
                  <c:v>15</c:v>
                </c:pt>
                <c:pt idx="4">
                  <c:v>15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032992"/>
        <c:axId val="247033552"/>
      </c:radarChart>
      <c:catAx>
        <c:axId val="247032992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247033552"/>
        <c:crosses val="autoZero"/>
        <c:auto val="1"/>
        <c:lblAlgn val="ctr"/>
        <c:lblOffset val="100"/>
        <c:noMultiLvlLbl val="0"/>
      </c:catAx>
      <c:valAx>
        <c:axId val="247033552"/>
        <c:scaling>
          <c:orientation val="minMax"/>
        </c:scaling>
        <c:delete val="1"/>
        <c:axPos val="l"/>
        <c:majorGridlines/>
        <c:numFmt formatCode="0.00" sourceLinked="1"/>
        <c:majorTickMark val="cross"/>
        <c:minorTickMark val="none"/>
        <c:tickLblPos val="nextTo"/>
        <c:crossAx val="2470329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7D332-C61B-49CA-BDEC-361DD07471C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1F45F7-B1C9-4051-95DC-E1F5C0CC1935}">
      <dgm:prSet phldrT="[Texte]" custT="1"/>
      <dgm:spPr/>
      <dgm:t>
        <a:bodyPr/>
        <a:lstStyle/>
        <a:p>
          <a:r>
            <a:rPr lang="fr-FR" sz="2800" b="1" dirty="0" smtClean="0"/>
            <a:t>Assistant Virtuel Autonome (AVA)</a:t>
          </a:r>
          <a:endParaRPr lang="fr-FR" sz="2800" b="1" dirty="0"/>
        </a:p>
      </dgm:t>
    </dgm:pt>
    <dgm:pt modelId="{1887B866-28F7-4558-B28B-23C7ED4E35E4}" type="parTrans" cxnId="{3A4F02E3-84E4-4C96-852D-97EBEA89C57D}">
      <dgm:prSet/>
      <dgm:spPr/>
      <dgm:t>
        <a:bodyPr/>
        <a:lstStyle/>
        <a:p>
          <a:endParaRPr lang="fr-FR"/>
        </a:p>
      </dgm:t>
    </dgm:pt>
    <dgm:pt modelId="{183585BF-37F9-4B1E-9A17-9D78BA9EA665}" type="sibTrans" cxnId="{3A4F02E3-84E4-4C96-852D-97EBEA89C57D}">
      <dgm:prSet/>
      <dgm:spPr/>
      <dgm:t>
        <a:bodyPr/>
        <a:lstStyle/>
        <a:p>
          <a:endParaRPr lang="fr-FR"/>
        </a:p>
      </dgm:t>
    </dgm:pt>
    <dgm:pt modelId="{6B52EE74-B31F-4F38-A849-BAF2F822AC19}">
      <dgm:prSet phldrT="[Texte]" custT="1"/>
      <dgm:spPr/>
      <dgm:t>
        <a:bodyPr/>
        <a:lstStyle/>
        <a:p>
          <a:r>
            <a:rPr lang="fr-FR" sz="1000" b="1" dirty="0" smtClean="0"/>
            <a:t>Définition</a:t>
          </a:r>
        </a:p>
        <a:p>
          <a:r>
            <a:rPr lang="fr-FR" sz="1000" dirty="0" smtClean="0"/>
            <a:t>C’est un assistant virtuel qui travaille de façon autonome sans interaction humaine</a:t>
          </a:r>
          <a:endParaRPr lang="fr-FR" sz="1000" dirty="0"/>
        </a:p>
      </dgm:t>
    </dgm:pt>
    <dgm:pt modelId="{F4F649F0-006C-49D6-84C4-764A0B92E09C}" type="parTrans" cxnId="{EBC6FFA2-CD96-4D7D-BC7C-D44951427F34}">
      <dgm:prSet/>
      <dgm:spPr/>
      <dgm:t>
        <a:bodyPr/>
        <a:lstStyle/>
        <a:p>
          <a:endParaRPr lang="fr-FR"/>
        </a:p>
      </dgm:t>
    </dgm:pt>
    <dgm:pt modelId="{553FE682-8700-4AC4-8D61-1D6A0A972180}" type="sibTrans" cxnId="{EBC6FFA2-CD96-4D7D-BC7C-D44951427F34}">
      <dgm:prSet/>
      <dgm:spPr/>
      <dgm:t>
        <a:bodyPr/>
        <a:lstStyle/>
        <a:p>
          <a:endParaRPr lang="fr-FR"/>
        </a:p>
      </dgm:t>
    </dgm:pt>
    <dgm:pt modelId="{56330CCD-956B-431E-AF4E-967975C6A5BD}">
      <dgm:prSet phldrT="[Texte]" custT="1"/>
      <dgm:spPr/>
      <dgm:t>
        <a:bodyPr/>
        <a:lstStyle/>
        <a:p>
          <a:r>
            <a:rPr lang="fr-FR" altLang="fr-FR" sz="1000" b="1" noProof="0" dirty="0" smtClean="0"/>
            <a:t>Définition</a:t>
          </a:r>
        </a:p>
        <a:p>
          <a:r>
            <a:rPr lang="fr-FR" altLang="fr-FR" sz="1000" b="0" noProof="0" dirty="0" smtClean="0"/>
            <a:t>C’est un assistant virtuel qui travaille en interaction avec un opérateur et l’assiste pour compléter automatiquement des processus métiers</a:t>
          </a:r>
          <a:endParaRPr lang="fr-FR" sz="1000" noProof="0" dirty="0"/>
        </a:p>
      </dgm:t>
    </dgm:pt>
    <dgm:pt modelId="{9C674E0E-D75F-4B6A-9118-943AAF27AC05}" type="parTrans" cxnId="{15722ADF-C71E-4027-849C-5DB8DDEB4524}">
      <dgm:prSet/>
      <dgm:spPr/>
      <dgm:t>
        <a:bodyPr/>
        <a:lstStyle/>
        <a:p>
          <a:endParaRPr lang="fr-FR"/>
        </a:p>
      </dgm:t>
    </dgm:pt>
    <dgm:pt modelId="{049A1379-295F-46B2-83EE-176F8C97F15F}" type="sibTrans" cxnId="{15722ADF-C71E-4027-849C-5DB8DDEB4524}">
      <dgm:prSet/>
      <dgm:spPr/>
      <dgm:t>
        <a:bodyPr/>
        <a:lstStyle/>
        <a:p>
          <a:endParaRPr lang="fr-FR"/>
        </a:p>
      </dgm:t>
    </dgm:pt>
    <dgm:pt modelId="{C9887B7A-EB58-4091-B28D-1041352ED3A5}">
      <dgm:prSet phldrT="[Texte]" custT="1"/>
      <dgm:spPr/>
      <dgm:t>
        <a:bodyPr/>
        <a:lstStyle/>
        <a:p>
          <a:pPr algn="ctr"/>
          <a:r>
            <a:rPr lang="fr-FR" sz="1000" b="1" dirty="0" smtClean="0"/>
            <a:t>Cas </a:t>
          </a:r>
          <a:r>
            <a:rPr lang="fr-FR" sz="1000" b="1" dirty="0" smtClean="0"/>
            <a:t>d’usage</a:t>
          </a:r>
        </a:p>
        <a:p>
          <a:pPr algn="ctr"/>
          <a:r>
            <a:rPr lang="fr-FR" sz="1000" dirty="0" smtClean="0"/>
            <a:t>Activités manuelles, répétitives, basées sur des règles bien définies contenant des éléments de décision qui nécessite une intervention humaine</a:t>
          </a:r>
          <a:endParaRPr lang="fr-FR" sz="1000" b="1" dirty="0"/>
        </a:p>
      </dgm:t>
    </dgm:pt>
    <dgm:pt modelId="{660E9E23-F571-4D0C-BF56-8B672F3F1050}" type="parTrans" cxnId="{7264A959-CA35-4790-B924-B9CB34ABA7E5}">
      <dgm:prSet/>
      <dgm:spPr/>
      <dgm:t>
        <a:bodyPr/>
        <a:lstStyle/>
        <a:p>
          <a:endParaRPr lang="fr-FR"/>
        </a:p>
      </dgm:t>
    </dgm:pt>
    <dgm:pt modelId="{E60BD0EB-0F1C-4D60-9E8D-087E57BE259D}" type="sibTrans" cxnId="{7264A959-CA35-4790-B924-B9CB34ABA7E5}">
      <dgm:prSet/>
      <dgm:spPr/>
      <dgm:t>
        <a:bodyPr/>
        <a:lstStyle/>
        <a:p>
          <a:endParaRPr lang="fr-FR"/>
        </a:p>
      </dgm:t>
    </dgm:pt>
    <dgm:pt modelId="{05E28579-7CC7-46EB-97CC-17C97BE64B39}">
      <dgm:prSet custT="1"/>
      <dgm:spPr/>
      <dgm:t>
        <a:bodyPr/>
        <a:lstStyle/>
        <a:p>
          <a:pPr algn="ctr"/>
          <a:r>
            <a:rPr lang="fr-FR" sz="1000" b="1" dirty="0" smtClean="0"/>
            <a:t>Cas </a:t>
          </a:r>
          <a:r>
            <a:rPr lang="fr-FR" sz="1000" b="1" dirty="0" smtClean="0"/>
            <a:t>d’usage</a:t>
          </a:r>
        </a:p>
        <a:p>
          <a:pPr algn="ctr"/>
          <a:r>
            <a:rPr lang="fr-FR" sz="1000" dirty="0" smtClean="0"/>
            <a:t>Activités de Back-Office manuelles, répétitives, basées sur des règles bien définies, pouvant être réalisés sans intervention humaine</a:t>
          </a:r>
          <a:endParaRPr lang="fr-FR" sz="1000" b="1" dirty="0"/>
        </a:p>
      </dgm:t>
    </dgm:pt>
    <dgm:pt modelId="{68D94A12-2432-47C5-A819-7FB1BC544960}" type="parTrans" cxnId="{7D7FECF3-DAB7-4EFB-9A90-B15EE5C21BE0}">
      <dgm:prSet/>
      <dgm:spPr/>
      <dgm:t>
        <a:bodyPr/>
        <a:lstStyle/>
        <a:p>
          <a:endParaRPr lang="fr-FR"/>
        </a:p>
      </dgm:t>
    </dgm:pt>
    <dgm:pt modelId="{1609102E-4E73-4794-BFDC-689A8BF9EBF7}" type="sibTrans" cxnId="{7D7FECF3-DAB7-4EFB-9A90-B15EE5C21BE0}">
      <dgm:prSet/>
      <dgm:spPr/>
      <dgm:t>
        <a:bodyPr/>
        <a:lstStyle/>
        <a:p>
          <a:endParaRPr lang="fr-FR"/>
        </a:p>
      </dgm:t>
    </dgm:pt>
    <dgm:pt modelId="{7D96EE44-2AEF-4DBC-BF1A-DDFF8795FB8D}">
      <dgm:prSet phldrT="[Texte]" custT="1"/>
      <dgm:spPr/>
      <dgm:t>
        <a:bodyPr/>
        <a:lstStyle/>
        <a:p>
          <a:r>
            <a:rPr lang="fr-FR" sz="2800" b="1" dirty="0" smtClean="0"/>
            <a:t>Assistant Virtuel Interactif (AVI)</a:t>
          </a:r>
          <a:endParaRPr lang="fr-FR" sz="2800" b="1" dirty="0"/>
        </a:p>
      </dgm:t>
    </dgm:pt>
    <dgm:pt modelId="{717B2D20-000C-46D9-A56F-CB957F0EC4E6}" type="sibTrans" cxnId="{A31F01E5-7A48-45B0-BDA4-50EB5972B4DC}">
      <dgm:prSet/>
      <dgm:spPr/>
      <dgm:t>
        <a:bodyPr/>
        <a:lstStyle/>
        <a:p>
          <a:endParaRPr lang="fr-FR"/>
        </a:p>
      </dgm:t>
    </dgm:pt>
    <dgm:pt modelId="{A4896600-4451-4775-B6B7-D2B150544864}" type="parTrans" cxnId="{A31F01E5-7A48-45B0-BDA4-50EB5972B4DC}">
      <dgm:prSet/>
      <dgm:spPr/>
      <dgm:t>
        <a:bodyPr/>
        <a:lstStyle/>
        <a:p>
          <a:endParaRPr lang="fr-FR"/>
        </a:p>
      </dgm:t>
    </dgm:pt>
    <dgm:pt modelId="{C80DF5C0-C283-4CBD-99AF-BC0CF5856C4B}">
      <dgm:prSet custT="1"/>
      <dgm:spPr/>
      <dgm:t>
        <a:bodyPr/>
        <a:lstStyle/>
        <a:p>
          <a:pPr algn="ctr"/>
          <a:r>
            <a:rPr lang="fr-FR" sz="1000" b="1" dirty="0" smtClean="0"/>
            <a:t>Adapté pour </a:t>
          </a:r>
          <a:r>
            <a:rPr lang="fr-FR" sz="1000" b="1" dirty="0" smtClean="0"/>
            <a:t>…</a:t>
          </a:r>
        </a:p>
        <a:p>
          <a:pPr algn="ctr"/>
          <a:r>
            <a:rPr lang="fr-FR" sz="1000" b="0" dirty="0" smtClean="0"/>
            <a:t>Tout type d’activité Back-Office</a:t>
          </a:r>
          <a:endParaRPr lang="fr-FR" sz="1000" b="1" dirty="0" smtClean="0"/>
        </a:p>
        <a:p>
          <a:pPr algn="ctr"/>
          <a:endParaRPr lang="fr-FR" sz="1000" b="1" dirty="0"/>
        </a:p>
      </dgm:t>
    </dgm:pt>
    <dgm:pt modelId="{CB1750DB-D9B4-452C-ABFD-0D7A425C7CC4}" type="parTrans" cxnId="{BC8AFCEF-023B-4B29-92C2-4E46389DCDF2}">
      <dgm:prSet/>
      <dgm:spPr/>
      <dgm:t>
        <a:bodyPr/>
        <a:lstStyle/>
        <a:p>
          <a:endParaRPr lang="fr-FR"/>
        </a:p>
      </dgm:t>
    </dgm:pt>
    <dgm:pt modelId="{8A01473C-EC29-4636-A6BD-BCA583DB911E}" type="sibTrans" cxnId="{BC8AFCEF-023B-4B29-92C2-4E46389DCDF2}">
      <dgm:prSet/>
      <dgm:spPr/>
      <dgm:t>
        <a:bodyPr/>
        <a:lstStyle/>
        <a:p>
          <a:endParaRPr lang="fr-FR"/>
        </a:p>
      </dgm:t>
    </dgm:pt>
    <dgm:pt modelId="{4EE6FC3A-52A8-4584-99C5-4D639AE2BF27}">
      <dgm:prSet phldrT="[Texte]"/>
      <dgm:spPr/>
      <dgm:t>
        <a:bodyPr/>
        <a:lstStyle/>
        <a:p>
          <a:pPr algn="ctr"/>
          <a:r>
            <a:rPr lang="fr-FR" b="1" dirty="0" smtClean="0"/>
            <a:t>Adapté pour </a:t>
          </a:r>
          <a:r>
            <a:rPr lang="fr-FR" b="1" dirty="0" smtClean="0"/>
            <a:t>…</a:t>
          </a:r>
        </a:p>
        <a:p>
          <a:pPr algn="ctr"/>
          <a:r>
            <a:rPr lang="fr-FR" dirty="0" smtClean="0"/>
            <a:t>Service Desks</a:t>
          </a:r>
        </a:p>
        <a:p>
          <a:pPr algn="ctr"/>
          <a:r>
            <a:rPr lang="fr-FR" dirty="0" smtClean="0"/>
            <a:t>Help Desks</a:t>
          </a:r>
        </a:p>
        <a:p>
          <a:pPr algn="ctr"/>
          <a:r>
            <a:rPr lang="fr-FR" dirty="0" smtClean="0"/>
            <a:t>Call </a:t>
          </a:r>
          <a:r>
            <a:rPr lang="fr-FR" dirty="0" err="1" smtClean="0"/>
            <a:t>Centers</a:t>
          </a:r>
          <a:endParaRPr lang="fr-FR" b="1" dirty="0"/>
        </a:p>
      </dgm:t>
    </dgm:pt>
    <dgm:pt modelId="{4DFDDE55-988D-4773-A7D6-A93AEB72A9BF}" type="parTrans" cxnId="{4E733C08-2E43-4CA1-A455-634A2EE6D3EE}">
      <dgm:prSet/>
      <dgm:spPr/>
      <dgm:t>
        <a:bodyPr/>
        <a:lstStyle/>
        <a:p>
          <a:endParaRPr lang="fr-FR"/>
        </a:p>
      </dgm:t>
    </dgm:pt>
    <dgm:pt modelId="{658875AA-0260-46DE-8008-2A89B9B807DC}" type="sibTrans" cxnId="{4E733C08-2E43-4CA1-A455-634A2EE6D3EE}">
      <dgm:prSet/>
      <dgm:spPr/>
      <dgm:t>
        <a:bodyPr/>
        <a:lstStyle/>
        <a:p>
          <a:endParaRPr lang="fr-FR"/>
        </a:p>
      </dgm:t>
    </dgm:pt>
    <dgm:pt modelId="{E4EF89FD-8C1D-4F80-BB71-6B3685759218}" type="pres">
      <dgm:prSet presAssocID="{0B97D332-C61B-49CA-BDEC-361DD07471C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AD6C4-1DD6-41C4-9401-65A3C6D41C93}" type="pres">
      <dgm:prSet presAssocID="{AA1F45F7-B1C9-4051-95DC-E1F5C0CC1935}" presName="compNode" presStyleCnt="0"/>
      <dgm:spPr/>
    </dgm:pt>
    <dgm:pt modelId="{790FD723-6E3F-413F-AC27-BA982D9F79E7}" type="pres">
      <dgm:prSet presAssocID="{AA1F45F7-B1C9-4051-95DC-E1F5C0CC1935}" presName="aNode" presStyleLbl="bgShp" presStyleIdx="0" presStyleCnt="2"/>
      <dgm:spPr/>
      <dgm:t>
        <a:bodyPr/>
        <a:lstStyle/>
        <a:p>
          <a:endParaRPr lang="en-US"/>
        </a:p>
      </dgm:t>
    </dgm:pt>
    <dgm:pt modelId="{F7C2AE77-5715-4CF6-8548-D1CFF7FCAFE4}" type="pres">
      <dgm:prSet presAssocID="{AA1F45F7-B1C9-4051-95DC-E1F5C0CC1935}" presName="textNode" presStyleLbl="bgShp" presStyleIdx="0" presStyleCnt="2"/>
      <dgm:spPr/>
      <dgm:t>
        <a:bodyPr/>
        <a:lstStyle/>
        <a:p>
          <a:endParaRPr lang="en-US"/>
        </a:p>
      </dgm:t>
    </dgm:pt>
    <dgm:pt modelId="{FBA82911-3960-4A54-8F58-0CED5FC3473F}" type="pres">
      <dgm:prSet presAssocID="{AA1F45F7-B1C9-4051-95DC-E1F5C0CC1935}" presName="compChildNode" presStyleCnt="0"/>
      <dgm:spPr/>
    </dgm:pt>
    <dgm:pt modelId="{ADD183B4-3CD8-4499-9FE3-117DD6431052}" type="pres">
      <dgm:prSet presAssocID="{AA1F45F7-B1C9-4051-95DC-E1F5C0CC1935}" presName="theInnerList" presStyleCnt="0"/>
      <dgm:spPr/>
    </dgm:pt>
    <dgm:pt modelId="{9D829EA3-434F-4D1F-B247-FB269D39888E}" type="pres">
      <dgm:prSet presAssocID="{6B52EE74-B31F-4F38-A849-BAF2F822AC19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5B518C-22BB-4F6F-825A-C1F191BA2205}" type="pres">
      <dgm:prSet presAssocID="{6B52EE74-B31F-4F38-A849-BAF2F822AC19}" presName="aSpace2" presStyleCnt="0"/>
      <dgm:spPr/>
    </dgm:pt>
    <dgm:pt modelId="{0B0281CC-2731-4997-969B-5AE9B9DAF442}" type="pres">
      <dgm:prSet presAssocID="{05E28579-7CC7-46EB-97CC-17C97BE64B3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26890E-E3C7-46C0-A91A-C80C4F525035}" type="pres">
      <dgm:prSet presAssocID="{05E28579-7CC7-46EB-97CC-17C97BE64B39}" presName="aSpace2" presStyleCnt="0"/>
      <dgm:spPr/>
    </dgm:pt>
    <dgm:pt modelId="{A6A263CC-F9D0-4AFB-8D69-E7C61FE4633B}" type="pres">
      <dgm:prSet presAssocID="{C80DF5C0-C283-4CBD-99AF-BC0CF5856C4B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D6FB1E-1160-4C95-A3F9-582AE9AB4146}" type="pres">
      <dgm:prSet presAssocID="{AA1F45F7-B1C9-4051-95DC-E1F5C0CC1935}" presName="aSpace" presStyleCnt="0"/>
      <dgm:spPr/>
    </dgm:pt>
    <dgm:pt modelId="{2FEBD92B-F1C1-47EB-9C6F-78146E82022F}" type="pres">
      <dgm:prSet presAssocID="{7D96EE44-2AEF-4DBC-BF1A-DDFF8795FB8D}" presName="compNode" presStyleCnt="0"/>
      <dgm:spPr/>
    </dgm:pt>
    <dgm:pt modelId="{07A2D588-1AD7-4278-9BE6-236DB5878F5F}" type="pres">
      <dgm:prSet presAssocID="{7D96EE44-2AEF-4DBC-BF1A-DDFF8795FB8D}" presName="aNode" presStyleLbl="bgShp" presStyleIdx="1" presStyleCnt="2"/>
      <dgm:spPr/>
      <dgm:t>
        <a:bodyPr/>
        <a:lstStyle/>
        <a:p>
          <a:endParaRPr lang="fr-FR"/>
        </a:p>
      </dgm:t>
    </dgm:pt>
    <dgm:pt modelId="{FCEB6240-10E4-4505-9947-C1C4CE02FA3C}" type="pres">
      <dgm:prSet presAssocID="{7D96EE44-2AEF-4DBC-BF1A-DDFF8795FB8D}" presName="textNode" presStyleLbl="bgShp" presStyleIdx="1" presStyleCnt="2"/>
      <dgm:spPr/>
      <dgm:t>
        <a:bodyPr/>
        <a:lstStyle/>
        <a:p>
          <a:endParaRPr lang="fr-FR"/>
        </a:p>
      </dgm:t>
    </dgm:pt>
    <dgm:pt modelId="{B23B31D0-F8FD-46E6-A32C-558707BE67EE}" type="pres">
      <dgm:prSet presAssocID="{7D96EE44-2AEF-4DBC-BF1A-DDFF8795FB8D}" presName="compChildNode" presStyleCnt="0"/>
      <dgm:spPr/>
    </dgm:pt>
    <dgm:pt modelId="{A5890E17-7F3B-4BAC-A6DE-D3B8CE3691FD}" type="pres">
      <dgm:prSet presAssocID="{7D96EE44-2AEF-4DBC-BF1A-DDFF8795FB8D}" presName="theInnerList" presStyleCnt="0"/>
      <dgm:spPr/>
    </dgm:pt>
    <dgm:pt modelId="{F0C5F6E4-C324-4841-BC89-B9FBA4EBB6BF}" type="pres">
      <dgm:prSet presAssocID="{56330CCD-956B-431E-AF4E-967975C6A5B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057518-4889-4FCF-A981-531F0DB1C3ED}" type="pres">
      <dgm:prSet presAssocID="{56330CCD-956B-431E-AF4E-967975C6A5BD}" presName="aSpace2" presStyleCnt="0"/>
      <dgm:spPr/>
    </dgm:pt>
    <dgm:pt modelId="{69238EC6-28B6-4B1E-A398-446EE44CF688}" type="pres">
      <dgm:prSet presAssocID="{C9887B7A-EB58-4091-B28D-1041352ED3A5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4A15EF-BC6A-4370-8911-0D5D5BD89C51}" type="pres">
      <dgm:prSet presAssocID="{C9887B7A-EB58-4091-B28D-1041352ED3A5}" presName="aSpace2" presStyleCnt="0"/>
      <dgm:spPr/>
    </dgm:pt>
    <dgm:pt modelId="{B1A25242-0483-43AE-8399-74EE457AABCB}" type="pres">
      <dgm:prSet presAssocID="{4EE6FC3A-52A8-4584-99C5-4D639AE2BF27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733C08-2E43-4CA1-A455-634A2EE6D3EE}" srcId="{7D96EE44-2AEF-4DBC-BF1A-DDFF8795FB8D}" destId="{4EE6FC3A-52A8-4584-99C5-4D639AE2BF27}" srcOrd="2" destOrd="0" parTransId="{4DFDDE55-988D-4773-A7D6-A93AEB72A9BF}" sibTransId="{658875AA-0260-46DE-8008-2A89B9B807DC}"/>
    <dgm:cxn modelId="{EBC6FFA2-CD96-4D7D-BC7C-D44951427F34}" srcId="{AA1F45F7-B1C9-4051-95DC-E1F5C0CC1935}" destId="{6B52EE74-B31F-4F38-A849-BAF2F822AC19}" srcOrd="0" destOrd="0" parTransId="{F4F649F0-006C-49D6-84C4-764A0B92E09C}" sibTransId="{553FE682-8700-4AC4-8D61-1D6A0A972180}"/>
    <dgm:cxn modelId="{3A4F02E3-84E4-4C96-852D-97EBEA89C57D}" srcId="{0B97D332-C61B-49CA-BDEC-361DD07471C1}" destId="{AA1F45F7-B1C9-4051-95DC-E1F5C0CC1935}" srcOrd="0" destOrd="0" parTransId="{1887B866-28F7-4558-B28B-23C7ED4E35E4}" sibTransId="{183585BF-37F9-4B1E-9A17-9D78BA9EA665}"/>
    <dgm:cxn modelId="{12B67893-9A76-4E42-BD2C-51195F9B526F}" type="presOf" srcId="{4EE6FC3A-52A8-4584-99C5-4D639AE2BF27}" destId="{B1A25242-0483-43AE-8399-74EE457AABCB}" srcOrd="0" destOrd="0" presId="urn:microsoft.com/office/officeart/2005/8/layout/lProcess2"/>
    <dgm:cxn modelId="{59424307-61AC-4BBA-AC2C-7C97C0CFDBFA}" type="presOf" srcId="{7D96EE44-2AEF-4DBC-BF1A-DDFF8795FB8D}" destId="{FCEB6240-10E4-4505-9947-C1C4CE02FA3C}" srcOrd="1" destOrd="0" presId="urn:microsoft.com/office/officeart/2005/8/layout/lProcess2"/>
    <dgm:cxn modelId="{EAF29CA7-180B-4537-A9CC-C294FAA1CC05}" type="presOf" srcId="{C9887B7A-EB58-4091-B28D-1041352ED3A5}" destId="{69238EC6-28B6-4B1E-A398-446EE44CF688}" srcOrd="0" destOrd="0" presId="urn:microsoft.com/office/officeart/2005/8/layout/lProcess2"/>
    <dgm:cxn modelId="{DA05C9E4-58A4-441D-974D-BA83F4ECE20A}" type="presOf" srcId="{05E28579-7CC7-46EB-97CC-17C97BE64B39}" destId="{0B0281CC-2731-4997-969B-5AE9B9DAF442}" srcOrd="0" destOrd="0" presId="urn:microsoft.com/office/officeart/2005/8/layout/lProcess2"/>
    <dgm:cxn modelId="{DAA060A3-860E-4046-93FF-5EA86F0A4B9D}" type="presOf" srcId="{56330CCD-956B-431E-AF4E-967975C6A5BD}" destId="{F0C5F6E4-C324-4841-BC89-B9FBA4EBB6BF}" srcOrd="0" destOrd="0" presId="urn:microsoft.com/office/officeart/2005/8/layout/lProcess2"/>
    <dgm:cxn modelId="{A0EB9CE2-9EBB-40BF-8027-2FEBF9CDC70C}" type="presOf" srcId="{AA1F45F7-B1C9-4051-95DC-E1F5C0CC1935}" destId="{F7C2AE77-5715-4CF6-8548-D1CFF7FCAFE4}" srcOrd="1" destOrd="0" presId="urn:microsoft.com/office/officeart/2005/8/layout/lProcess2"/>
    <dgm:cxn modelId="{A31F01E5-7A48-45B0-BDA4-50EB5972B4DC}" srcId="{0B97D332-C61B-49CA-BDEC-361DD07471C1}" destId="{7D96EE44-2AEF-4DBC-BF1A-DDFF8795FB8D}" srcOrd="1" destOrd="0" parTransId="{A4896600-4451-4775-B6B7-D2B150544864}" sibTransId="{717B2D20-000C-46D9-A56F-CB957F0EC4E6}"/>
    <dgm:cxn modelId="{BC8AFCEF-023B-4B29-92C2-4E46389DCDF2}" srcId="{AA1F45F7-B1C9-4051-95DC-E1F5C0CC1935}" destId="{C80DF5C0-C283-4CBD-99AF-BC0CF5856C4B}" srcOrd="2" destOrd="0" parTransId="{CB1750DB-D9B4-452C-ABFD-0D7A425C7CC4}" sibTransId="{8A01473C-EC29-4636-A6BD-BCA583DB911E}"/>
    <dgm:cxn modelId="{251D3899-DCD7-4CCF-A3F2-A307C2FD0098}" type="presOf" srcId="{7D96EE44-2AEF-4DBC-BF1A-DDFF8795FB8D}" destId="{07A2D588-1AD7-4278-9BE6-236DB5878F5F}" srcOrd="0" destOrd="0" presId="urn:microsoft.com/office/officeart/2005/8/layout/lProcess2"/>
    <dgm:cxn modelId="{2CC831F5-5BF5-4DAD-B9CF-89D8E2FFE9F4}" type="presOf" srcId="{AA1F45F7-B1C9-4051-95DC-E1F5C0CC1935}" destId="{790FD723-6E3F-413F-AC27-BA982D9F79E7}" srcOrd="0" destOrd="0" presId="urn:microsoft.com/office/officeart/2005/8/layout/lProcess2"/>
    <dgm:cxn modelId="{15722ADF-C71E-4027-849C-5DB8DDEB4524}" srcId="{7D96EE44-2AEF-4DBC-BF1A-DDFF8795FB8D}" destId="{56330CCD-956B-431E-AF4E-967975C6A5BD}" srcOrd="0" destOrd="0" parTransId="{9C674E0E-D75F-4B6A-9118-943AAF27AC05}" sibTransId="{049A1379-295F-46B2-83EE-176F8C97F15F}"/>
    <dgm:cxn modelId="{7D7FECF3-DAB7-4EFB-9A90-B15EE5C21BE0}" srcId="{AA1F45F7-B1C9-4051-95DC-E1F5C0CC1935}" destId="{05E28579-7CC7-46EB-97CC-17C97BE64B39}" srcOrd="1" destOrd="0" parTransId="{68D94A12-2432-47C5-A819-7FB1BC544960}" sibTransId="{1609102E-4E73-4794-BFDC-689A8BF9EBF7}"/>
    <dgm:cxn modelId="{B20F75D2-18CA-480A-86A0-6E44D6C490E4}" type="presOf" srcId="{C80DF5C0-C283-4CBD-99AF-BC0CF5856C4B}" destId="{A6A263CC-F9D0-4AFB-8D69-E7C61FE4633B}" srcOrd="0" destOrd="0" presId="urn:microsoft.com/office/officeart/2005/8/layout/lProcess2"/>
    <dgm:cxn modelId="{6E48A5DC-8E3F-48E4-B02B-8DCF5676ECC0}" type="presOf" srcId="{0B97D332-C61B-49CA-BDEC-361DD07471C1}" destId="{E4EF89FD-8C1D-4F80-BB71-6B3685759218}" srcOrd="0" destOrd="0" presId="urn:microsoft.com/office/officeart/2005/8/layout/lProcess2"/>
    <dgm:cxn modelId="{7264A959-CA35-4790-B924-B9CB34ABA7E5}" srcId="{7D96EE44-2AEF-4DBC-BF1A-DDFF8795FB8D}" destId="{C9887B7A-EB58-4091-B28D-1041352ED3A5}" srcOrd="1" destOrd="0" parTransId="{660E9E23-F571-4D0C-BF56-8B672F3F1050}" sibTransId="{E60BD0EB-0F1C-4D60-9E8D-087E57BE259D}"/>
    <dgm:cxn modelId="{9FD53B60-0739-43AE-9395-6EB2988F930E}" type="presOf" srcId="{6B52EE74-B31F-4F38-A849-BAF2F822AC19}" destId="{9D829EA3-434F-4D1F-B247-FB269D39888E}" srcOrd="0" destOrd="0" presId="urn:microsoft.com/office/officeart/2005/8/layout/lProcess2"/>
    <dgm:cxn modelId="{36D367EA-1966-4515-9F88-2764F5BAE04E}" type="presParOf" srcId="{E4EF89FD-8C1D-4F80-BB71-6B3685759218}" destId="{97DAD6C4-1DD6-41C4-9401-65A3C6D41C93}" srcOrd="0" destOrd="0" presId="urn:microsoft.com/office/officeart/2005/8/layout/lProcess2"/>
    <dgm:cxn modelId="{651D9DF7-673F-4802-8117-A377F511A4D7}" type="presParOf" srcId="{97DAD6C4-1DD6-41C4-9401-65A3C6D41C93}" destId="{790FD723-6E3F-413F-AC27-BA982D9F79E7}" srcOrd="0" destOrd="0" presId="urn:microsoft.com/office/officeart/2005/8/layout/lProcess2"/>
    <dgm:cxn modelId="{56F95841-4DB5-4262-AA1A-94EE1C466F07}" type="presParOf" srcId="{97DAD6C4-1DD6-41C4-9401-65A3C6D41C93}" destId="{F7C2AE77-5715-4CF6-8548-D1CFF7FCAFE4}" srcOrd="1" destOrd="0" presId="urn:microsoft.com/office/officeart/2005/8/layout/lProcess2"/>
    <dgm:cxn modelId="{3649923B-34D1-4332-B379-36B6AA775B9B}" type="presParOf" srcId="{97DAD6C4-1DD6-41C4-9401-65A3C6D41C93}" destId="{FBA82911-3960-4A54-8F58-0CED5FC3473F}" srcOrd="2" destOrd="0" presId="urn:microsoft.com/office/officeart/2005/8/layout/lProcess2"/>
    <dgm:cxn modelId="{26137139-A902-43E8-8BB1-FB303462F30A}" type="presParOf" srcId="{FBA82911-3960-4A54-8F58-0CED5FC3473F}" destId="{ADD183B4-3CD8-4499-9FE3-117DD6431052}" srcOrd="0" destOrd="0" presId="urn:microsoft.com/office/officeart/2005/8/layout/lProcess2"/>
    <dgm:cxn modelId="{10F23373-94E7-450E-83CD-5CF61C96827E}" type="presParOf" srcId="{ADD183B4-3CD8-4499-9FE3-117DD6431052}" destId="{9D829EA3-434F-4D1F-B247-FB269D39888E}" srcOrd="0" destOrd="0" presId="urn:microsoft.com/office/officeart/2005/8/layout/lProcess2"/>
    <dgm:cxn modelId="{5934DA5C-E70D-4EB7-A860-8F2F2C848DD7}" type="presParOf" srcId="{ADD183B4-3CD8-4499-9FE3-117DD6431052}" destId="{C65B518C-22BB-4F6F-825A-C1F191BA2205}" srcOrd="1" destOrd="0" presId="urn:microsoft.com/office/officeart/2005/8/layout/lProcess2"/>
    <dgm:cxn modelId="{554A490A-C49B-4C2C-86E5-BD85BC482171}" type="presParOf" srcId="{ADD183B4-3CD8-4499-9FE3-117DD6431052}" destId="{0B0281CC-2731-4997-969B-5AE9B9DAF442}" srcOrd="2" destOrd="0" presId="urn:microsoft.com/office/officeart/2005/8/layout/lProcess2"/>
    <dgm:cxn modelId="{FC2D88DB-9881-4754-8540-497C71C57646}" type="presParOf" srcId="{ADD183B4-3CD8-4499-9FE3-117DD6431052}" destId="{CE26890E-E3C7-46C0-A91A-C80C4F525035}" srcOrd="3" destOrd="0" presId="urn:microsoft.com/office/officeart/2005/8/layout/lProcess2"/>
    <dgm:cxn modelId="{8A6C265B-4B21-4443-B534-3CD8FA9C3D46}" type="presParOf" srcId="{ADD183B4-3CD8-4499-9FE3-117DD6431052}" destId="{A6A263CC-F9D0-4AFB-8D69-E7C61FE4633B}" srcOrd="4" destOrd="0" presId="urn:microsoft.com/office/officeart/2005/8/layout/lProcess2"/>
    <dgm:cxn modelId="{E44DCCE8-9736-4228-871C-AB74F6E42799}" type="presParOf" srcId="{E4EF89FD-8C1D-4F80-BB71-6B3685759218}" destId="{3BD6FB1E-1160-4C95-A3F9-582AE9AB4146}" srcOrd="1" destOrd="0" presId="urn:microsoft.com/office/officeart/2005/8/layout/lProcess2"/>
    <dgm:cxn modelId="{F72D96F4-0DC4-4AB8-8DB2-9645C36F736C}" type="presParOf" srcId="{E4EF89FD-8C1D-4F80-BB71-6B3685759218}" destId="{2FEBD92B-F1C1-47EB-9C6F-78146E82022F}" srcOrd="2" destOrd="0" presId="urn:microsoft.com/office/officeart/2005/8/layout/lProcess2"/>
    <dgm:cxn modelId="{1EE2C5A0-D3C6-4420-8296-3D17D75E3096}" type="presParOf" srcId="{2FEBD92B-F1C1-47EB-9C6F-78146E82022F}" destId="{07A2D588-1AD7-4278-9BE6-236DB5878F5F}" srcOrd="0" destOrd="0" presId="urn:microsoft.com/office/officeart/2005/8/layout/lProcess2"/>
    <dgm:cxn modelId="{5EB73980-76D1-49F1-B297-57A1BA36A025}" type="presParOf" srcId="{2FEBD92B-F1C1-47EB-9C6F-78146E82022F}" destId="{FCEB6240-10E4-4505-9947-C1C4CE02FA3C}" srcOrd="1" destOrd="0" presId="urn:microsoft.com/office/officeart/2005/8/layout/lProcess2"/>
    <dgm:cxn modelId="{12B90C6A-416D-485C-B317-A1889A9B3709}" type="presParOf" srcId="{2FEBD92B-F1C1-47EB-9C6F-78146E82022F}" destId="{B23B31D0-F8FD-46E6-A32C-558707BE67EE}" srcOrd="2" destOrd="0" presId="urn:microsoft.com/office/officeart/2005/8/layout/lProcess2"/>
    <dgm:cxn modelId="{599ACF35-3BA1-4FCF-89F8-ABBDCECC92CA}" type="presParOf" srcId="{B23B31D0-F8FD-46E6-A32C-558707BE67EE}" destId="{A5890E17-7F3B-4BAC-A6DE-D3B8CE3691FD}" srcOrd="0" destOrd="0" presId="urn:microsoft.com/office/officeart/2005/8/layout/lProcess2"/>
    <dgm:cxn modelId="{38B475C9-48D2-4FAC-A0D3-66BE4C6FFC6A}" type="presParOf" srcId="{A5890E17-7F3B-4BAC-A6DE-D3B8CE3691FD}" destId="{F0C5F6E4-C324-4841-BC89-B9FBA4EBB6BF}" srcOrd="0" destOrd="0" presId="urn:microsoft.com/office/officeart/2005/8/layout/lProcess2"/>
    <dgm:cxn modelId="{CDF06360-A35A-4F7E-B8BF-1BA6B566D5CC}" type="presParOf" srcId="{A5890E17-7F3B-4BAC-A6DE-D3B8CE3691FD}" destId="{C7057518-4889-4FCF-A981-531F0DB1C3ED}" srcOrd="1" destOrd="0" presId="urn:microsoft.com/office/officeart/2005/8/layout/lProcess2"/>
    <dgm:cxn modelId="{DDCFE4BE-27D7-451E-84DD-F1C263407403}" type="presParOf" srcId="{A5890E17-7F3B-4BAC-A6DE-D3B8CE3691FD}" destId="{69238EC6-28B6-4B1E-A398-446EE44CF688}" srcOrd="2" destOrd="0" presId="urn:microsoft.com/office/officeart/2005/8/layout/lProcess2"/>
    <dgm:cxn modelId="{E9C57030-DBB5-4638-B59D-262D59AED6DB}" type="presParOf" srcId="{A5890E17-7F3B-4BAC-A6DE-D3B8CE3691FD}" destId="{0B4A15EF-BC6A-4370-8911-0D5D5BD89C51}" srcOrd="3" destOrd="0" presId="urn:microsoft.com/office/officeart/2005/8/layout/lProcess2"/>
    <dgm:cxn modelId="{56ACEEAA-2A8D-48CD-929F-F2FB8E2B93D3}" type="presParOf" srcId="{A5890E17-7F3B-4BAC-A6DE-D3B8CE3691FD}" destId="{B1A25242-0483-43AE-8399-74EE457AABC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99567-7D0C-4DAC-B321-E7BEC218585F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987E2BA-13C4-4C88-99CF-8DADA7FDF143}">
      <dgm:prSet phldrT="[Texte]" custT="1"/>
      <dgm:spPr/>
      <dgm:t>
        <a:bodyPr anchor="t"/>
        <a:lstStyle/>
        <a:p>
          <a:r>
            <a:rPr lang="fr-FR" sz="1800" dirty="0" smtClean="0"/>
            <a:t>5 Points d’attention</a:t>
          </a:r>
          <a:endParaRPr lang="en-US" sz="1800" dirty="0"/>
        </a:p>
      </dgm:t>
    </dgm:pt>
    <dgm:pt modelId="{B43B5447-BD40-4B83-A54D-F69A5F4ED8F8}" type="parTrans" cxnId="{0B00BA75-A470-4242-B7F9-713FAE7DEC2F}">
      <dgm:prSet/>
      <dgm:spPr/>
      <dgm:t>
        <a:bodyPr/>
        <a:lstStyle/>
        <a:p>
          <a:endParaRPr lang="en-US"/>
        </a:p>
      </dgm:t>
    </dgm:pt>
    <dgm:pt modelId="{50AEF4CF-9003-4A91-A106-28352FB1988C}" type="sibTrans" cxnId="{0B00BA75-A470-4242-B7F9-713FAE7DEC2F}">
      <dgm:prSet/>
      <dgm:spPr/>
      <dgm:t>
        <a:bodyPr/>
        <a:lstStyle/>
        <a:p>
          <a:endParaRPr lang="en-US"/>
        </a:p>
      </dgm:t>
    </dgm:pt>
    <dgm:pt modelId="{00CFCE0D-34A5-4F76-B5E4-A0F42A0F9E25}">
      <dgm:prSet phldrT="[Texte]" custT="1"/>
      <dgm:spPr/>
      <dgm:t>
        <a:bodyPr/>
        <a:lstStyle/>
        <a:p>
          <a:r>
            <a:rPr lang="fr-FR" sz="1400" dirty="0" smtClean="0"/>
            <a:t>RPG ou RIV (référentiel identité virtuel) ?</a:t>
          </a:r>
          <a:endParaRPr lang="en-US" sz="1400" dirty="0"/>
        </a:p>
      </dgm:t>
    </dgm:pt>
    <dgm:pt modelId="{89893C2E-3A8E-4D26-9A01-0ACF30648115}" type="parTrans" cxnId="{A0D9A352-3266-42A5-88B6-1A8A69DD0130}">
      <dgm:prSet/>
      <dgm:spPr/>
      <dgm:t>
        <a:bodyPr/>
        <a:lstStyle/>
        <a:p>
          <a:endParaRPr lang="en-US"/>
        </a:p>
      </dgm:t>
    </dgm:pt>
    <dgm:pt modelId="{2C68CD52-622D-4594-9C19-C42225969CD1}" type="sibTrans" cxnId="{A0D9A352-3266-42A5-88B6-1A8A69DD0130}">
      <dgm:prSet/>
      <dgm:spPr/>
      <dgm:t>
        <a:bodyPr/>
        <a:lstStyle/>
        <a:p>
          <a:endParaRPr lang="en-US"/>
        </a:p>
      </dgm:t>
    </dgm:pt>
    <dgm:pt modelId="{55DF5B80-B154-45B9-BCD9-3F957E7C8F23}">
      <dgm:prSet phldrT="[Texte]" custT="1"/>
      <dgm:spPr/>
      <dgm:t>
        <a:bodyPr/>
        <a:lstStyle/>
        <a:p>
          <a:r>
            <a:rPr lang="fr-FR" sz="1400" dirty="0" smtClean="0"/>
            <a:t>Granularité des services de rattachement de robots</a:t>
          </a:r>
          <a:endParaRPr lang="en-US" sz="1400" dirty="0"/>
        </a:p>
      </dgm:t>
    </dgm:pt>
    <dgm:pt modelId="{0D26C517-939B-4584-B254-4EA55723E3B2}" type="parTrans" cxnId="{E831126B-E892-4926-8625-8EC356A4FE7F}">
      <dgm:prSet/>
      <dgm:spPr/>
      <dgm:t>
        <a:bodyPr/>
        <a:lstStyle/>
        <a:p>
          <a:endParaRPr lang="en-US"/>
        </a:p>
      </dgm:t>
    </dgm:pt>
    <dgm:pt modelId="{4C1C5B78-8AB2-4FF9-BAA7-43E6DBDBA7AF}" type="sibTrans" cxnId="{E831126B-E892-4926-8625-8EC356A4FE7F}">
      <dgm:prSet/>
      <dgm:spPr/>
      <dgm:t>
        <a:bodyPr/>
        <a:lstStyle/>
        <a:p>
          <a:endParaRPr lang="en-US"/>
        </a:p>
      </dgm:t>
    </dgm:pt>
    <dgm:pt modelId="{D2532D50-3EED-4DE3-AA87-19340EE60472}">
      <dgm:prSet phldrT="[Texte]" custT="1"/>
      <dgm:spPr/>
      <dgm:t>
        <a:bodyPr anchor="t"/>
        <a:lstStyle/>
        <a:p>
          <a:r>
            <a:rPr lang="fr-FR" sz="1800" dirty="0" smtClean="0"/>
            <a:t>Solutions proposées</a:t>
          </a:r>
          <a:endParaRPr lang="en-US" sz="1800" dirty="0"/>
        </a:p>
      </dgm:t>
    </dgm:pt>
    <dgm:pt modelId="{472BB848-BEAD-4504-B9FA-E72CD635385E}" type="parTrans" cxnId="{B173A2A7-2041-48CB-AF53-10A26D26B36A}">
      <dgm:prSet/>
      <dgm:spPr/>
      <dgm:t>
        <a:bodyPr/>
        <a:lstStyle/>
        <a:p>
          <a:endParaRPr lang="en-US"/>
        </a:p>
      </dgm:t>
    </dgm:pt>
    <dgm:pt modelId="{191AC266-EFC8-46C3-BB53-9169B79EF908}" type="sibTrans" cxnId="{B173A2A7-2041-48CB-AF53-10A26D26B36A}">
      <dgm:prSet/>
      <dgm:spPr/>
      <dgm:t>
        <a:bodyPr/>
        <a:lstStyle/>
        <a:p>
          <a:endParaRPr lang="en-US"/>
        </a:p>
      </dgm:t>
    </dgm:pt>
    <dgm:pt modelId="{78D926FF-393F-4146-BDEA-4130F12C1ECD}">
      <dgm:prSet phldrT="[Texte]" custT="1"/>
      <dgm:spPr/>
      <dgm:t>
        <a:bodyPr/>
        <a:lstStyle/>
        <a:p>
          <a:r>
            <a:rPr lang="fr-FR" sz="1200" dirty="0" smtClean="0"/>
            <a:t>RIV afin d’éviter les impacts sur les applications dépendante du RPG</a:t>
          </a:r>
          <a:endParaRPr lang="en-US" sz="1200" dirty="0"/>
        </a:p>
      </dgm:t>
    </dgm:pt>
    <dgm:pt modelId="{6F8F012C-7EC4-46E3-9D4E-4199E3D71D3E}" type="parTrans" cxnId="{067511AC-5E1A-4BDB-9F4F-BABE3EC5A073}">
      <dgm:prSet/>
      <dgm:spPr/>
      <dgm:t>
        <a:bodyPr/>
        <a:lstStyle/>
        <a:p>
          <a:endParaRPr lang="en-US"/>
        </a:p>
      </dgm:t>
    </dgm:pt>
    <dgm:pt modelId="{74F26142-7F70-4371-90FD-BA95272EFD9D}" type="sibTrans" cxnId="{067511AC-5E1A-4BDB-9F4F-BABE3EC5A073}">
      <dgm:prSet/>
      <dgm:spPr/>
      <dgm:t>
        <a:bodyPr/>
        <a:lstStyle/>
        <a:p>
          <a:endParaRPr lang="en-US"/>
        </a:p>
      </dgm:t>
    </dgm:pt>
    <dgm:pt modelId="{BBD0A206-121A-4918-B83F-0C2389A0FFD7}">
      <dgm:prSet phldrT="[Texte]" custT="1"/>
      <dgm:spPr/>
      <dgm:t>
        <a:bodyPr/>
        <a:lstStyle/>
        <a:p>
          <a:r>
            <a:rPr lang="fr-FR" sz="1200" dirty="0" smtClean="0"/>
            <a:t>L’AVA sera mono-entité. Chaque conformité validera à son niveau le rattachement des AVA =&gt; impact potentiel au niveau architecture (mutualisation plus faible)</a:t>
          </a:r>
          <a:endParaRPr lang="en-US" sz="1200" dirty="0"/>
        </a:p>
      </dgm:t>
    </dgm:pt>
    <dgm:pt modelId="{FA56D9DD-D58C-4733-AB21-C7BEDD4B8AC6}" type="parTrans" cxnId="{97F13CD8-3ADB-4EAE-96AD-EA31A2A0BFE3}">
      <dgm:prSet/>
      <dgm:spPr/>
      <dgm:t>
        <a:bodyPr/>
        <a:lstStyle/>
        <a:p>
          <a:endParaRPr lang="en-US"/>
        </a:p>
      </dgm:t>
    </dgm:pt>
    <dgm:pt modelId="{95EA93E3-EFCE-497D-92D3-D3E4AF454949}" type="sibTrans" cxnId="{97F13CD8-3ADB-4EAE-96AD-EA31A2A0BFE3}">
      <dgm:prSet/>
      <dgm:spPr/>
      <dgm:t>
        <a:bodyPr/>
        <a:lstStyle/>
        <a:p>
          <a:endParaRPr lang="en-US"/>
        </a:p>
      </dgm:t>
    </dgm:pt>
    <dgm:pt modelId="{753E100D-3430-4035-975F-E573E2C02113}">
      <dgm:prSet custT="1"/>
      <dgm:spPr/>
      <dgm:t>
        <a:bodyPr/>
        <a:lstStyle/>
        <a:p>
          <a:r>
            <a:rPr lang="fr-FR" sz="1400" dirty="0" smtClean="0"/>
            <a:t>Droit d’accès et cloisonnement des control room</a:t>
          </a:r>
          <a:endParaRPr lang="en-US" sz="1400" dirty="0"/>
        </a:p>
      </dgm:t>
    </dgm:pt>
    <dgm:pt modelId="{AE0967C5-07E8-4E32-B4B7-2EF91BD38DBD}" type="parTrans" cxnId="{B8453B8B-14CD-4BA2-9669-6060884DC3C6}">
      <dgm:prSet/>
      <dgm:spPr/>
      <dgm:t>
        <a:bodyPr/>
        <a:lstStyle/>
        <a:p>
          <a:endParaRPr lang="en-US"/>
        </a:p>
      </dgm:t>
    </dgm:pt>
    <dgm:pt modelId="{B37BA71B-C235-4A04-9555-9F2A7BD65B0C}" type="sibTrans" cxnId="{B8453B8B-14CD-4BA2-9669-6060884DC3C6}">
      <dgm:prSet/>
      <dgm:spPr/>
      <dgm:t>
        <a:bodyPr/>
        <a:lstStyle/>
        <a:p>
          <a:endParaRPr lang="en-US"/>
        </a:p>
      </dgm:t>
    </dgm:pt>
    <dgm:pt modelId="{19BFCC5F-DD3D-43CA-A549-642195D41926}">
      <dgm:prSet custT="1"/>
      <dgm:spPr/>
      <dgm:t>
        <a:bodyPr/>
        <a:lstStyle/>
        <a:p>
          <a:r>
            <a:rPr lang="fr-FR" sz="1400" dirty="0" smtClean="0"/>
            <a:t>VM ou VDI pour les AVA ?</a:t>
          </a:r>
          <a:endParaRPr lang="en-US" sz="1400" dirty="0"/>
        </a:p>
      </dgm:t>
    </dgm:pt>
    <dgm:pt modelId="{8F67398A-7480-4839-AA46-D7789A6176C4}" type="parTrans" cxnId="{939408F4-856A-412A-80F1-6D9EECE87A0C}">
      <dgm:prSet/>
      <dgm:spPr/>
      <dgm:t>
        <a:bodyPr/>
        <a:lstStyle/>
        <a:p>
          <a:endParaRPr lang="en-US"/>
        </a:p>
      </dgm:t>
    </dgm:pt>
    <dgm:pt modelId="{3D38FDE0-D816-4050-96DE-D05AEE5A1468}" type="sibTrans" cxnId="{939408F4-856A-412A-80F1-6D9EECE87A0C}">
      <dgm:prSet/>
      <dgm:spPr/>
      <dgm:t>
        <a:bodyPr/>
        <a:lstStyle/>
        <a:p>
          <a:endParaRPr lang="en-US"/>
        </a:p>
      </dgm:t>
    </dgm:pt>
    <dgm:pt modelId="{FBCF1667-5D53-4A91-A901-A89762902D61}">
      <dgm:prSet custT="1"/>
      <dgm:spPr/>
      <dgm:t>
        <a:bodyPr/>
        <a:lstStyle/>
        <a:p>
          <a:r>
            <a:rPr lang="fr-FR" sz="1400" dirty="0" smtClean="0"/>
            <a:t>Création des coffres et gestion du cycle de vie des mots de passe applicatifs </a:t>
          </a:r>
          <a:endParaRPr lang="en-US" sz="1400" dirty="0"/>
        </a:p>
      </dgm:t>
    </dgm:pt>
    <dgm:pt modelId="{E323FA38-F2A8-4CB1-881F-6B47EAC0088E}" type="parTrans" cxnId="{636A5E32-5E2B-4C39-9D7F-40D4BF78985F}">
      <dgm:prSet/>
      <dgm:spPr/>
      <dgm:t>
        <a:bodyPr/>
        <a:lstStyle/>
        <a:p>
          <a:endParaRPr lang="en-US"/>
        </a:p>
      </dgm:t>
    </dgm:pt>
    <dgm:pt modelId="{6EAED35D-E5F9-4A7D-A60D-0DC4F0D07FF0}" type="sibTrans" cxnId="{636A5E32-5E2B-4C39-9D7F-40D4BF78985F}">
      <dgm:prSet/>
      <dgm:spPr/>
      <dgm:t>
        <a:bodyPr/>
        <a:lstStyle/>
        <a:p>
          <a:endParaRPr lang="en-US"/>
        </a:p>
      </dgm:t>
    </dgm:pt>
    <dgm:pt modelId="{406A0418-7876-4B01-95BE-994CF6399A54}">
      <dgm:prSet phldrT="[Texte]" custT="1"/>
      <dgm:spPr/>
      <dgm:t>
        <a:bodyPr/>
        <a:lstStyle/>
        <a:p>
          <a:r>
            <a:rPr lang="fr-FR" sz="1200" dirty="0" smtClean="0"/>
            <a:t>Une Control Room n’est accessible que par la </a:t>
          </a:r>
          <a:r>
            <a:rPr lang="fr-FR" sz="1200" dirty="0" err="1" smtClean="0"/>
            <a:t>prod</a:t>
          </a:r>
          <a:r>
            <a:rPr lang="fr-FR" sz="1200" dirty="0" smtClean="0"/>
            <a:t> appli du métier. Un modèle de gestion des droits d’accès sera à définir</a:t>
          </a:r>
          <a:endParaRPr lang="en-US" sz="1200" dirty="0"/>
        </a:p>
      </dgm:t>
    </dgm:pt>
    <dgm:pt modelId="{1C65F2C4-B97C-4313-9FE4-5A69972AFD0E}" type="parTrans" cxnId="{1433784F-EBD9-492F-8B30-343965590651}">
      <dgm:prSet/>
      <dgm:spPr/>
      <dgm:t>
        <a:bodyPr/>
        <a:lstStyle/>
        <a:p>
          <a:endParaRPr lang="en-US"/>
        </a:p>
      </dgm:t>
    </dgm:pt>
    <dgm:pt modelId="{EF15DE59-E769-4CE4-8363-24C671E23C97}" type="sibTrans" cxnId="{1433784F-EBD9-492F-8B30-343965590651}">
      <dgm:prSet/>
      <dgm:spPr/>
      <dgm:t>
        <a:bodyPr/>
        <a:lstStyle/>
        <a:p>
          <a:endParaRPr lang="en-US"/>
        </a:p>
      </dgm:t>
    </dgm:pt>
    <dgm:pt modelId="{D1BE1916-9627-46E0-A5CD-A08FFF643E5F}">
      <dgm:prSet phldrT="[Texte]" custT="1"/>
      <dgm:spPr/>
      <dgm:t>
        <a:bodyPr/>
        <a:lstStyle/>
        <a:p>
          <a:r>
            <a:rPr lang="en-US" sz="1200" dirty="0" err="1" smtClean="0"/>
            <a:t>Probablement</a:t>
          </a:r>
          <a:r>
            <a:rPr lang="en-US" sz="1200" dirty="0" smtClean="0"/>
            <a:t> des VDI</a:t>
          </a:r>
          <a:endParaRPr lang="en-US" sz="1200" dirty="0"/>
        </a:p>
      </dgm:t>
    </dgm:pt>
    <dgm:pt modelId="{FA70CDE5-3251-4AA6-90A8-1313B31A72C6}" type="parTrans" cxnId="{F2AE89CF-E01D-4A61-AB57-A56F79CD8997}">
      <dgm:prSet/>
      <dgm:spPr/>
      <dgm:t>
        <a:bodyPr/>
        <a:lstStyle/>
        <a:p>
          <a:endParaRPr lang="en-US"/>
        </a:p>
      </dgm:t>
    </dgm:pt>
    <dgm:pt modelId="{B953985D-1FD4-499C-8C33-BEE308EF5F93}" type="sibTrans" cxnId="{F2AE89CF-E01D-4A61-AB57-A56F79CD8997}">
      <dgm:prSet/>
      <dgm:spPr/>
      <dgm:t>
        <a:bodyPr/>
        <a:lstStyle/>
        <a:p>
          <a:endParaRPr lang="en-US"/>
        </a:p>
      </dgm:t>
    </dgm:pt>
    <dgm:pt modelId="{E7478662-E676-4143-A991-71EFA3EBF7D1}">
      <dgm:prSet custT="1"/>
      <dgm:spPr/>
      <dgm:t>
        <a:bodyPr/>
        <a:lstStyle/>
        <a:p>
          <a:r>
            <a:rPr lang="fr-FR" sz="1200" dirty="0" smtClean="0"/>
            <a:t>Les coffres seront à créer en respectant les recommandations  SSI/Conformité. Le propriétaire de chaque AVA doit gérer le renouvellement de ces mots de passe</a:t>
          </a:r>
          <a:endParaRPr lang="en-US" sz="1200" dirty="0"/>
        </a:p>
      </dgm:t>
    </dgm:pt>
    <dgm:pt modelId="{41096145-60F0-48C5-880D-D545D8A1CBA8}" type="parTrans" cxnId="{909D2BDD-A5B2-4C01-AC0E-0581255DFF7E}">
      <dgm:prSet/>
      <dgm:spPr/>
      <dgm:t>
        <a:bodyPr/>
        <a:lstStyle/>
        <a:p>
          <a:endParaRPr lang="en-US"/>
        </a:p>
      </dgm:t>
    </dgm:pt>
    <dgm:pt modelId="{A83E7E0F-575D-4F0E-8EB6-53566958420E}" type="sibTrans" cxnId="{909D2BDD-A5B2-4C01-AC0E-0581255DFF7E}">
      <dgm:prSet/>
      <dgm:spPr/>
      <dgm:t>
        <a:bodyPr/>
        <a:lstStyle/>
        <a:p>
          <a:endParaRPr lang="en-US"/>
        </a:p>
      </dgm:t>
    </dgm:pt>
    <dgm:pt modelId="{6FAB447A-3438-4B1D-966B-EDCA0E1570AD}" type="pres">
      <dgm:prSet presAssocID="{D0F99567-7D0C-4DAC-B321-E7BEC21858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6BD9710-19C5-462E-A83C-7E96DD4CBAE0}" type="pres">
      <dgm:prSet presAssocID="{D2532D50-3EED-4DE3-AA87-19340EE60472}" presName="boxAndChildren" presStyleCnt="0"/>
      <dgm:spPr/>
    </dgm:pt>
    <dgm:pt modelId="{B82B3D5B-01B0-42EE-94C3-822220C4F58A}" type="pres">
      <dgm:prSet presAssocID="{D2532D50-3EED-4DE3-AA87-19340EE60472}" presName="parentTextBox" presStyleLbl="node1" presStyleIdx="0" presStyleCnt="2"/>
      <dgm:spPr/>
      <dgm:t>
        <a:bodyPr/>
        <a:lstStyle/>
        <a:p>
          <a:endParaRPr lang="en-US"/>
        </a:p>
      </dgm:t>
    </dgm:pt>
    <dgm:pt modelId="{925BBB72-F654-49E5-9A28-271A9B16ABC8}" type="pres">
      <dgm:prSet presAssocID="{D2532D50-3EED-4DE3-AA87-19340EE60472}" presName="entireBox" presStyleLbl="node1" presStyleIdx="0" presStyleCnt="2" custScaleY="174249"/>
      <dgm:spPr/>
      <dgm:t>
        <a:bodyPr/>
        <a:lstStyle/>
        <a:p>
          <a:endParaRPr lang="en-US"/>
        </a:p>
      </dgm:t>
    </dgm:pt>
    <dgm:pt modelId="{8ED2C970-CFEA-4354-9B8B-D9F465718A5F}" type="pres">
      <dgm:prSet presAssocID="{D2532D50-3EED-4DE3-AA87-19340EE60472}" presName="descendantBox" presStyleCnt="0"/>
      <dgm:spPr/>
    </dgm:pt>
    <dgm:pt modelId="{4B3F628B-FFBC-4738-ADE9-BE628E7AA97E}" type="pres">
      <dgm:prSet presAssocID="{78D926FF-393F-4146-BDEA-4130F12C1ECD}" presName="childTextBox" presStyleLbl="fgAccFollowNode1" presStyleIdx="0" presStyleCnt="10" custScaleY="264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5E810-15CB-4186-B423-E364B82E3060}" type="pres">
      <dgm:prSet presAssocID="{BBD0A206-121A-4918-B83F-0C2389A0FFD7}" presName="childTextBox" presStyleLbl="fgAccFollowNode1" presStyleIdx="1" presStyleCnt="10" custScaleY="264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90F80-BF25-46A8-9216-EFD2062D8534}" type="pres">
      <dgm:prSet presAssocID="{406A0418-7876-4B01-95BE-994CF6399A54}" presName="childTextBox" presStyleLbl="fgAccFollowNode1" presStyleIdx="2" presStyleCnt="10" custScaleY="264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706F3-AABA-4F69-939D-FBB64BBF83A1}" type="pres">
      <dgm:prSet presAssocID="{D1BE1916-9627-46E0-A5CD-A08FFF643E5F}" presName="childTextBox" presStyleLbl="fgAccFollowNode1" presStyleIdx="3" presStyleCnt="10" custScaleY="264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F4343-6837-4A45-B20A-9A59147596CC}" type="pres">
      <dgm:prSet presAssocID="{E7478662-E676-4143-A991-71EFA3EBF7D1}" presName="childTextBox" presStyleLbl="fgAccFollowNode1" presStyleIdx="4" presStyleCnt="10" custScaleY="264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57CD2-0C02-4D2E-B268-8CB5D3AA4F9E}" type="pres">
      <dgm:prSet presAssocID="{50AEF4CF-9003-4A91-A106-28352FB1988C}" presName="sp" presStyleCnt="0"/>
      <dgm:spPr/>
    </dgm:pt>
    <dgm:pt modelId="{5059D951-C970-42A8-AFA8-E03D923A3D6B}" type="pres">
      <dgm:prSet presAssocID="{9987E2BA-13C4-4C88-99CF-8DADA7FDF143}" presName="arrowAndChildren" presStyleCnt="0"/>
      <dgm:spPr/>
    </dgm:pt>
    <dgm:pt modelId="{070F302A-B6F4-4E5C-942D-F90093E7410A}" type="pres">
      <dgm:prSet presAssocID="{9987E2BA-13C4-4C88-99CF-8DADA7FDF143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969D6FF2-0F2D-4422-9A46-2A7E917C31F5}" type="pres">
      <dgm:prSet presAssocID="{9987E2BA-13C4-4C88-99CF-8DADA7FDF143}" presName="arrow" presStyleLbl="node1" presStyleIdx="1" presStyleCnt="2"/>
      <dgm:spPr/>
      <dgm:t>
        <a:bodyPr/>
        <a:lstStyle/>
        <a:p>
          <a:endParaRPr lang="en-US"/>
        </a:p>
      </dgm:t>
    </dgm:pt>
    <dgm:pt modelId="{A5AE9165-C39D-428C-987A-97808005B2CF}" type="pres">
      <dgm:prSet presAssocID="{9987E2BA-13C4-4C88-99CF-8DADA7FDF143}" presName="descendantArrow" presStyleCnt="0"/>
      <dgm:spPr/>
    </dgm:pt>
    <dgm:pt modelId="{F65D7907-E6E5-4BF6-86C7-563EA4274F24}" type="pres">
      <dgm:prSet presAssocID="{00CFCE0D-34A5-4F76-B5E4-A0F42A0F9E25}" presName="childTextArrow" presStyleLbl="fgAccFollowNode1" presStyleIdx="5" presStyleCnt="10" custScaleY="182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96682-AC03-4300-BF35-78F009243215}" type="pres">
      <dgm:prSet presAssocID="{55DF5B80-B154-45B9-BCD9-3F957E7C8F23}" presName="childTextArrow" presStyleLbl="fgAccFollowNode1" presStyleIdx="6" presStyleCnt="10" custScaleY="182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4C95C-D809-484F-9853-79E694BEB7B9}" type="pres">
      <dgm:prSet presAssocID="{753E100D-3430-4035-975F-E573E2C02113}" presName="childTextArrow" presStyleLbl="fgAccFollowNode1" presStyleIdx="7" presStyleCnt="10" custScaleY="182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9D0D1-702E-49B8-A067-7E0AD242B243}" type="pres">
      <dgm:prSet presAssocID="{19BFCC5F-DD3D-43CA-A549-642195D41926}" presName="childTextArrow" presStyleLbl="fgAccFollowNode1" presStyleIdx="8" presStyleCnt="10" custScaleY="182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DF42C-C77A-420D-B890-D38D95CF7D42}" type="pres">
      <dgm:prSet presAssocID="{FBCF1667-5D53-4A91-A901-A89762902D61}" presName="childTextArrow" presStyleLbl="fgAccFollowNode1" presStyleIdx="9" presStyleCnt="10" custScaleY="182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0DE0C5-BAC5-4DFF-A710-048DD5230624}" type="presOf" srcId="{E7478662-E676-4143-A991-71EFA3EBF7D1}" destId="{107F4343-6837-4A45-B20A-9A59147596CC}" srcOrd="0" destOrd="0" presId="urn:microsoft.com/office/officeart/2005/8/layout/process4"/>
    <dgm:cxn modelId="{0B00BA75-A470-4242-B7F9-713FAE7DEC2F}" srcId="{D0F99567-7D0C-4DAC-B321-E7BEC218585F}" destId="{9987E2BA-13C4-4C88-99CF-8DADA7FDF143}" srcOrd="0" destOrd="0" parTransId="{B43B5447-BD40-4B83-A54D-F69A5F4ED8F8}" sibTransId="{50AEF4CF-9003-4A91-A106-28352FB1988C}"/>
    <dgm:cxn modelId="{E831126B-E892-4926-8625-8EC356A4FE7F}" srcId="{9987E2BA-13C4-4C88-99CF-8DADA7FDF143}" destId="{55DF5B80-B154-45B9-BCD9-3F957E7C8F23}" srcOrd="1" destOrd="0" parTransId="{0D26C517-939B-4584-B254-4EA55723E3B2}" sibTransId="{4C1C5B78-8AB2-4FF9-BAA7-43E6DBDBA7AF}"/>
    <dgm:cxn modelId="{0919280C-EDC6-4C1F-B027-B44B05361607}" type="presOf" srcId="{FBCF1667-5D53-4A91-A901-A89762902D61}" destId="{CE6DF42C-C77A-420D-B890-D38D95CF7D42}" srcOrd="0" destOrd="0" presId="urn:microsoft.com/office/officeart/2005/8/layout/process4"/>
    <dgm:cxn modelId="{2B682735-FF93-4C1D-800E-8A5C0F7A2DFD}" type="presOf" srcId="{78D926FF-393F-4146-BDEA-4130F12C1ECD}" destId="{4B3F628B-FFBC-4738-ADE9-BE628E7AA97E}" srcOrd="0" destOrd="0" presId="urn:microsoft.com/office/officeart/2005/8/layout/process4"/>
    <dgm:cxn modelId="{B173A2A7-2041-48CB-AF53-10A26D26B36A}" srcId="{D0F99567-7D0C-4DAC-B321-E7BEC218585F}" destId="{D2532D50-3EED-4DE3-AA87-19340EE60472}" srcOrd="1" destOrd="0" parTransId="{472BB848-BEAD-4504-B9FA-E72CD635385E}" sibTransId="{191AC266-EFC8-46C3-BB53-9169B79EF908}"/>
    <dgm:cxn modelId="{636A5E32-5E2B-4C39-9D7F-40D4BF78985F}" srcId="{9987E2BA-13C4-4C88-99CF-8DADA7FDF143}" destId="{FBCF1667-5D53-4A91-A901-A89762902D61}" srcOrd="4" destOrd="0" parTransId="{E323FA38-F2A8-4CB1-881F-6B47EAC0088E}" sibTransId="{6EAED35D-E5F9-4A7D-A60D-0DC4F0D07FF0}"/>
    <dgm:cxn modelId="{DA6F6181-97D8-43E5-87D4-25245A3862E3}" type="presOf" srcId="{9987E2BA-13C4-4C88-99CF-8DADA7FDF143}" destId="{969D6FF2-0F2D-4422-9A46-2A7E917C31F5}" srcOrd="1" destOrd="0" presId="urn:microsoft.com/office/officeart/2005/8/layout/process4"/>
    <dgm:cxn modelId="{1433784F-EBD9-492F-8B30-343965590651}" srcId="{D2532D50-3EED-4DE3-AA87-19340EE60472}" destId="{406A0418-7876-4B01-95BE-994CF6399A54}" srcOrd="2" destOrd="0" parTransId="{1C65F2C4-B97C-4313-9FE4-5A69972AFD0E}" sibTransId="{EF15DE59-E769-4CE4-8363-24C671E23C97}"/>
    <dgm:cxn modelId="{466640A7-21F4-46D1-AF5A-BEBB2EBA5682}" type="presOf" srcId="{19BFCC5F-DD3D-43CA-A549-642195D41926}" destId="{DB09D0D1-702E-49B8-A067-7E0AD242B243}" srcOrd="0" destOrd="0" presId="urn:microsoft.com/office/officeart/2005/8/layout/process4"/>
    <dgm:cxn modelId="{8F8AFCFE-A5CD-4582-8E54-CC61C30E2FAF}" type="presOf" srcId="{BBD0A206-121A-4918-B83F-0C2389A0FFD7}" destId="{4745E810-15CB-4186-B423-E364B82E3060}" srcOrd="0" destOrd="0" presId="urn:microsoft.com/office/officeart/2005/8/layout/process4"/>
    <dgm:cxn modelId="{13D861E9-5A35-46B3-B6D0-F333D17A33F5}" type="presOf" srcId="{9987E2BA-13C4-4C88-99CF-8DADA7FDF143}" destId="{070F302A-B6F4-4E5C-942D-F90093E7410A}" srcOrd="0" destOrd="0" presId="urn:microsoft.com/office/officeart/2005/8/layout/process4"/>
    <dgm:cxn modelId="{97F13CD8-3ADB-4EAE-96AD-EA31A2A0BFE3}" srcId="{D2532D50-3EED-4DE3-AA87-19340EE60472}" destId="{BBD0A206-121A-4918-B83F-0C2389A0FFD7}" srcOrd="1" destOrd="0" parTransId="{FA56D9DD-D58C-4733-AB21-C7BEDD4B8AC6}" sibTransId="{95EA93E3-EFCE-497D-92D3-D3E4AF454949}"/>
    <dgm:cxn modelId="{4F7A919E-E3C7-4AC4-886F-29F0E2394AD1}" type="presOf" srcId="{753E100D-3430-4035-975F-E573E2C02113}" destId="{5C94C95C-D809-484F-9853-79E694BEB7B9}" srcOrd="0" destOrd="0" presId="urn:microsoft.com/office/officeart/2005/8/layout/process4"/>
    <dgm:cxn modelId="{F2AE89CF-E01D-4A61-AB57-A56F79CD8997}" srcId="{D2532D50-3EED-4DE3-AA87-19340EE60472}" destId="{D1BE1916-9627-46E0-A5CD-A08FFF643E5F}" srcOrd="3" destOrd="0" parTransId="{FA70CDE5-3251-4AA6-90A8-1313B31A72C6}" sibTransId="{B953985D-1FD4-499C-8C33-BEE308EF5F93}"/>
    <dgm:cxn modelId="{53748697-4184-4954-9F87-8476E4AE7B38}" type="presOf" srcId="{D2532D50-3EED-4DE3-AA87-19340EE60472}" destId="{925BBB72-F654-49E5-9A28-271A9B16ABC8}" srcOrd="1" destOrd="0" presId="urn:microsoft.com/office/officeart/2005/8/layout/process4"/>
    <dgm:cxn modelId="{9D53D889-3063-4D9E-8E48-0E4D11067ED0}" type="presOf" srcId="{55DF5B80-B154-45B9-BCD9-3F957E7C8F23}" destId="{F4796682-AC03-4300-BF35-78F009243215}" srcOrd="0" destOrd="0" presId="urn:microsoft.com/office/officeart/2005/8/layout/process4"/>
    <dgm:cxn modelId="{B8453B8B-14CD-4BA2-9669-6060884DC3C6}" srcId="{9987E2BA-13C4-4C88-99CF-8DADA7FDF143}" destId="{753E100D-3430-4035-975F-E573E2C02113}" srcOrd="2" destOrd="0" parTransId="{AE0967C5-07E8-4E32-B4B7-2EF91BD38DBD}" sibTransId="{B37BA71B-C235-4A04-9555-9F2A7BD65B0C}"/>
    <dgm:cxn modelId="{939408F4-856A-412A-80F1-6D9EECE87A0C}" srcId="{9987E2BA-13C4-4C88-99CF-8DADA7FDF143}" destId="{19BFCC5F-DD3D-43CA-A549-642195D41926}" srcOrd="3" destOrd="0" parTransId="{8F67398A-7480-4839-AA46-D7789A6176C4}" sibTransId="{3D38FDE0-D816-4050-96DE-D05AEE5A1468}"/>
    <dgm:cxn modelId="{A0D9A352-3266-42A5-88B6-1A8A69DD0130}" srcId="{9987E2BA-13C4-4C88-99CF-8DADA7FDF143}" destId="{00CFCE0D-34A5-4F76-B5E4-A0F42A0F9E25}" srcOrd="0" destOrd="0" parTransId="{89893C2E-3A8E-4D26-9A01-0ACF30648115}" sibTransId="{2C68CD52-622D-4594-9C19-C42225969CD1}"/>
    <dgm:cxn modelId="{D1805140-96DA-4BBF-8202-12EA864595D9}" type="presOf" srcId="{D2532D50-3EED-4DE3-AA87-19340EE60472}" destId="{B82B3D5B-01B0-42EE-94C3-822220C4F58A}" srcOrd="0" destOrd="0" presId="urn:microsoft.com/office/officeart/2005/8/layout/process4"/>
    <dgm:cxn modelId="{895DEDC8-366C-4D72-ABF9-9AAD8E0B22AF}" type="presOf" srcId="{D1BE1916-9627-46E0-A5CD-A08FFF643E5F}" destId="{B18706F3-AABA-4F69-939D-FBB64BBF83A1}" srcOrd="0" destOrd="0" presId="urn:microsoft.com/office/officeart/2005/8/layout/process4"/>
    <dgm:cxn modelId="{0B333315-BA10-4C9F-B1DB-E21D17EE3010}" type="presOf" srcId="{00CFCE0D-34A5-4F76-B5E4-A0F42A0F9E25}" destId="{F65D7907-E6E5-4BF6-86C7-563EA4274F24}" srcOrd="0" destOrd="0" presId="urn:microsoft.com/office/officeart/2005/8/layout/process4"/>
    <dgm:cxn modelId="{65BC2D36-7139-4C3B-919A-487E55A233F6}" type="presOf" srcId="{406A0418-7876-4B01-95BE-994CF6399A54}" destId="{3DE90F80-BF25-46A8-9216-EFD2062D8534}" srcOrd="0" destOrd="0" presId="urn:microsoft.com/office/officeart/2005/8/layout/process4"/>
    <dgm:cxn modelId="{46006C55-54C2-41E1-8938-C100551CBB69}" type="presOf" srcId="{D0F99567-7D0C-4DAC-B321-E7BEC218585F}" destId="{6FAB447A-3438-4B1D-966B-EDCA0E1570AD}" srcOrd="0" destOrd="0" presId="urn:microsoft.com/office/officeart/2005/8/layout/process4"/>
    <dgm:cxn modelId="{909D2BDD-A5B2-4C01-AC0E-0581255DFF7E}" srcId="{D2532D50-3EED-4DE3-AA87-19340EE60472}" destId="{E7478662-E676-4143-A991-71EFA3EBF7D1}" srcOrd="4" destOrd="0" parTransId="{41096145-60F0-48C5-880D-D545D8A1CBA8}" sibTransId="{A83E7E0F-575D-4F0E-8EB6-53566958420E}"/>
    <dgm:cxn modelId="{067511AC-5E1A-4BDB-9F4F-BABE3EC5A073}" srcId="{D2532D50-3EED-4DE3-AA87-19340EE60472}" destId="{78D926FF-393F-4146-BDEA-4130F12C1ECD}" srcOrd="0" destOrd="0" parTransId="{6F8F012C-7EC4-46E3-9D4E-4199E3D71D3E}" sibTransId="{74F26142-7F70-4371-90FD-BA95272EFD9D}"/>
    <dgm:cxn modelId="{6F6CD2CD-F512-4E25-87D0-92466388C803}" type="presParOf" srcId="{6FAB447A-3438-4B1D-966B-EDCA0E1570AD}" destId="{06BD9710-19C5-462E-A83C-7E96DD4CBAE0}" srcOrd="0" destOrd="0" presId="urn:microsoft.com/office/officeart/2005/8/layout/process4"/>
    <dgm:cxn modelId="{F7714062-2E70-4170-A5AB-B8BBB3678DF7}" type="presParOf" srcId="{06BD9710-19C5-462E-A83C-7E96DD4CBAE0}" destId="{B82B3D5B-01B0-42EE-94C3-822220C4F58A}" srcOrd="0" destOrd="0" presId="urn:microsoft.com/office/officeart/2005/8/layout/process4"/>
    <dgm:cxn modelId="{DA78F196-4813-482C-A640-41A532CED4E5}" type="presParOf" srcId="{06BD9710-19C5-462E-A83C-7E96DD4CBAE0}" destId="{925BBB72-F654-49E5-9A28-271A9B16ABC8}" srcOrd="1" destOrd="0" presId="urn:microsoft.com/office/officeart/2005/8/layout/process4"/>
    <dgm:cxn modelId="{6386AE5F-B716-46CE-B74D-2764D937C472}" type="presParOf" srcId="{06BD9710-19C5-462E-A83C-7E96DD4CBAE0}" destId="{8ED2C970-CFEA-4354-9B8B-D9F465718A5F}" srcOrd="2" destOrd="0" presId="urn:microsoft.com/office/officeart/2005/8/layout/process4"/>
    <dgm:cxn modelId="{F20F9EEE-8ECF-4C75-A706-C6C05130A931}" type="presParOf" srcId="{8ED2C970-CFEA-4354-9B8B-D9F465718A5F}" destId="{4B3F628B-FFBC-4738-ADE9-BE628E7AA97E}" srcOrd="0" destOrd="0" presId="urn:microsoft.com/office/officeart/2005/8/layout/process4"/>
    <dgm:cxn modelId="{4706A12F-D2DE-4E77-B551-EA8BCA46E350}" type="presParOf" srcId="{8ED2C970-CFEA-4354-9B8B-D9F465718A5F}" destId="{4745E810-15CB-4186-B423-E364B82E3060}" srcOrd="1" destOrd="0" presId="urn:microsoft.com/office/officeart/2005/8/layout/process4"/>
    <dgm:cxn modelId="{D5F273B6-74DC-4C32-BFC9-068A66357333}" type="presParOf" srcId="{8ED2C970-CFEA-4354-9B8B-D9F465718A5F}" destId="{3DE90F80-BF25-46A8-9216-EFD2062D8534}" srcOrd="2" destOrd="0" presId="urn:microsoft.com/office/officeart/2005/8/layout/process4"/>
    <dgm:cxn modelId="{B0E20DBE-3C1C-43FF-AB0B-C4ECDE02FFBD}" type="presParOf" srcId="{8ED2C970-CFEA-4354-9B8B-D9F465718A5F}" destId="{B18706F3-AABA-4F69-939D-FBB64BBF83A1}" srcOrd="3" destOrd="0" presId="urn:microsoft.com/office/officeart/2005/8/layout/process4"/>
    <dgm:cxn modelId="{FD15E8A3-FFE6-46AD-8E31-036A43615CBE}" type="presParOf" srcId="{8ED2C970-CFEA-4354-9B8B-D9F465718A5F}" destId="{107F4343-6837-4A45-B20A-9A59147596CC}" srcOrd="4" destOrd="0" presId="urn:microsoft.com/office/officeart/2005/8/layout/process4"/>
    <dgm:cxn modelId="{E09D222C-DD33-4283-BE96-64C2B3663F2A}" type="presParOf" srcId="{6FAB447A-3438-4B1D-966B-EDCA0E1570AD}" destId="{FAB57CD2-0C02-4D2E-B268-8CB5D3AA4F9E}" srcOrd="1" destOrd="0" presId="urn:microsoft.com/office/officeart/2005/8/layout/process4"/>
    <dgm:cxn modelId="{00FABDF8-6A55-4657-AFDA-2F2084FDC30B}" type="presParOf" srcId="{6FAB447A-3438-4B1D-966B-EDCA0E1570AD}" destId="{5059D951-C970-42A8-AFA8-E03D923A3D6B}" srcOrd="2" destOrd="0" presId="urn:microsoft.com/office/officeart/2005/8/layout/process4"/>
    <dgm:cxn modelId="{BDDA7146-F412-41FF-9927-EA857DED4940}" type="presParOf" srcId="{5059D951-C970-42A8-AFA8-E03D923A3D6B}" destId="{070F302A-B6F4-4E5C-942D-F90093E7410A}" srcOrd="0" destOrd="0" presId="urn:microsoft.com/office/officeart/2005/8/layout/process4"/>
    <dgm:cxn modelId="{109D50C8-44E3-45D1-A49A-C04A3164A1D4}" type="presParOf" srcId="{5059D951-C970-42A8-AFA8-E03D923A3D6B}" destId="{969D6FF2-0F2D-4422-9A46-2A7E917C31F5}" srcOrd="1" destOrd="0" presId="urn:microsoft.com/office/officeart/2005/8/layout/process4"/>
    <dgm:cxn modelId="{B280493A-B1E8-4742-A072-5D65BF5E9989}" type="presParOf" srcId="{5059D951-C970-42A8-AFA8-E03D923A3D6B}" destId="{A5AE9165-C39D-428C-987A-97808005B2CF}" srcOrd="2" destOrd="0" presId="urn:microsoft.com/office/officeart/2005/8/layout/process4"/>
    <dgm:cxn modelId="{3718DA96-A8F2-4603-BE3B-4F97F803D88B}" type="presParOf" srcId="{A5AE9165-C39D-428C-987A-97808005B2CF}" destId="{F65D7907-E6E5-4BF6-86C7-563EA4274F24}" srcOrd="0" destOrd="0" presId="urn:microsoft.com/office/officeart/2005/8/layout/process4"/>
    <dgm:cxn modelId="{516E558D-C834-4C11-A91C-70461AEF8AFF}" type="presParOf" srcId="{A5AE9165-C39D-428C-987A-97808005B2CF}" destId="{F4796682-AC03-4300-BF35-78F009243215}" srcOrd="1" destOrd="0" presId="urn:microsoft.com/office/officeart/2005/8/layout/process4"/>
    <dgm:cxn modelId="{D4B7A208-F4F7-4F8F-A900-A00AAB24E0F8}" type="presParOf" srcId="{A5AE9165-C39D-428C-987A-97808005B2CF}" destId="{5C94C95C-D809-484F-9853-79E694BEB7B9}" srcOrd="2" destOrd="0" presId="urn:microsoft.com/office/officeart/2005/8/layout/process4"/>
    <dgm:cxn modelId="{EDFA375B-33A9-4086-AE21-ACD3DF900DD1}" type="presParOf" srcId="{A5AE9165-C39D-428C-987A-97808005B2CF}" destId="{DB09D0D1-702E-49B8-A067-7E0AD242B243}" srcOrd="3" destOrd="0" presId="urn:microsoft.com/office/officeart/2005/8/layout/process4"/>
    <dgm:cxn modelId="{1FCA5536-E4BA-47D5-920C-CA1D6B0229D2}" type="presParOf" srcId="{A5AE9165-C39D-428C-987A-97808005B2CF}" destId="{CE6DF42C-C77A-420D-B890-D38D95CF7D42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21193-63F2-406F-B0E3-31EFE259302E}" type="doc">
      <dgm:prSet loTypeId="urn:microsoft.com/office/officeart/2005/8/layout/hProcess9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2B9C4025-11AE-470C-B0B0-58945C3595B7}">
      <dgm:prSet phldrT="[Texte]"/>
      <dgm:spPr/>
      <dgm:t>
        <a:bodyPr/>
        <a:lstStyle/>
        <a:p>
          <a:r>
            <a:rPr lang="fr-FR" b="1" dirty="0" smtClean="0">
              <a:latin typeface="+mj-lt"/>
            </a:rPr>
            <a:t>Demande initiale</a:t>
          </a:r>
          <a:endParaRPr lang="en-US" dirty="0"/>
        </a:p>
      </dgm:t>
    </dgm:pt>
    <dgm:pt modelId="{80D93B5D-5367-4858-96B3-CFABD5541041}" type="parTrans" cxnId="{4E7B1C92-33A4-4438-9124-198AC383988A}">
      <dgm:prSet/>
      <dgm:spPr/>
      <dgm:t>
        <a:bodyPr/>
        <a:lstStyle/>
        <a:p>
          <a:endParaRPr lang="en-US"/>
        </a:p>
      </dgm:t>
    </dgm:pt>
    <dgm:pt modelId="{AA350173-93DF-45BE-AE8A-8C2A59DADDD8}" type="sibTrans" cxnId="{4E7B1C92-33A4-4438-9124-198AC383988A}">
      <dgm:prSet/>
      <dgm:spPr/>
      <dgm:t>
        <a:bodyPr/>
        <a:lstStyle/>
        <a:p>
          <a:endParaRPr lang="en-US"/>
        </a:p>
      </dgm:t>
    </dgm:pt>
    <dgm:pt modelId="{CFB4B29A-74E1-465F-A260-EE4DEB55803E}">
      <dgm:prSet phldrT="[Texte]"/>
      <dgm:spPr/>
      <dgm:t>
        <a:bodyPr/>
        <a:lstStyle/>
        <a:p>
          <a:r>
            <a:rPr lang="fr-FR" b="0" dirty="0" smtClean="0">
              <a:latin typeface="+mn-lt"/>
            </a:rPr>
            <a:t>Un seul compte AVA (Robot-</a:t>
          </a:r>
          <a:r>
            <a:rPr lang="fr-FR" b="0" dirty="0" err="1" smtClean="0">
              <a:latin typeface="+mn-lt"/>
            </a:rPr>
            <a:t>account</a:t>
          </a:r>
          <a:r>
            <a:rPr lang="fr-FR" b="0" dirty="0" smtClean="0">
              <a:latin typeface="+mn-lt"/>
            </a:rPr>
            <a:t> 1) aura accès à l’ensemble des mots de passe « métier »</a:t>
          </a:r>
          <a:endParaRPr lang="en-US" b="0" dirty="0">
            <a:latin typeface="+mn-lt"/>
          </a:endParaRPr>
        </a:p>
      </dgm:t>
    </dgm:pt>
    <dgm:pt modelId="{1AB93305-99EB-4ACB-AE28-76B85A66BCDD}" type="parTrans" cxnId="{98A6A89F-EDA5-499D-A8C7-A86D526DE177}">
      <dgm:prSet/>
      <dgm:spPr/>
      <dgm:t>
        <a:bodyPr/>
        <a:lstStyle/>
        <a:p>
          <a:endParaRPr lang="en-US"/>
        </a:p>
      </dgm:t>
    </dgm:pt>
    <dgm:pt modelId="{29F2CDC5-5707-4C36-98AB-0C66FEEED159}" type="sibTrans" cxnId="{98A6A89F-EDA5-499D-A8C7-A86D526DE177}">
      <dgm:prSet/>
      <dgm:spPr/>
      <dgm:t>
        <a:bodyPr/>
        <a:lstStyle/>
        <a:p>
          <a:endParaRPr lang="en-US"/>
        </a:p>
      </dgm:t>
    </dgm:pt>
    <dgm:pt modelId="{D13E066F-0415-4EA4-B0F6-DDC2BB2DFC07}">
      <dgm:prSet phldrT="[Texte]" custT="1"/>
      <dgm:spPr/>
      <dgm:t>
        <a:bodyPr/>
        <a:lstStyle/>
        <a:p>
          <a:r>
            <a:rPr lang="fr-FR" sz="1300" b="1" smtClean="0">
              <a:latin typeface="+mj-lt"/>
            </a:rPr>
            <a:t>Risque sécurité  identifié : Très élevé</a:t>
          </a:r>
          <a:endParaRPr lang="en-US" sz="1300" dirty="0"/>
        </a:p>
      </dgm:t>
    </dgm:pt>
    <dgm:pt modelId="{2699C302-B414-4BC2-8CB0-BB9A2C384B4D}" type="parTrans" cxnId="{4EA3D1D4-6655-4197-AA6B-CEC5711421DE}">
      <dgm:prSet/>
      <dgm:spPr/>
      <dgm:t>
        <a:bodyPr/>
        <a:lstStyle/>
        <a:p>
          <a:endParaRPr lang="en-US"/>
        </a:p>
      </dgm:t>
    </dgm:pt>
    <dgm:pt modelId="{A1370217-C2D8-44B1-AECC-5C42B6595E3C}" type="sibTrans" cxnId="{4EA3D1D4-6655-4197-AA6B-CEC5711421DE}">
      <dgm:prSet/>
      <dgm:spPr/>
      <dgm:t>
        <a:bodyPr/>
        <a:lstStyle/>
        <a:p>
          <a:endParaRPr lang="en-US"/>
        </a:p>
      </dgm:t>
    </dgm:pt>
    <dgm:pt modelId="{03A72A6F-59E2-4A9E-A2A9-163D9985562C}">
      <dgm:prSet phldrT="[Texte]" custT="1"/>
      <dgm:spPr/>
      <dgm:t>
        <a:bodyPr/>
        <a:lstStyle/>
        <a:p>
          <a:r>
            <a:rPr lang="fr-FR" sz="1000" b="1" dirty="0" smtClean="0">
              <a:latin typeface="+mn-lt"/>
            </a:rPr>
            <a:t>Fraude ou autres actions illicites </a:t>
          </a:r>
          <a:r>
            <a:rPr lang="fr-FR" sz="1000" dirty="0" smtClean="0">
              <a:latin typeface="+mn-lt"/>
            </a:rPr>
            <a:t>à travers:</a:t>
          </a:r>
          <a:endParaRPr lang="en-US" sz="1000" dirty="0">
            <a:latin typeface="+mn-lt"/>
          </a:endParaRPr>
        </a:p>
      </dgm:t>
    </dgm:pt>
    <dgm:pt modelId="{585270BE-7757-4085-8FB1-A9F4BFD8D25C}" type="parTrans" cxnId="{BE90C41C-77B3-43ED-8EE1-D2060AB7317E}">
      <dgm:prSet/>
      <dgm:spPr/>
      <dgm:t>
        <a:bodyPr/>
        <a:lstStyle/>
        <a:p>
          <a:endParaRPr lang="en-US"/>
        </a:p>
      </dgm:t>
    </dgm:pt>
    <dgm:pt modelId="{E53D1745-E2C5-4CB5-9BC6-A5EB643350B0}" type="sibTrans" cxnId="{BE90C41C-77B3-43ED-8EE1-D2060AB7317E}">
      <dgm:prSet/>
      <dgm:spPr/>
      <dgm:t>
        <a:bodyPr/>
        <a:lstStyle/>
        <a:p>
          <a:endParaRPr lang="en-US"/>
        </a:p>
      </dgm:t>
    </dgm:pt>
    <dgm:pt modelId="{72B242A9-5B54-4D67-B88D-17218DA5811D}">
      <dgm:prSet phldrT="[Texte]"/>
      <dgm:spPr/>
      <dgm:t>
        <a:bodyPr/>
        <a:lstStyle/>
        <a:p>
          <a:r>
            <a:rPr lang="fr-FR" b="1" noProof="0" dirty="0" smtClean="0">
              <a:latin typeface="+mj-lt"/>
            </a:rPr>
            <a:t>Recommandation</a:t>
          </a:r>
          <a:r>
            <a:rPr lang="en-US" b="1" dirty="0" smtClean="0">
              <a:latin typeface="+mj-lt"/>
            </a:rPr>
            <a:t> SSI/ITS</a:t>
          </a:r>
        </a:p>
      </dgm:t>
    </dgm:pt>
    <dgm:pt modelId="{9BC1B795-E871-459B-A298-D0EC9CFA8323}" type="parTrans" cxnId="{D74DB3E8-66F7-44D2-92D7-BA43E99DD675}">
      <dgm:prSet/>
      <dgm:spPr/>
      <dgm:t>
        <a:bodyPr/>
        <a:lstStyle/>
        <a:p>
          <a:endParaRPr lang="en-US"/>
        </a:p>
      </dgm:t>
    </dgm:pt>
    <dgm:pt modelId="{FE63363C-28D1-47C7-863B-D981AF105AB6}" type="sibTrans" cxnId="{D74DB3E8-66F7-44D2-92D7-BA43E99DD675}">
      <dgm:prSet/>
      <dgm:spPr/>
      <dgm:t>
        <a:bodyPr/>
        <a:lstStyle/>
        <a:p>
          <a:endParaRPr lang="en-US"/>
        </a:p>
      </dgm:t>
    </dgm:pt>
    <dgm:pt modelId="{FEFEABEC-95BD-4880-A5BA-199C36FD4588}">
      <dgm:prSet phldrT="[Texte]"/>
      <dgm:spPr/>
      <dgm:t>
        <a:bodyPr/>
        <a:lstStyle/>
        <a:p>
          <a:r>
            <a:rPr lang="fr-FR" dirty="0" smtClean="0"/>
            <a:t>Stockage du compte robots dans le CFN et mise en place d’un processus de contrôle.</a:t>
          </a:r>
          <a:endParaRPr lang="en-US" dirty="0"/>
        </a:p>
      </dgm:t>
    </dgm:pt>
    <dgm:pt modelId="{906DA60D-BF21-4117-B148-D5F3DB93A8BA}" type="parTrans" cxnId="{F06C4F4F-A7DE-4D6D-B4A1-ECE8B85FA489}">
      <dgm:prSet/>
      <dgm:spPr/>
      <dgm:t>
        <a:bodyPr/>
        <a:lstStyle/>
        <a:p>
          <a:endParaRPr lang="en-US"/>
        </a:p>
      </dgm:t>
    </dgm:pt>
    <dgm:pt modelId="{D88070C6-DFA6-411F-A5E2-774A71036362}" type="sibTrans" cxnId="{F06C4F4F-A7DE-4D6D-B4A1-ECE8B85FA489}">
      <dgm:prSet/>
      <dgm:spPr/>
      <dgm:t>
        <a:bodyPr/>
        <a:lstStyle/>
        <a:p>
          <a:endParaRPr lang="en-US"/>
        </a:p>
      </dgm:t>
    </dgm:pt>
    <dgm:pt modelId="{45A82AD7-E159-4D05-9735-CB7869845F79}">
      <dgm:prSet phldrT="[Texte]" custT="1"/>
      <dgm:spPr/>
      <dgm:t>
        <a:bodyPr/>
        <a:lstStyle/>
        <a:p>
          <a:r>
            <a:rPr lang="fr-FR" sz="1000" dirty="0" smtClean="0">
              <a:latin typeface="+mn-lt"/>
            </a:rPr>
            <a:t>L’accès à des comptes à forts privilèges</a:t>
          </a:r>
          <a:endParaRPr lang="en-US" sz="1000" dirty="0">
            <a:latin typeface="+mn-lt"/>
          </a:endParaRPr>
        </a:p>
      </dgm:t>
    </dgm:pt>
    <dgm:pt modelId="{1071CB74-9B2C-43F8-A9FC-6FF095449F73}" type="parTrans" cxnId="{7F9DFD84-1840-489E-9319-C4FAB82F4EE0}">
      <dgm:prSet/>
      <dgm:spPr/>
      <dgm:t>
        <a:bodyPr/>
        <a:lstStyle/>
        <a:p>
          <a:endParaRPr lang="en-US"/>
        </a:p>
      </dgm:t>
    </dgm:pt>
    <dgm:pt modelId="{201B4282-4207-418B-AD85-85E34105941C}" type="sibTrans" cxnId="{7F9DFD84-1840-489E-9319-C4FAB82F4EE0}">
      <dgm:prSet/>
      <dgm:spPr/>
      <dgm:t>
        <a:bodyPr/>
        <a:lstStyle/>
        <a:p>
          <a:endParaRPr lang="en-US"/>
        </a:p>
      </dgm:t>
    </dgm:pt>
    <dgm:pt modelId="{CF9E904C-A124-43BE-B62D-F3CE75F0EC57}">
      <dgm:prSet phldrT="[Texte]" custT="1"/>
      <dgm:spPr/>
      <dgm:t>
        <a:bodyPr/>
        <a:lstStyle/>
        <a:p>
          <a:r>
            <a:rPr lang="fr-FR" sz="1000" dirty="0" smtClean="0">
              <a:latin typeface="+mn-lt"/>
            </a:rPr>
            <a:t>L’usurpation d’identité</a:t>
          </a:r>
          <a:endParaRPr lang="en-US" sz="1000" dirty="0">
            <a:latin typeface="+mn-lt"/>
          </a:endParaRPr>
        </a:p>
      </dgm:t>
    </dgm:pt>
    <dgm:pt modelId="{18D7D404-4ED7-48BC-B689-23AE91E7A41F}" type="parTrans" cxnId="{193CF87C-2F3C-48B3-BBF6-D03B23A3EEBF}">
      <dgm:prSet/>
      <dgm:spPr/>
      <dgm:t>
        <a:bodyPr/>
        <a:lstStyle/>
        <a:p>
          <a:endParaRPr lang="en-US"/>
        </a:p>
      </dgm:t>
    </dgm:pt>
    <dgm:pt modelId="{F6ED1319-F739-43E2-896B-CFDB2C175701}" type="sibTrans" cxnId="{193CF87C-2F3C-48B3-BBF6-D03B23A3EEBF}">
      <dgm:prSet/>
      <dgm:spPr/>
      <dgm:t>
        <a:bodyPr/>
        <a:lstStyle/>
        <a:p>
          <a:endParaRPr lang="en-US"/>
        </a:p>
      </dgm:t>
    </dgm:pt>
    <dgm:pt modelId="{568C66E3-8B13-4492-9330-99EB013B600F}">
      <dgm:prSet phldrT="[Texte]" custT="1"/>
      <dgm:spPr/>
      <dgm:t>
        <a:bodyPr/>
        <a:lstStyle/>
        <a:p>
          <a:r>
            <a:rPr lang="fr-FR" sz="1000" dirty="0" smtClean="0">
              <a:latin typeface="+mn-lt"/>
            </a:rPr>
            <a:t>L’accès non autorisés à des applications métiers sensibles</a:t>
          </a:r>
          <a:endParaRPr lang="en-US" sz="1000" dirty="0">
            <a:latin typeface="+mn-lt"/>
          </a:endParaRPr>
        </a:p>
      </dgm:t>
    </dgm:pt>
    <dgm:pt modelId="{5A993328-876D-4192-8F7F-7C6F77A40BBD}" type="parTrans" cxnId="{56AAD011-D199-42D1-839C-8DDF640B56CA}">
      <dgm:prSet/>
      <dgm:spPr/>
      <dgm:t>
        <a:bodyPr/>
        <a:lstStyle/>
        <a:p>
          <a:endParaRPr lang="en-US"/>
        </a:p>
      </dgm:t>
    </dgm:pt>
    <dgm:pt modelId="{4B8CF13D-B2BD-4DB9-B8B8-328B4DC2755D}" type="sibTrans" cxnId="{56AAD011-D199-42D1-839C-8DDF640B56CA}">
      <dgm:prSet/>
      <dgm:spPr/>
      <dgm:t>
        <a:bodyPr/>
        <a:lstStyle/>
        <a:p>
          <a:endParaRPr lang="en-US"/>
        </a:p>
      </dgm:t>
    </dgm:pt>
    <dgm:pt modelId="{AFA7F5F7-112B-431A-A832-A30F06425E20}">
      <dgm:prSet/>
      <dgm:spPr/>
      <dgm:t>
        <a:bodyPr/>
        <a:lstStyle/>
        <a:p>
          <a:r>
            <a:rPr lang="fr-FR" dirty="0" smtClean="0"/>
            <a:t>Implémentations des recommandations SSI pour un usage mono-métier des robots avec validation de la conformité au niveau de chaque métier</a:t>
          </a:r>
          <a:endParaRPr lang="en-US" dirty="0"/>
        </a:p>
      </dgm:t>
    </dgm:pt>
    <dgm:pt modelId="{7EC15FB6-FB63-492E-98AC-7529A8511224}" type="parTrans" cxnId="{23B51BB7-7EAF-4F60-A0F0-6071B9D0A5EB}">
      <dgm:prSet/>
      <dgm:spPr/>
      <dgm:t>
        <a:bodyPr/>
        <a:lstStyle/>
        <a:p>
          <a:endParaRPr lang="en-US"/>
        </a:p>
      </dgm:t>
    </dgm:pt>
    <dgm:pt modelId="{0FA9DB14-9B28-47EC-9F63-41A62D2A7303}" type="sibTrans" cxnId="{23B51BB7-7EAF-4F60-A0F0-6071B9D0A5EB}">
      <dgm:prSet/>
      <dgm:spPr/>
      <dgm:t>
        <a:bodyPr/>
        <a:lstStyle/>
        <a:p>
          <a:endParaRPr lang="en-US"/>
        </a:p>
      </dgm:t>
    </dgm:pt>
    <dgm:pt modelId="{17F3CCC4-76C2-41A6-A9D4-E54889A11051}">
      <dgm:prSet/>
      <dgm:spPr/>
      <dgm:t>
        <a:bodyPr/>
        <a:lstStyle/>
        <a:p>
          <a:r>
            <a:rPr lang="fr-FR" dirty="0" smtClean="0"/>
            <a:t>Intégration dans le CFN de l’ensemble des mots de passe applicatifs utilisés par les robots avec gestion par le propriétaire de leurs cycles de vie</a:t>
          </a:r>
          <a:endParaRPr lang="en-US" dirty="0"/>
        </a:p>
      </dgm:t>
    </dgm:pt>
    <dgm:pt modelId="{6E055EA3-5D62-49DB-B91A-1B27532B0B89}" type="parTrans" cxnId="{6B175321-7DD7-476B-BB97-652BF982980D}">
      <dgm:prSet/>
      <dgm:spPr/>
      <dgm:t>
        <a:bodyPr/>
        <a:lstStyle/>
        <a:p>
          <a:endParaRPr lang="en-US"/>
        </a:p>
      </dgm:t>
    </dgm:pt>
    <dgm:pt modelId="{E31DDA59-5AC4-4EF6-9E91-6F04DDB91AEF}" type="sibTrans" cxnId="{6B175321-7DD7-476B-BB97-652BF982980D}">
      <dgm:prSet/>
      <dgm:spPr/>
      <dgm:t>
        <a:bodyPr/>
        <a:lstStyle/>
        <a:p>
          <a:endParaRPr lang="en-US"/>
        </a:p>
      </dgm:t>
    </dgm:pt>
    <dgm:pt modelId="{40D3BD8E-1D1A-43D8-AA4A-83F29DB6CA64}">
      <dgm:prSet/>
      <dgm:spPr/>
      <dgm:t>
        <a:bodyPr/>
        <a:lstStyle/>
        <a:p>
          <a:r>
            <a:rPr lang="fr-FR" dirty="0" smtClean="0"/>
            <a:t>Mise en place des solutions standards natixis d'authentification et d'autorisation (AD/ATHENA) et intégration SIEM Natixis</a:t>
          </a:r>
          <a:endParaRPr lang="en-US" dirty="0"/>
        </a:p>
      </dgm:t>
    </dgm:pt>
    <dgm:pt modelId="{60B13AC1-1C2B-4195-8AE7-937AAB92CC43}" type="parTrans" cxnId="{D2856610-6D18-42ED-9246-8B4B3F1FE717}">
      <dgm:prSet/>
      <dgm:spPr/>
      <dgm:t>
        <a:bodyPr/>
        <a:lstStyle/>
        <a:p>
          <a:endParaRPr lang="en-US"/>
        </a:p>
      </dgm:t>
    </dgm:pt>
    <dgm:pt modelId="{E7B8A7E0-C4B9-4B29-98E1-F6C173476E0A}" type="sibTrans" cxnId="{D2856610-6D18-42ED-9246-8B4B3F1FE717}">
      <dgm:prSet/>
      <dgm:spPr/>
      <dgm:t>
        <a:bodyPr/>
        <a:lstStyle/>
        <a:p>
          <a:endParaRPr lang="en-US"/>
        </a:p>
      </dgm:t>
    </dgm:pt>
    <dgm:pt modelId="{2BF4DED2-05F2-477B-9E82-EE25FFB1AC22}" type="pres">
      <dgm:prSet presAssocID="{5C521193-63F2-406F-B0E3-31EFE259302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B954ED7-BBFA-40E8-9A74-077EF0EB9E96}" type="pres">
      <dgm:prSet presAssocID="{5C521193-63F2-406F-B0E3-31EFE259302E}" presName="arrow" presStyleLbl="bgShp" presStyleIdx="0" presStyleCnt="1"/>
      <dgm:spPr/>
    </dgm:pt>
    <dgm:pt modelId="{1279BE63-EE16-43C2-A925-5EE9FC77F8BC}" type="pres">
      <dgm:prSet presAssocID="{5C521193-63F2-406F-B0E3-31EFE259302E}" presName="linearProcess" presStyleCnt="0"/>
      <dgm:spPr/>
    </dgm:pt>
    <dgm:pt modelId="{DB1B1DF4-9794-43F4-9E6F-DDA29C1113E3}" type="pres">
      <dgm:prSet presAssocID="{2B9C4025-11AE-470C-B0B0-58945C3595B7}" presName="textNode" presStyleLbl="node1" presStyleIdx="0" presStyleCnt="3" custScaleX="59683" custScaleY="1597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6EA668-D2A7-477E-8B95-2CBF567B5761}" type="pres">
      <dgm:prSet presAssocID="{AA350173-93DF-45BE-AE8A-8C2A59DADDD8}" presName="sibTrans" presStyleCnt="0"/>
      <dgm:spPr/>
    </dgm:pt>
    <dgm:pt modelId="{70240B06-CAC1-446A-97C6-54F5C27F8BD6}" type="pres">
      <dgm:prSet presAssocID="{D13E066F-0415-4EA4-B0F6-DDC2BB2DFC07}" presName="textNode" presStyleLbl="node1" presStyleIdx="1" presStyleCnt="3" custScaleX="63736" custScaleY="1597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64CDD2-9856-4513-B4E9-89B6841BCCAD}" type="pres">
      <dgm:prSet presAssocID="{A1370217-C2D8-44B1-AECC-5C42B6595E3C}" presName="sibTrans" presStyleCnt="0"/>
      <dgm:spPr/>
    </dgm:pt>
    <dgm:pt modelId="{D1966773-6FCA-407E-824E-C7A716CAF55B}" type="pres">
      <dgm:prSet presAssocID="{72B242A9-5B54-4D67-B88D-17218DA5811D}" presName="textNode" presStyleLbl="node1" presStyleIdx="2" presStyleCnt="3" custScaleY="159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B1C92-33A4-4438-9124-198AC383988A}" srcId="{5C521193-63F2-406F-B0E3-31EFE259302E}" destId="{2B9C4025-11AE-470C-B0B0-58945C3595B7}" srcOrd="0" destOrd="0" parTransId="{80D93B5D-5367-4858-96B3-CFABD5541041}" sibTransId="{AA350173-93DF-45BE-AE8A-8C2A59DADDD8}"/>
    <dgm:cxn modelId="{98A6A89F-EDA5-499D-A8C7-A86D526DE177}" srcId="{2B9C4025-11AE-470C-B0B0-58945C3595B7}" destId="{CFB4B29A-74E1-465F-A260-EE4DEB55803E}" srcOrd="0" destOrd="0" parTransId="{1AB93305-99EB-4ACB-AE28-76B85A66BCDD}" sibTransId="{29F2CDC5-5707-4C36-98AB-0C66FEEED159}"/>
    <dgm:cxn modelId="{B9CB034A-5FF8-46EE-ACFA-6D6F2499D837}" type="presOf" srcId="{AFA7F5F7-112B-431A-A832-A30F06425E20}" destId="{D1966773-6FCA-407E-824E-C7A716CAF55B}" srcOrd="0" destOrd="2" presId="urn:microsoft.com/office/officeart/2005/8/layout/hProcess9"/>
    <dgm:cxn modelId="{594F5FF6-FBA2-4F3B-86DD-03C9E71F7783}" type="presOf" srcId="{CFB4B29A-74E1-465F-A260-EE4DEB55803E}" destId="{DB1B1DF4-9794-43F4-9E6F-DDA29C1113E3}" srcOrd="0" destOrd="1" presId="urn:microsoft.com/office/officeart/2005/8/layout/hProcess9"/>
    <dgm:cxn modelId="{AF75FD19-7F5C-4C94-8AAF-2A0D92AF32F9}" type="presOf" srcId="{D13E066F-0415-4EA4-B0F6-DDC2BB2DFC07}" destId="{70240B06-CAC1-446A-97C6-54F5C27F8BD6}" srcOrd="0" destOrd="0" presId="urn:microsoft.com/office/officeart/2005/8/layout/hProcess9"/>
    <dgm:cxn modelId="{6B175321-7DD7-476B-BB97-652BF982980D}" srcId="{72B242A9-5B54-4D67-B88D-17218DA5811D}" destId="{17F3CCC4-76C2-41A6-A9D4-E54889A11051}" srcOrd="2" destOrd="0" parTransId="{6E055EA3-5D62-49DB-B91A-1B27532B0B89}" sibTransId="{E31DDA59-5AC4-4EF6-9E91-6F04DDB91AEF}"/>
    <dgm:cxn modelId="{21082F4A-6095-40CC-A8D4-A57EF51D7502}" type="presOf" srcId="{72B242A9-5B54-4D67-B88D-17218DA5811D}" destId="{D1966773-6FCA-407E-824E-C7A716CAF55B}" srcOrd="0" destOrd="0" presId="urn:microsoft.com/office/officeart/2005/8/layout/hProcess9"/>
    <dgm:cxn modelId="{D74DB3E8-66F7-44D2-92D7-BA43E99DD675}" srcId="{5C521193-63F2-406F-B0E3-31EFE259302E}" destId="{72B242A9-5B54-4D67-B88D-17218DA5811D}" srcOrd="2" destOrd="0" parTransId="{9BC1B795-E871-459B-A298-D0EC9CFA8323}" sibTransId="{FE63363C-28D1-47C7-863B-D981AF105AB6}"/>
    <dgm:cxn modelId="{193CF87C-2F3C-48B3-BBF6-D03B23A3EEBF}" srcId="{03A72A6F-59E2-4A9E-A2A9-163D9985562C}" destId="{CF9E904C-A124-43BE-B62D-F3CE75F0EC57}" srcOrd="1" destOrd="0" parTransId="{18D7D404-4ED7-48BC-B689-23AE91E7A41F}" sibTransId="{F6ED1319-F739-43E2-896B-CFDB2C175701}"/>
    <dgm:cxn modelId="{7F9DFD84-1840-489E-9319-C4FAB82F4EE0}" srcId="{03A72A6F-59E2-4A9E-A2A9-163D9985562C}" destId="{45A82AD7-E159-4D05-9735-CB7869845F79}" srcOrd="0" destOrd="0" parTransId="{1071CB74-9B2C-43F8-A9FC-6FF095449F73}" sibTransId="{201B4282-4207-418B-AD85-85E34105941C}"/>
    <dgm:cxn modelId="{D4B26BDE-BA30-49F3-9C67-6F2B143F1C73}" type="presOf" srcId="{03A72A6F-59E2-4A9E-A2A9-163D9985562C}" destId="{70240B06-CAC1-446A-97C6-54F5C27F8BD6}" srcOrd="0" destOrd="1" presId="urn:microsoft.com/office/officeart/2005/8/layout/hProcess9"/>
    <dgm:cxn modelId="{F5702080-12A0-4158-A20A-4C98D6A3D917}" type="presOf" srcId="{568C66E3-8B13-4492-9330-99EB013B600F}" destId="{70240B06-CAC1-446A-97C6-54F5C27F8BD6}" srcOrd="0" destOrd="4" presId="urn:microsoft.com/office/officeart/2005/8/layout/hProcess9"/>
    <dgm:cxn modelId="{02A15E04-633E-4773-8C71-8C27CEE21BC9}" type="presOf" srcId="{FEFEABEC-95BD-4880-A5BA-199C36FD4588}" destId="{D1966773-6FCA-407E-824E-C7A716CAF55B}" srcOrd="0" destOrd="1" presId="urn:microsoft.com/office/officeart/2005/8/layout/hProcess9"/>
    <dgm:cxn modelId="{23B51BB7-7EAF-4F60-A0F0-6071B9D0A5EB}" srcId="{72B242A9-5B54-4D67-B88D-17218DA5811D}" destId="{AFA7F5F7-112B-431A-A832-A30F06425E20}" srcOrd="1" destOrd="0" parTransId="{7EC15FB6-FB63-492E-98AC-7529A8511224}" sibTransId="{0FA9DB14-9B28-47EC-9F63-41A62D2A7303}"/>
    <dgm:cxn modelId="{6232F5BC-BFBF-4100-8FCC-9A44137BDAC0}" type="presOf" srcId="{2B9C4025-11AE-470C-B0B0-58945C3595B7}" destId="{DB1B1DF4-9794-43F4-9E6F-DDA29C1113E3}" srcOrd="0" destOrd="0" presId="urn:microsoft.com/office/officeart/2005/8/layout/hProcess9"/>
    <dgm:cxn modelId="{9AEF9F3A-02F8-4145-A799-045A1CDB7BE8}" type="presOf" srcId="{5C521193-63F2-406F-B0E3-31EFE259302E}" destId="{2BF4DED2-05F2-477B-9E82-EE25FFB1AC22}" srcOrd="0" destOrd="0" presId="urn:microsoft.com/office/officeart/2005/8/layout/hProcess9"/>
    <dgm:cxn modelId="{56AAD011-D199-42D1-839C-8DDF640B56CA}" srcId="{03A72A6F-59E2-4A9E-A2A9-163D9985562C}" destId="{568C66E3-8B13-4492-9330-99EB013B600F}" srcOrd="2" destOrd="0" parTransId="{5A993328-876D-4192-8F7F-7C6F77A40BBD}" sibTransId="{4B8CF13D-B2BD-4DB9-B8B8-328B4DC2755D}"/>
    <dgm:cxn modelId="{AA1FDABE-95B8-44D3-9358-FE0176DC5B2B}" type="presOf" srcId="{45A82AD7-E159-4D05-9735-CB7869845F79}" destId="{70240B06-CAC1-446A-97C6-54F5C27F8BD6}" srcOrd="0" destOrd="2" presId="urn:microsoft.com/office/officeart/2005/8/layout/hProcess9"/>
    <dgm:cxn modelId="{F06C4F4F-A7DE-4D6D-B4A1-ECE8B85FA489}" srcId="{72B242A9-5B54-4D67-B88D-17218DA5811D}" destId="{FEFEABEC-95BD-4880-A5BA-199C36FD4588}" srcOrd="0" destOrd="0" parTransId="{906DA60D-BF21-4117-B148-D5F3DB93A8BA}" sibTransId="{D88070C6-DFA6-411F-A5E2-774A71036362}"/>
    <dgm:cxn modelId="{C45390AC-FDC0-4F8A-BD97-568A1FDB9331}" type="presOf" srcId="{17F3CCC4-76C2-41A6-A9D4-E54889A11051}" destId="{D1966773-6FCA-407E-824E-C7A716CAF55B}" srcOrd="0" destOrd="3" presId="urn:microsoft.com/office/officeart/2005/8/layout/hProcess9"/>
    <dgm:cxn modelId="{BE90C41C-77B3-43ED-8EE1-D2060AB7317E}" srcId="{D13E066F-0415-4EA4-B0F6-DDC2BB2DFC07}" destId="{03A72A6F-59E2-4A9E-A2A9-163D9985562C}" srcOrd="0" destOrd="0" parTransId="{585270BE-7757-4085-8FB1-A9F4BFD8D25C}" sibTransId="{E53D1745-E2C5-4CB5-9BC6-A5EB643350B0}"/>
    <dgm:cxn modelId="{939D6C3E-477F-4C44-A72E-19FF1AC73AAC}" type="presOf" srcId="{CF9E904C-A124-43BE-B62D-F3CE75F0EC57}" destId="{70240B06-CAC1-446A-97C6-54F5C27F8BD6}" srcOrd="0" destOrd="3" presId="urn:microsoft.com/office/officeart/2005/8/layout/hProcess9"/>
    <dgm:cxn modelId="{4EA3D1D4-6655-4197-AA6B-CEC5711421DE}" srcId="{5C521193-63F2-406F-B0E3-31EFE259302E}" destId="{D13E066F-0415-4EA4-B0F6-DDC2BB2DFC07}" srcOrd="1" destOrd="0" parTransId="{2699C302-B414-4BC2-8CB0-BB9A2C384B4D}" sibTransId="{A1370217-C2D8-44B1-AECC-5C42B6595E3C}"/>
    <dgm:cxn modelId="{D2856610-6D18-42ED-9246-8B4B3F1FE717}" srcId="{72B242A9-5B54-4D67-B88D-17218DA5811D}" destId="{40D3BD8E-1D1A-43D8-AA4A-83F29DB6CA64}" srcOrd="3" destOrd="0" parTransId="{60B13AC1-1C2B-4195-8AE7-937AAB92CC43}" sibTransId="{E7B8A7E0-C4B9-4B29-98E1-F6C173476E0A}"/>
    <dgm:cxn modelId="{1A89CA94-69C0-4FBF-9CC3-0B451AC5539D}" type="presOf" srcId="{40D3BD8E-1D1A-43D8-AA4A-83F29DB6CA64}" destId="{D1966773-6FCA-407E-824E-C7A716CAF55B}" srcOrd="0" destOrd="4" presId="urn:microsoft.com/office/officeart/2005/8/layout/hProcess9"/>
    <dgm:cxn modelId="{0F9E9CBC-4131-46A0-A331-502882791E76}" type="presParOf" srcId="{2BF4DED2-05F2-477B-9E82-EE25FFB1AC22}" destId="{4B954ED7-BBFA-40E8-9A74-077EF0EB9E96}" srcOrd="0" destOrd="0" presId="urn:microsoft.com/office/officeart/2005/8/layout/hProcess9"/>
    <dgm:cxn modelId="{DD182276-C493-41CA-97DF-C7AA7260D455}" type="presParOf" srcId="{2BF4DED2-05F2-477B-9E82-EE25FFB1AC22}" destId="{1279BE63-EE16-43C2-A925-5EE9FC77F8BC}" srcOrd="1" destOrd="0" presId="urn:microsoft.com/office/officeart/2005/8/layout/hProcess9"/>
    <dgm:cxn modelId="{51160604-86A6-4E05-8C5A-E955512A8B3A}" type="presParOf" srcId="{1279BE63-EE16-43C2-A925-5EE9FC77F8BC}" destId="{DB1B1DF4-9794-43F4-9E6F-DDA29C1113E3}" srcOrd="0" destOrd="0" presId="urn:microsoft.com/office/officeart/2005/8/layout/hProcess9"/>
    <dgm:cxn modelId="{E9E95492-EA6C-4E62-9585-5945AF4F24E9}" type="presParOf" srcId="{1279BE63-EE16-43C2-A925-5EE9FC77F8BC}" destId="{CD6EA668-D2A7-477E-8B95-2CBF567B5761}" srcOrd="1" destOrd="0" presId="urn:microsoft.com/office/officeart/2005/8/layout/hProcess9"/>
    <dgm:cxn modelId="{E2969D3D-DB62-4A7F-B7D1-36FD58CFC16D}" type="presParOf" srcId="{1279BE63-EE16-43C2-A925-5EE9FC77F8BC}" destId="{70240B06-CAC1-446A-97C6-54F5C27F8BD6}" srcOrd="2" destOrd="0" presId="urn:microsoft.com/office/officeart/2005/8/layout/hProcess9"/>
    <dgm:cxn modelId="{22CBEC34-31FA-4537-A0DB-096C11F0AA9F}" type="presParOf" srcId="{1279BE63-EE16-43C2-A925-5EE9FC77F8BC}" destId="{0964CDD2-9856-4513-B4E9-89B6841BCCAD}" srcOrd="3" destOrd="0" presId="urn:microsoft.com/office/officeart/2005/8/layout/hProcess9"/>
    <dgm:cxn modelId="{03464B73-FEAE-430E-946C-53D2B2CC9E56}" type="presParOf" srcId="{1279BE63-EE16-43C2-A925-5EE9FC77F8BC}" destId="{D1966773-6FCA-407E-824E-C7A716CAF55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FD723-6E3F-413F-AC27-BA982D9F79E7}">
      <dsp:nvSpPr>
        <dsp:cNvPr id="0" name=""/>
        <dsp:cNvSpPr/>
      </dsp:nvSpPr>
      <dsp:spPr>
        <a:xfrm>
          <a:off x="4036" y="0"/>
          <a:ext cx="3882615" cy="4464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Assistant Virtuel Autonome (AVA)</a:t>
          </a:r>
          <a:endParaRPr lang="fr-FR" sz="2800" b="1" kern="1200" dirty="0"/>
        </a:p>
      </dsp:txBody>
      <dsp:txXfrm>
        <a:off x="4036" y="0"/>
        <a:ext cx="3882615" cy="1339348"/>
      </dsp:txXfrm>
    </dsp:sp>
    <dsp:sp modelId="{9D829EA3-434F-4D1F-B247-FB269D39888E}">
      <dsp:nvSpPr>
        <dsp:cNvPr id="0" name=""/>
        <dsp:cNvSpPr/>
      </dsp:nvSpPr>
      <dsp:spPr>
        <a:xfrm>
          <a:off x="392297" y="1339730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Définition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C’est un assistant virtuel qui travaille de façon autonome sans interaction humaine</a:t>
          </a:r>
          <a:endParaRPr lang="fr-FR" sz="1000" kern="1200" dirty="0"/>
        </a:p>
      </dsp:txBody>
      <dsp:txXfrm>
        <a:off x="417986" y="1365419"/>
        <a:ext cx="3054714" cy="825716"/>
      </dsp:txXfrm>
    </dsp:sp>
    <dsp:sp modelId="{0B0281CC-2731-4997-969B-5AE9B9DAF442}">
      <dsp:nvSpPr>
        <dsp:cNvPr id="0" name=""/>
        <dsp:cNvSpPr/>
      </dsp:nvSpPr>
      <dsp:spPr>
        <a:xfrm>
          <a:off x="392297" y="2351762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Cas </a:t>
          </a:r>
          <a:r>
            <a:rPr lang="fr-FR" sz="1000" b="1" kern="1200" dirty="0" smtClean="0"/>
            <a:t>d’usage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Activités de Back-Office manuelles, répétitives, basées sur des règles bien définies, pouvant être réalisés sans intervention humaine</a:t>
          </a:r>
          <a:endParaRPr lang="fr-FR" sz="1000" b="1" kern="1200" dirty="0"/>
        </a:p>
      </dsp:txBody>
      <dsp:txXfrm>
        <a:off x="417986" y="2377451"/>
        <a:ext cx="3054714" cy="825716"/>
      </dsp:txXfrm>
    </dsp:sp>
    <dsp:sp modelId="{A6A263CC-F9D0-4AFB-8D69-E7C61FE4633B}">
      <dsp:nvSpPr>
        <dsp:cNvPr id="0" name=""/>
        <dsp:cNvSpPr/>
      </dsp:nvSpPr>
      <dsp:spPr>
        <a:xfrm>
          <a:off x="392297" y="3363795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Adapté pour </a:t>
          </a:r>
          <a:r>
            <a:rPr lang="fr-FR" sz="1000" b="1" kern="1200" dirty="0" smtClean="0"/>
            <a:t>…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smtClean="0"/>
            <a:t>Tout type d’activité Back-Office</a:t>
          </a:r>
          <a:endParaRPr lang="fr-FR" sz="1000" b="1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/>
        </a:p>
      </dsp:txBody>
      <dsp:txXfrm>
        <a:off x="417986" y="3389484"/>
        <a:ext cx="3054714" cy="825716"/>
      </dsp:txXfrm>
    </dsp:sp>
    <dsp:sp modelId="{07A2D588-1AD7-4278-9BE6-236DB5878F5F}">
      <dsp:nvSpPr>
        <dsp:cNvPr id="0" name=""/>
        <dsp:cNvSpPr/>
      </dsp:nvSpPr>
      <dsp:spPr>
        <a:xfrm>
          <a:off x="4177848" y="0"/>
          <a:ext cx="3882615" cy="4464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Assistant Virtuel Interactif (AVI)</a:t>
          </a:r>
          <a:endParaRPr lang="fr-FR" sz="2800" b="1" kern="1200" dirty="0"/>
        </a:p>
      </dsp:txBody>
      <dsp:txXfrm>
        <a:off x="4177848" y="0"/>
        <a:ext cx="3882615" cy="1339348"/>
      </dsp:txXfrm>
    </dsp:sp>
    <dsp:sp modelId="{F0C5F6E4-C324-4841-BC89-B9FBA4EBB6BF}">
      <dsp:nvSpPr>
        <dsp:cNvPr id="0" name=""/>
        <dsp:cNvSpPr/>
      </dsp:nvSpPr>
      <dsp:spPr>
        <a:xfrm>
          <a:off x="4566109" y="1339730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000" b="1" kern="1200" noProof="0" dirty="0" smtClean="0"/>
            <a:t>Définition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000" b="0" kern="1200" noProof="0" dirty="0" smtClean="0"/>
            <a:t>C’est un assistant virtuel qui travaille en interaction avec un opérateur et l’assiste pour compléter automatiquement des processus métiers</a:t>
          </a:r>
          <a:endParaRPr lang="fr-FR" sz="1000" kern="1200" noProof="0" dirty="0"/>
        </a:p>
      </dsp:txBody>
      <dsp:txXfrm>
        <a:off x="4591798" y="1365419"/>
        <a:ext cx="3054714" cy="825716"/>
      </dsp:txXfrm>
    </dsp:sp>
    <dsp:sp modelId="{69238EC6-28B6-4B1E-A398-446EE44CF688}">
      <dsp:nvSpPr>
        <dsp:cNvPr id="0" name=""/>
        <dsp:cNvSpPr/>
      </dsp:nvSpPr>
      <dsp:spPr>
        <a:xfrm>
          <a:off x="4566109" y="2351762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Cas </a:t>
          </a:r>
          <a:r>
            <a:rPr lang="fr-FR" sz="1000" b="1" kern="1200" dirty="0" smtClean="0"/>
            <a:t>d’usage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Activités manuelles, répétitives, basées sur des règles bien définies contenant des éléments de décision qui nécessite une intervention humaine</a:t>
          </a:r>
          <a:endParaRPr lang="fr-FR" sz="1000" b="1" kern="1200" dirty="0"/>
        </a:p>
      </dsp:txBody>
      <dsp:txXfrm>
        <a:off x="4591798" y="2377451"/>
        <a:ext cx="3054714" cy="825716"/>
      </dsp:txXfrm>
    </dsp:sp>
    <dsp:sp modelId="{B1A25242-0483-43AE-8399-74EE457AABCB}">
      <dsp:nvSpPr>
        <dsp:cNvPr id="0" name=""/>
        <dsp:cNvSpPr/>
      </dsp:nvSpPr>
      <dsp:spPr>
        <a:xfrm>
          <a:off x="4566109" y="3363795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Adapté pour </a:t>
          </a:r>
          <a:r>
            <a:rPr lang="fr-FR" sz="1000" b="1" kern="1200" dirty="0" smtClean="0"/>
            <a:t>…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Service Desks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Help Desks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Call </a:t>
          </a:r>
          <a:r>
            <a:rPr lang="fr-FR" sz="1000" kern="1200" dirty="0" err="1" smtClean="0"/>
            <a:t>Centers</a:t>
          </a:r>
          <a:endParaRPr lang="fr-FR" sz="1000" b="1" kern="1200" dirty="0"/>
        </a:p>
      </dsp:txBody>
      <dsp:txXfrm>
        <a:off x="4591798" y="3389484"/>
        <a:ext cx="3054714" cy="825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BBB72-F654-49E5-9A28-271A9B16ABC8}">
      <dsp:nvSpPr>
        <dsp:cNvPr id="0" name=""/>
        <dsp:cNvSpPr/>
      </dsp:nvSpPr>
      <dsp:spPr>
        <a:xfrm>
          <a:off x="0" y="2418093"/>
          <a:ext cx="8928992" cy="27658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Solutions proposées</a:t>
          </a:r>
          <a:endParaRPr lang="en-US" sz="1800" kern="1200" dirty="0"/>
        </a:p>
      </dsp:txBody>
      <dsp:txXfrm>
        <a:off x="0" y="2418093"/>
        <a:ext cx="8928992" cy="1493533"/>
      </dsp:txXfrm>
    </dsp:sp>
    <dsp:sp modelId="{4B3F628B-FFBC-4738-ADE9-BE628E7AA97E}">
      <dsp:nvSpPr>
        <dsp:cNvPr id="0" name=""/>
        <dsp:cNvSpPr/>
      </dsp:nvSpPr>
      <dsp:spPr>
        <a:xfrm>
          <a:off x="1089" y="3233853"/>
          <a:ext cx="1785362" cy="192791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RIV afin d’éviter les impacts sur les applications dépendante du RPG</a:t>
          </a:r>
          <a:endParaRPr lang="en-US" sz="1200" kern="1200" dirty="0"/>
        </a:p>
      </dsp:txBody>
      <dsp:txXfrm>
        <a:off x="1089" y="3233853"/>
        <a:ext cx="1785362" cy="1927916"/>
      </dsp:txXfrm>
    </dsp:sp>
    <dsp:sp modelId="{4745E810-15CB-4186-B423-E364B82E3060}">
      <dsp:nvSpPr>
        <dsp:cNvPr id="0" name=""/>
        <dsp:cNvSpPr/>
      </dsp:nvSpPr>
      <dsp:spPr>
        <a:xfrm>
          <a:off x="1786452" y="3233853"/>
          <a:ext cx="1785362" cy="1927916"/>
        </a:xfrm>
        <a:prstGeom prst="rect">
          <a:avLst/>
        </a:prstGeom>
        <a:solidFill>
          <a:schemeClr val="accent4">
            <a:tint val="40000"/>
            <a:alpha val="90000"/>
            <a:hueOff val="-1698163"/>
            <a:satOff val="585"/>
            <a:lumOff val="108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698163"/>
              <a:satOff val="585"/>
              <a:lumOff val="10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L’AVA sera mono-entité. Chaque conformité validera à son niveau le rattachement des AVA =&gt; impact potentiel au niveau architecture (mutualisation plus faible)</a:t>
          </a:r>
          <a:endParaRPr lang="en-US" sz="1200" kern="1200" dirty="0"/>
        </a:p>
      </dsp:txBody>
      <dsp:txXfrm>
        <a:off x="1786452" y="3233853"/>
        <a:ext cx="1785362" cy="1927916"/>
      </dsp:txXfrm>
    </dsp:sp>
    <dsp:sp modelId="{3DE90F80-BF25-46A8-9216-EFD2062D8534}">
      <dsp:nvSpPr>
        <dsp:cNvPr id="0" name=""/>
        <dsp:cNvSpPr/>
      </dsp:nvSpPr>
      <dsp:spPr>
        <a:xfrm>
          <a:off x="3571814" y="3233853"/>
          <a:ext cx="1785362" cy="1927916"/>
        </a:xfrm>
        <a:prstGeom prst="rect">
          <a:avLst/>
        </a:prstGeom>
        <a:solidFill>
          <a:schemeClr val="accent4">
            <a:tint val="40000"/>
            <a:alpha val="90000"/>
            <a:hueOff val="-3396327"/>
            <a:satOff val="1169"/>
            <a:lumOff val="217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396327"/>
              <a:satOff val="1169"/>
              <a:lumOff val="21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Une Control Room n’est accessible que par la </a:t>
          </a:r>
          <a:r>
            <a:rPr lang="fr-FR" sz="1200" kern="1200" dirty="0" err="1" smtClean="0"/>
            <a:t>prod</a:t>
          </a:r>
          <a:r>
            <a:rPr lang="fr-FR" sz="1200" kern="1200" dirty="0" smtClean="0"/>
            <a:t> appli du métier. Un modèle de gestion des droits d’accès sera à définir</a:t>
          </a:r>
          <a:endParaRPr lang="en-US" sz="1200" kern="1200" dirty="0"/>
        </a:p>
      </dsp:txBody>
      <dsp:txXfrm>
        <a:off x="3571814" y="3233853"/>
        <a:ext cx="1785362" cy="1927916"/>
      </dsp:txXfrm>
    </dsp:sp>
    <dsp:sp modelId="{B18706F3-AABA-4F69-939D-FBB64BBF83A1}">
      <dsp:nvSpPr>
        <dsp:cNvPr id="0" name=""/>
        <dsp:cNvSpPr/>
      </dsp:nvSpPr>
      <dsp:spPr>
        <a:xfrm>
          <a:off x="5357177" y="3233853"/>
          <a:ext cx="1785362" cy="1927916"/>
        </a:xfrm>
        <a:prstGeom prst="rect">
          <a:avLst/>
        </a:prstGeom>
        <a:solidFill>
          <a:schemeClr val="accent4">
            <a:tint val="40000"/>
            <a:alpha val="90000"/>
            <a:hueOff val="-5094490"/>
            <a:satOff val="1754"/>
            <a:lumOff val="32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094490"/>
              <a:satOff val="1754"/>
              <a:lumOff val="3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Probablement</a:t>
          </a:r>
          <a:r>
            <a:rPr lang="en-US" sz="1200" kern="1200" dirty="0" smtClean="0"/>
            <a:t> des VDI</a:t>
          </a:r>
          <a:endParaRPr lang="en-US" sz="1200" kern="1200" dirty="0"/>
        </a:p>
      </dsp:txBody>
      <dsp:txXfrm>
        <a:off x="5357177" y="3233853"/>
        <a:ext cx="1785362" cy="1927916"/>
      </dsp:txXfrm>
    </dsp:sp>
    <dsp:sp modelId="{107F4343-6837-4A45-B20A-9A59147596CC}">
      <dsp:nvSpPr>
        <dsp:cNvPr id="0" name=""/>
        <dsp:cNvSpPr/>
      </dsp:nvSpPr>
      <dsp:spPr>
        <a:xfrm>
          <a:off x="7142539" y="3233853"/>
          <a:ext cx="1785362" cy="1927916"/>
        </a:xfrm>
        <a:prstGeom prst="rect">
          <a:avLst/>
        </a:prstGeom>
        <a:solidFill>
          <a:schemeClr val="accent4">
            <a:tint val="40000"/>
            <a:alpha val="90000"/>
            <a:hueOff val="-6792654"/>
            <a:satOff val="2339"/>
            <a:lumOff val="434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792654"/>
              <a:satOff val="2339"/>
              <a:lumOff val="4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Les coffres seront à créer en respectant les recommandations  SSI/Conformité. Le propriétaire de chaque AVA doit gérer le renouvellement de ces mots de passe</a:t>
          </a:r>
          <a:endParaRPr lang="en-US" sz="1200" kern="1200" dirty="0"/>
        </a:p>
      </dsp:txBody>
      <dsp:txXfrm>
        <a:off x="7142539" y="3233853"/>
        <a:ext cx="1785362" cy="1927916"/>
      </dsp:txXfrm>
    </dsp:sp>
    <dsp:sp modelId="{969D6FF2-0F2D-4422-9A46-2A7E917C31F5}">
      <dsp:nvSpPr>
        <dsp:cNvPr id="0" name=""/>
        <dsp:cNvSpPr/>
      </dsp:nvSpPr>
      <dsp:spPr>
        <a:xfrm rot="10800000">
          <a:off x="0" y="680"/>
          <a:ext cx="8928992" cy="2441221"/>
        </a:xfrm>
        <a:prstGeom prst="upArrowCallout">
          <a:avLst/>
        </a:prstGeom>
        <a:solidFill>
          <a:schemeClr val="accent4">
            <a:hueOff val="-15783994"/>
            <a:satOff val="-46602"/>
            <a:lumOff val="509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 Points d’attention</a:t>
          </a:r>
          <a:endParaRPr lang="en-US" sz="1800" kern="1200" dirty="0"/>
        </a:p>
      </dsp:txBody>
      <dsp:txXfrm rot="-10800000">
        <a:off x="0" y="680"/>
        <a:ext cx="8928992" cy="856868"/>
      </dsp:txXfrm>
    </dsp:sp>
    <dsp:sp modelId="{F65D7907-E6E5-4BF6-86C7-563EA4274F24}">
      <dsp:nvSpPr>
        <dsp:cNvPr id="0" name=""/>
        <dsp:cNvSpPr/>
      </dsp:nvSpPr>
      <dsp:spPr>
        <a:xfrm>
          <a:off x="1089" y="555582"/>
          <a:ext cx="1785362" cy="1333858"/>
        </a:xfrm>
        <a:prstGeom prst="rect">
          <a:avLst/>
        </a:prstGeom>
        <a:solidFill>
          <a:schemeClr val="accent4">
            <a:tint val="40000"/>
            <a:alpha val="90000"/>
            <a:hueOff val="-8490818"/>
            <a:satOff val="2923"/>
            <a:lumOff val="543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8490818"/>
              <a:satOff val="2923"/>
              <a:lumOff val="54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RPG ou RIV (référentiel identité virtuel) ?</a:t>
          </a:r>
          <a:endParaRPr lang="en-US" sz="1400" kern="1200" dirty="0"/>
        </a:p>
      </dsp:txBody>
      <dsp:txXfrm>
        <a:off x="1089" y="555582"/>
        <a:ext cx="1785362" cy="1333858"/>
      </dsp:txXfrm>
    </dsp:sp>
    <dsp:sp modelId="{F4796682-AC03-4300-BF35-78F009243215}">
      <dsp:nvSpPr>
        <dsp:cNvPr id="0" name=""/>
        <dsp:cNvSpPr/>
      </dsp:nvSpPr>
      <dsp:spPr>
        <a:xfrm>
          <a:off x="1786452" y="555582"/>
          <a:ext cx="1785362" cy="1333858"/>
        </a:xfrm>
        <a:prstGeom prst="rect">
          <a:avLst/>
        </a:prstGeom>
        <a:solidFill>
          <a:schemeClr val="accent4">
            <a:tint val="40000"/>
            <a:alpha val="90000"/>
            <a:hueOff val="-10188981"/>
            <a:satOff val="3508"/>
            <a:lumOff val="652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0188981"/>
              <a:satOff val="3508"/>
              <a:lumOff val="6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Granularité des services de rattachement de robots</a:t>
          </a:r>
          <a:endParaRPr lang="en-US" sz="1400" kern="1200" dirty="0"/>
        </a:p>
      </dsp:txBody>
      <dsp:txXfrm>
        <a:off x="1786452" y="555582"/>
        <a:ext cx="1785362" cy="1333858"/>
      </dsp:txXfrm>
    </dsp:sp>
    <dsp:sp modelId="{5C94C95C-D809-484F-9853-79E694BEB7B9}">
      <dsp:nvSpPr>
        <dsp:cNvPr id="0" name=""/>
        <dsp:cNvSpPr/>
      </dsp:nvSpPr>
      <dsp:spPr>
        <a:xfrm>
          <a:off x="3571814" y="555582"/>
          <a:ext cx="1785362" cy="1333858"/>
        </a:xfrm>
        <a:prstGeom prst="rect">
          <a:avLst/>
        </a:prstGeom>
        <a:solidFill>
          <a:schemeClr val="accent4">
            <a:tint val="40000"/>
            <a:alpha val="90000"/>
            <a:hueOff val="-11887144"/>
            <a:satOff val="4093"/>
            <a:lumOff val="76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887144"/>
              <a:satOff val="4093"/>
              <a:lumOff val="7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Droit d’accès et cloisonnement des control room</a:t>
          </a:r>
          <a:endParaRPr lang="en-US" sz="1400" kern="1200" dirty="0"/>
        </a:p>
      </dsp:txBody>
      <dsp:txXfrm>
        <a:off x="3571814" y="555582"/>
        <a:ext cx="1785362" cy="1333858"/>
      </dsp:txXfrm>
    </dsp:sp>
    <dsp:sp modelId="{DB09D0D1-702E-49B8-A067-7E0AD242B243}">
      <dsp:nvSpPr>
        <dsp:cNvPr id="0" name=""/>
        <dsp:cNvSpPr/>
      </dsp:nvSpPr>
      <dsp:spPr>
        <a:xfrm>
          <a:off x="5357177" y="555582"/>
          <a:ext cx="1785362" cy="1333858"/>
        </a:xfrm>
        <a:prstGeom prst="rect">
          <a:avLst/>
        </a:prstGeom>
        <a:solidFill>
          <a:schemeClr val="accent4">
            <a:tint val="40000"/>
            <a:alpha val="90000"/>
            <a:hueOff val="-13585307"/>
            <a:satOff val="4677"/>
            <a:lumOff val="869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585307"/>
              <a:satOff val="4677"/>
              <a:lumOff val="8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VM ou VDI pour les AVA ?</a:t>
          </a:r>
          <a:endParaRPr lang="en-US" sz="1400" kern="1200" dirty="0"/>
        </a:p>
      </dsp:txBody>
      <dsp:txXfrm>
        <a:off x="5357177" y="555582"/>
        <a:ext cx="1785362" cy="1333858"/>
      </dsp:txXfrm>
    </dsp:sp>
    <dsp:sp modelId="{CE6DF42C-C77A-420D-B890-D38D95CF7D42}">
      <dsp:nvSpPr>
        <dsp:cNvPr id="0" name=""/>
        <dsp:cNvSpPr/>
      </dsp:nvSpPr>
      <dsp:spPr>
        <a:xfrm>
          <a:off x="7142539" y="555582"/>
          <a:ext cx="1785362" cy="1333858"/>
        </a:xfrm>
        <a:prstGeom prst="rect">
          <a:avLst/>
        </a:prstGeom>
        <a:solidFill>
          <a:schemeClr val="accent4">
            <a:tint val="40000"/>
            <a:alpha val="90000"/>
            <a:hueOff val="-15283470"/>
            <a:satOff val="5262"/>
            <a:lumOff val="978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283470"/>
              <a:satOff val="5262"/>
              <a:lumOff val="97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Création des coffres et gestion du cycle de vie des mots de passe applicatifs </a:t>
          </a:r>
          <a:endParaRPr lang="en-US" sz="1400" kern="1200" dirty="0"/>
        </a:p>
      </dsp:txBody>
      <dsp:txXfrm>
        <a:off x="7142539" y="555582"/>
        <a:ext cx="1785362" cy="1333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54ED7-BBFA-40E8-9A74-077EF0EB9E96}">
      <dsp:nvSpPr>
        <dsp:cNvPr id="0" name=""/>
        <dsp:cNvSpPr/>
      </dsp:nvSpPr>
      <dsp:spPr>
        <a:xfrm>
          <a:off x="669674" y="0"/>
          <a:ext cx="7589643" cy="5184576"/>
        </a:xfrm>
        <a:prstGeom prst="rightArrow">
          <a:avLst/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B1DF4-9794-43F4-9E6F-DDA29C1113E3}">
      <dsp:nvSpPr>
        <dsp:cNvPr id="0" name=""/>
        <dsp:cNvSpPr/>
      </dsp:nvSpPr>
      <dsp:spPr>
        <a:xfrm>
          <a:off x="1995" y="936106"/>
          <a:ext cx="2282037" cy="3312363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+mj-lt"/>
            </a:rPr>
            <a:t>Demande initiale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b="0" kern="1200" dirty="0" smtClean="0">
              <a:latin typeface="+mn-lt"/>
            </a:rPr>
            <a:t>Un seul compte AVA (Robot-</a:t>
          </a:r>
          <a:r>
            <a:rPr lang="fr-FR" sz="1200" b="0" kern="1200" dirty="0" err="1" smtClean="0">
              <a:latin typeface="+mn-lt"/>
            </a:rPr>
            <a:t>account</a:t>
          </a:r>
          <a:r>
            <a:rPr lang="fr-FR" sz="1200" b="0" kern="1200" dirty="0" smtClean="0">
              <a:latin typeface="+mn-lt"/>
            </a:rPr>
            <a:t> 1) aura accès à l’ensemble des mots de passe « métier »</a:t>
          </a:r>
          <a:endParaRPr lang="en-US" sz="1200" b="0" kern="1200" dirty="0">
            <a:latin typeface="+mn-lt"/>
          </a:endParaRPr>
        </a:p>
      </dsp:txBody>
      <dsp:txXfrm>
        <a:off x="113395" y="1047506"/>
        <a:ext cx="2059237" cy="3089563"/>
      </dsp:txXfrm>
    </dsp:sp>
    <dsp:sp modelId="{70240B06-CAC1-446A-97C6-54F5C27F8BD6}">
      <dsp:nvSpPr>
        <dsp:cNvPr id="0" name=""/>
        <dsp:cNvSpPr/>
      </dsp:nvSpPr>
      <dsp:spPr>
        <a:xfrm>
          <a:off x="2475212" y="936106"/>
          <a:ext cx="2437007" cy="3312363"/>
        </a:xfrm>
        <a:prstGeom prst="roundRect">
          <a:avLst/>
        </a:prstGeom>
        <a:solidFill>
          <a:schemeClr val="accent4">
            <a:shade val="50000"/>
            <a:hueOff val="-345354"/>
            <a:satOff val="-38739"/>
            <a:lumOff val="373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smtClean="0">
              <a:latin typeface="+mj-lt"/>
            </a:rPr>
            <a:t>Risque sécurité  identifié : Très élevé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1" kern="1200" dirty="0" smtClean="0">
              <a:latin typeface="+mn-lt"/>
            </a:rPr>
            <a:t>Fraude ou autres actions illicites </a:t>
          </a:r>
          <a:r>
            <a:rPr lang="fr-FR" sz="1000" kern="1200" dirty="0" smtClean="0">
              <a:latin typeface="+mn-lt"/>
            </a:rPr>
            <a:t>à travers:</a:t>
          </a:r>
          <a:endParaRPr lang="en-US" sz="1000" kern="1200" dirty="0">
            <a:latin typeface="+mn-lt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latin typeface="+mn-lt"/>
            </a:rPr>
            <a:t>L’accès à des comptes à forts privilèges</a:t>
          </a:r>
          <a:endParaRPr lang="en-US" sz="1000" kern="1200" dirty="0">
            <a:latin typeface="+mn-lt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latin typeface="+mn-lt"/>
            </a:rPr>
            <a:t>L’usurpation d’identité</a:t>
          </a:r>
          <a:endParaRPr lang="en-US" sz="1000" kern="1200" dirty="0">
            <a:latin typeface="+mn-lt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latin typeface="+mn-lt"/>
            </a:rPr>
            <a:t>L’accès non autorisés à des applications métiers sensibles</a:t>
          </a:r>
          <a:endParaRPr lang="en-US" sz="1000" kern="1200" dirty="0">
            <a:latin typeface="+mn-lt"/>
          </a:endParaRPr>
        </a:p>
      </dsp:txBody>
      <dsp:txXfrm>
        <a:off x="2594177" y="1055071"/>
        <a:ext cx="2199077" cy="3074433"/>
      </dsp:txXfrm>
    </dsp:sp>
    <dsp:sp modelId="{D1966773-6FCA-407E-824E-C7A716CAF55B}">
      <dsp:nvSpPr>
        <dsp:cNvPr id="0" name=""/>
        <dsp:cNvSpPr/>
      </dsp:nvSpPr>
      <dsp:spPr>
        <a:xfrm>
          <a:off x="5103399" y="936106"/>
          <a:ext cx="3823596" cy="3312363"/>
        </a:xfrm>
        <a:prstGeom prst="roundRect">
          <a:avLst/>
        </a:prstGeom>
        <a:solidFill>
          <a:schemeClr val="accent4">
            <a:shade val="50000"/>
            <a:hueOff val="-345354"/>
            <a:satOff val="-38739"/>
            <a:lumOff val="373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noProof="0" dirty="0" smtClean="0">
              <a:latin typeface="+mj-lt"/>
            </a:rPr>
            <a:t>Recommandation</a:t>
          </a:r>
          <a:r>
            <a:rPr lang="en-US" sz="1500" b="1" kern="1200" dirty="0" smtClean="0">
              <a:latin typeface="+mj-lt"/>
            </a:rPr>
            <a:t> SSI/ITS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Stockage du compte robots dans le CFN et mise en place d’un processus de contrôle.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Implémentations des recommandations SSI pour un usage mono-métier des robots avec validation de la conformité au niveau de chaque métier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Intégration dans le CFN de l’ensemble des mots de passe applicatifs utilisés par les robots avec gestion par le propriétaire de leurs cycles de vie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Mise en place des solutions standards natixis d'authentification et d'autorisation (AD/ATHENA) et intégration SIEM Natixis</a:t>
          </a:r>
          <a:endParaRPr lang="en-US" sz="1200" kern="1200" dirty="0"/>
        </a:p>
      </dsp:txBody>
      <dsp:txXfrm>
        <a:off x="5265095" y="1097802"/>
        <a:ext cx="3500204" cy="298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D995-24D2-4717-AAB0-89A62AA912FF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25484-65EB-4D90-9BEF-553DED2229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45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70AED-946E-44D2-A032-CDF02AE4ACB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768D-52CF-4E6A-BCFF-5FAF889F6E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F768D-52CF-4E6A-BCFF-5FAF889F6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F768D-52CF-4E6A-BCFF-5FAF889F6E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3429000"/>
            <a:ext cx="8064500" cy="1512888"/>
          </a:xfrm>
        </p:spPr>
        <p:txBody>
          <a:bodyPr/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407053"/>
            <a:ext cx="8064500" cy="685800"/>
          </a:xfrm>
        </p:spPr>
        <p:txBody>
          <a:bodyPr/>
          <a:lstStyle>
            <a:lvl1pPr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539750" y="6092825"/>
            <a:ext cx="8064500" cy="322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69" y="153698"/>
            <a:ext cx="5495900" cy="29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1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8156" y="300038"/>
            <a:ext cx="2016125" cy="57213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750" y="300038"/>
            <a:ext cx="5895975" cy="57213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4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300038"/>
            <a:ext cx="8064500" cy="4953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39750" y="1169988"/>
            <a:ext cx="8064500" cy="4851400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4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372" y="230189"/>
            <a:ext cx="7045043" cy="7445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7450" y="1663700"/>
            <a:ext cx="4308539" cy="9779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95725" y="1663700"/>
            <a:ext cx="4309995" cy="412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95725" y="2228850"/>
            <a:ext cx="4309995" cy="412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8838" y="6759576"/>
            <a:ext cx="2895163" cy="98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5290" y="319088"/>
            <a:ext cx="5400675" cy="765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pic>
        <p:nvPicPr>
          <p:cNvPr id="5" name="Picture 7" descr="RVB_NATIXIS_10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37250" y="319116"/>
            <a:ext cx="2667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677988" y="5407025"/>
            <a:ext cx="698500" cy="136525"/>
            <a:chOff x="1152" y="3216"/>
            <a:chExt cx="440" cy="86"/>
          </a:xfrm>
        </p:grpSpPr>
        <p:sp>
          <p:nvSpPr>
            <p:cNvPr id="7" name="Freeform 43"/>
            <p:cNvSpPr>
              <a:spLocks/>
            </p:cNvSpPr>
            <p:nvPr userDrawn="1"/>
          </p:nvSpPr>
          <p:spPr bwMode="gray">
            <a:xfrm>
              <a:off x="1222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8" name="Freeform 44"/>
            <p:cNvSpPr>
              <a:spLocks/>
            </p:cNvSpPr>
            <p:nvPr userDrawn="1"/>
          </p:nvSpPr>
          <p:spPr bwMode="gray">
            <a:xfrm>
              <a:off x="1244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9" name="Freeform 45"/>
            <p:cNvSpPr>
              <a:spLocks/>
            </p:cNvSpPr>
            <p:nvPr userDrawn="1"/>
          </p:nvSpPr>
          <p:spPr bwMode="gray">
            <a:xfrm>
              <a:off x="1178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0" name="Freeform 46"/>
            <p:cNvSpPr>
              <a:spLocks/>
            </p:cNvSpPr>
            <p:nvPr userDrawn="1"/>
          </p:nvSpPr>
          <p:spPr bwMode="gray">
            <a:xfrm>
              <a:off x="1152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1" name="Freeform 47"/>
            <p:cNvSpPr>
              <a:spLocks/>
            </p:cNvSpPr>
            <p:nvPr userDrawn="1"/>
          </p:nvSpPr>
          <p:spPr bwMode="gray">
            <a:xfrm>
              <a:off x="1200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2" name="Freeform 48"/>
            <p:cNvSpPr>
              <a:spLocks/>
            </p:cNvSpPr>
            <p:nvPr userDrawn="1"/>
          </p:nvSpPr>
          <p:spPr bwMode="gray">
            <a:xfrm>
              <a:off x="1265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3" name="Freeform 49"/>
            <p:cNvSpPr>
              <a:spLocks/>
            </p:cNvSpPr>
            <p:nvPr userDrawn="1"/>
          </p:nvSpPr>
          <p:spPr bwMode="gray">
            <a:xfrm>
              <a:off x="1287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4" name="Freeform 50"/>
            <p:cNvSpPr>
              <a:spLocks/>
            </p:cNvSpPr>
            <p:nvPr userDrawn="1"/>
          </p:nvSpPr>
          <p:spPr bwMode="gray">
            <a:xfrm>
              <a:off x="1309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5" name="Freeform 51"/>
            <p:cNvSpPr>
              <a:spLocks/>
            </p:cNvSpPr>
            <p:nvPr userDrawn="1"/>
          </p:nvSpPr>
          <p:spPr bwMode="gray">
            <a:xfrm>
              <a:off x="1331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6" name="Freeform 52"/>
            <p:cNvSpPr>
              <a:spLocks/>
            </p:cNvSpPr>
            <p:nvPr userDrawn="1"/>
          </p:nvSpPr>
          <p:spPr bwMode="gray">
            <a:xfrm>
              <a:off x="1353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7" name="Freeform 53"/>
            <p:cNvSpPr>
              <a:spLocks/>
            </p:cNvSpPr>
            <p:nvPr userDrawn="1"/>
          </p:nvSpPr>
          <p:spPr bwMode="gray">
            <a:xfrm>
              <a:off x="1375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8" name="Freeform 54"/>
            <p:cNvSpPr>
              <a:spLocks/>
            </p:cNvSpPr>
            <p:nvPr userDrawn="1"/>
          </p:nvSpPr>
          <p:spPr bwMode="gray">
            <a:xfrm>
              <a:off x="1397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9" name="Freeform 55"/>
            <p:cNvSpPr>
              <a:spLocks/>
            </p:cNvSpPr>
            <p:nvPr userDrawn="1"/>
          </p:nvSpPr>
          <p:spPr bwMode="gray">
            <a:xfrm>
              <a:off x="1419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20" name="Freeform 56"/>
            <p:cNvSpPr>
              <a:spLocks/>
            </p:cNvSpPr>
            <p:nvPr userDrawn="1"/>
          </p:nvSpPr>
          <p:spPr bwMode="gray">
            <a:xfrm>
              <a:off x="1441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21" name="Freeform 57"/>
            <p:cNvSpPr>
              <a:spLocks/>
            </p:cNvSpPr>
            <p:nvPr userDrawn="1"/>
          </p:nvSpPr>
          <p:spPr bwMode="gray">
            <a:xfrm>
              <a:off x="1463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22" name="Freeform 58"/>
            <p:cNvSpPr>
              <a:spLocks/>
            </p:cNvSpPr>
            <p:nvPr userDrawn="1"/>
          </p:nvSpPr>
          <p:spPr bwMode="gray">
            <a:xfrm>
              <a:off x="1484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</p:grpSp>
      <p:pic>
        <p:nvPicPr>
          <p:cNvPr id="23" name="Picture 59" descr="16239247R_B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9" y="1070003"/>
            <a:ext cx="835342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3429000"/>
            <a:ext cx="8064500" cy="1512888"/>
          </a:xfrm>
        </p:spPr>
        <p:txBody>
          <a:bodyPr/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407053"/>
            <a:ext cx="8064500" cy="685800"/>
          </a:xfrm>
        </p:spPr>
        <p:txBody>
          <a:bodyPr/>
          <a:lstStyle>
            <a:lvl1pPr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539750" y="6092825"/>
            <a:ext cx="8064500" cy="322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>
                <a:solidFill>
                  <a:srgbClr val="956F60"/>
                </a:solidFill>
              </a:rPr>
              <a:t>Secrétariat général / Organisation et efficacité opérationnelle</a:t>
            </a:r>
          </a:p>
        </p:txBody>
      </p:sp>
    </p:spTree>
    <p:extLst>
      <p:ext uri="{BB962C8B-B14F-4D97-AF65-F5344CB8AC3E}">
        <p14:creationId xmlns:p14="http://schemas.microsoft.com/office/powerpoint/2010/main" val="1886375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89715-1187-4AA5-9B38-D4F1C20B1F70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1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1031B-DE98-4040-99C4-A3D9421DFADF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6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B46A-4723-4F06-8551-FE4254443803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93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A4C32-7666-40F6-9AC9-9585F7319E04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18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DD3F4-8D31-46F7-9722-58DAB86E0F8C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1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70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DBC3B-76A3-438B-B45C-05BA9FC7C113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32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2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148C1-ADF7-4BA0-BA89-DC91613B5304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06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8D2B-E4F9-4670-84D6-AB0664FA9268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02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01893-0B66-40A6-AB8B-C50F501EFCD3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8156" y="300038"/>
            <a:ext cx="2016125" cy="57213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750" y="300038"/>
            <a:ext cx="5895975" cy="57213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C15C6-6831-4CAC-8115-A01C5E235030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4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300038"/>
            <a:ext cx="8064500" cy="4953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39750" y="1169988"/>
            <a:ext cx="8064500" cy="4851400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34F5-5F22-4D29-B078-B62AE5C6BD0F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2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7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2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4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685168624"/>
              </p:ext>
            </p:extLst>
          </p:nvPr>
        </p:nvGraphicFramePr>
        <p:xfrm>
          <a:off x="1589" y="161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6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Rectangle 2"/>
          <p:cNvSpPr>
            <a:spLocks noChangeArrowheads="1"/>
          </p:cNvSpPr>
          <p:nvPr/>
        </p:nvSpPr>
        <p:spPr bwMode="gray">
          <a:xfrm>
            <a:off x="395292" y="6245225"/>
            <a:ext cx="7056437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95311" y="6245225"/>
            <a:ext cx="2889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gray">
          <a:xfrm flipV="1">
            <a:off x="742950" y="6356350"/>
            <a:ext cx="0" cy="1365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175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300038"/>
            <a:ext cx="8064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169988"/>
            <a:ext cx="80645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gray">
          <a:xfrm>
            <a:off x="395288" y="889000"/>
            <a:ext cx="83470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defTabSz="723900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6700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200" b="1">
          <a:solidFill>
            <a:schemeClr val="accent1"/>
          </a:solidFill>
          <a:latin typeface="+mn-lt"/>
        </a:defRPr>
      </a:lvl2pPr>
      <a:lvl3pPr marL="723900" indent="-274638" algn="l" defTabSz="7239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20000"/>
        <a:buFont typeface="Verdana" pitchFamily="34" charset="0"/>
        <a:buChar char="–"/>
        <a:defRPr sz="1000">
          <a:solidFill>
            <a:schemeClr val="tx2"/>
          </a:solidFill>
          <a:latin typeface="+mn-lt"/>
        </a:defRPr>
      </a:lvl3pPr>
      <a:lvl4pPr marL="903288" indent="468313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2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1589" y="161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6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Rectangle 2"/>
          <p:cNvSpPr>
            <a:spLocks noChangeArrowheads="1"/>
          </p:cNvSpPr>
          <p:nvPr/>
        </p:nvSpPr>
        <p:spPr bwMode="gray">
          <a:xfrm>
            <a:off x="395292" y="6245225"/>
            <a:ext cx="7056437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95311" y="6245225"/>
            <a:ext cx="2889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38FD724-1F2F-4F2F-B63F-8475996D3FC7}" type="slidenum">
              <a:rPr lang="fr-FR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7173" name="Picture 6" descr="RVB_NATIXIS_10CM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gray">
          <a:xfrm>
            <a:off x="7596188" y="6245253"/>
            <a:ext cx="13350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Line 7"/>
          <p:cNvSpPr>
            <a:spLocks noChangeShapeType="1"/>
          </p:cNvSpPr>
          <p:nvPr/>
        </p:nvSpPr>
        <p:spPr bwMode="gray">
          <a:xfrm flipV="1">
            <a:off x="742950" y="6356350"/>
            <a:ext cx="0" cy="1365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175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300038"/>
            <a:ext cx="8064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169988"/>
            <a:ext cx="80645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gray">
          <a:xfrm>
            <a:off x="395288" y="889000"/>
            <a:ext cx="83470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defTabSz="723900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6700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200" b="1">
          <a:solidFill>
            <a:schemeClr val="accent1"/>
          </a:solidFill>
          <a:latin typeface="+mn-lt"/>
        </a:defRPr>
      </a:lvl2pPr>
      <a:lvl3pPr marL="723900" indent="-274638" algn="l" defTabSz="7239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20000"/>
        <a:buFont typeface="Verdana" pitchFamily="34" charset="0"/>
        <a:buChar char="–"/>
        <a:defRPr sz="1000">
          <a:solidFill>
            <a:schemeClr val="tx2"/>
          </a:solidFill>
          <a:latin typeface="+mn-lt"/>
        </a:defRPr>
      </a:lvl3pPr>
      <a:lvl4pPr marL="903288" indent="468313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2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Assistants </a:t>
            </a:r>
            <a:r>
              <a:rPr lang="fr-FR" dirty="0" smtClean="0"/>
              <a:t>Virtuels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Janvier 2018 – Laurent </a:t>
            </a:r>
            <a:r>
              <a:rPr lang="fr-FR" dirty="0" err="1" smtClean="0"/>
              <a:t>Pasteau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9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Principaux Outils du marchés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sz="2000" b="1" dirty="0"/>
              <a:t>Les principaux outils du marchés </a:t>
            </a:r>
            <a:r>
              <a:rPr lang="fr-FR" sz="2000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>
                <a:solidFill>
                  <a:schemeClr val="tx1"/>
                </a:solidFill>
                <a:ea typeface="+mn-ea"/>
                <a:cs typeface="+mn-cs"/>
              </a:rPr>
              <a:t>Automation </a:t>
            </a:r>
            <a:r>
              <a:rPr lang="fr-FR" sz="2000" b="0" dirty="0" err="1">
                <a:solidFill>
                  <a:schemeClr val="tx1"/>
                </a:solidFill>
                <a:ea typeface="+mn-ea"/>
                <a:cs typeface="+mn-cs"/>
              </a:rPr>
              <a:t>Anywhere</a:t>
            </a:r>
            <a:r>
              <a:rPr lang="fr-FR" sz="2000" b="0" dirty="0">
                <a:solidFill>
                  <a:schemeClr val="tx1"/>
                </a:solidFill>
                <a:ea typeface="+mn-ea"/>
                <a:cs typeface="+mn-cs"/>
              </a:rPr>
              <a:t> (AA)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endParaRPr lang="fr-FR" sz="2000" b="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>
                <a:solidFill>
                  <a:schemeClr val="tx1"/>
                </a:solidFill>
                <a:ea typeface="+mn-ea"/>
                <a:cs typeface="+mn-cs"/>
              </a:rPr>
              <a:t>Nice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BluePrism</a:t>
            </a: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Pega</a:t>
            </a: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 RPA…</a:t>
            </a: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etc</a:t>
            </a:r>
            <a:endParaRPr lang="fr-FR" sz="2000" b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/>
            <a:endParaRPr lang="fr-FR" sz="2000" b="1" dirty="0" smtClean="0"/>
          </a:p>
          <a:p>
            <a:pPr marL="0" indent="0"/>
            <a:endParaRPr lang="fr-FR" sz="2000" b="1" dirty="0" smtClean="0"/>
          </a:p>
          <a:p>
            <a:pPr marL="0" indent="0"/>
            <a:r>
              <a:rPr lang="fr-FR" sz="2000" b="1" dirty="0" smtClean="0"/>
              <a:t>Plusieurs ateliers menés pour les confronter sur la base de 80 critères Techniques et Fonctionnels</a:t>
            </a:r>
          </a:p>
          <a:p>
            <a:pPr marL="0" indent="0"/>
            <a:endParaRPr lang="fr-FR" sz="1600" i="1" dirty="0" smtClean="0"/>
          </a:p>
          <a:p>
            <a:pPr marL="0" indent="0"/>
            <a:r>
              <a:rPr lang="fr-FR" sz="1600" i="1" dirty="0" smtClean="0"/>
              <a:t>*</a:t>
            </a:r>
            <a:r>
              <a:rPr lang="fr-FR" sz="1600" i="1" dirty="0" err="1" smtClean="0"/>
              <a:t>BluePrism</a:t>
            </a:r>
            <a:r>
              <a:rPr lang="fr-FR" sz="1600" i="1" dirty="0" smtClean="0"/>
              <a:t> n’a pas répondu à la démarche (version d’essai pas disponible) pour le confronter aux autres outils. De ce fait, </a:t>
            </a:r>
            <a:r>
              <a:rPr lang="fr-FR" sz="1600" i="1" dirty="0" err="1" smtClean="0"/>
              <a:t>BluePrism</a:t>
            </a:r>
            <a:r>
              <a:rPr lang="fr-FR" sz="1600" i="1" dirty="0" smtClean="0"/>
              <a:t> ne sera pas évalué.</a:t>
            </a:r>
          </a:p>
          <a:p>
            <a:pPr marL="0" indent="0"/>
            <a:endParaRPr lang="fr-FR" sz="24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1800" b="1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4" t="11938" r="16909" b="15525"/>
          <a:stretch/>
        </p:blipFill>
        <p:spPr>
          <a:xfrm>
            <a:off x="5815719" y="1772816"/>
            <a:ext cx="2788531" cy="21602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3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238173"/>
              </p:ext>
            </p:extLst>
          </p:nvPr>
        </p:nvGraphicFramePr>
        <p:xfrm>
          <a:off x="-612576" y="1213282"/>
          <a:ext cx="6133212" cy="4249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Confrontations – Fonctions de base</a:t>
            </a:r>
            <a:endParaRPr lang="fr-FR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4962575" y="2615516"/>
            <a:ext cx="4084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600" b="1" dirty="0"/>
              <a:t>Automation </a:t>
            </a:r>
            <a:r>
              <a:rPr lang="fr-FR" altLang="fr-FR" sz="1600" b="1" dirty="0" err="1" smtClean="0"/>
              <a:t>Anywhere</a:t>
            </a:r>
            <a:endParaRPr lang="fr-FR" altLang="fr-FR" sz="16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600" dirty="0" smtClean="0"/>
              <a:t>Ne gère pas </a:t>
            </a:r>
            <a:r>
              <a:rPr lang="fr-FR" altLang="fr-FR" sz="1600" dirty="0"/>
              <a:t>la messagerie Outlook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4962575" y="3337828"/>
            <a:ext cx="4166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600" b="1" dirty="0"/>
              <a:t>Nice et </a:t>
            </a:r>
            <a:r>
              <a:rPr lang="fr-FR" altLang="fr-FR" sz="1600" b="1" dirty="0" err="1" smtClean="0"/>
              <a:t>UiPath</a:t>
            </a:r>
            <a:endParaRPr lang="fr-FR" altLang="fr-FR" sz="16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600" dirty="0"/>
              <a:t>C</a:t>
            </a:r>
            <a:r>
              <a:rPr lang="fr-FR" altLang="fr-FR" sz="1600" dirty="0" smtClean="0"/>
              <a:t>ouvrent les mêmes </a:t>
            </a:r>
            <a:r>
              <a:rPr lang="fr-FR" altLang="fr-FR" sz="1600" dirty="0"/>
              <a:t>fonctionnalités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4008" y="2692459"/>
            <a:ext cx="47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85919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8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4. Confrontations – </a:t>
            </a:r>
            <a:r>
              <a:rPr lang="fr-FR" sz="2000" dirty="0" smtClean="0"/>
              <a:t>Interface, </a:t>
            </a:r>
            <a:r>
              <a:rPr lang="fr-FR" sz="2000" dirty="0" err="1" smtClean="0"/>
              <a:t>versionning</a:t>
            </a:r>
            <a:r>
              <a:rPr lang="fr-FR" sz="2000" dirty="0" smtClean="0"/>
              <a:t> et monitoring</a:t>
            </a:r>
            <a:endParaRPr lang="fr-FR" sz="20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1052736"/>
            <a:ext cx="362952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/>
              <a:t>Automation </a:t>
            </a:r>
            <a:r>
              <a:rPr lang="fr-FR" altLang="fr-FR" sz="1400" b="1" dirty="0" err="1" smtClean="0"/>
              <a:t>Anywhere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Pas de système de gestion d’erreurs efficace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/>
              <a:t>M</a:t>
            </a:r>
            <a:r>
              <a:rPr lang="fr-FR" altLang="fr-FR" sz="1400" dirty="0" smtClean="0"/>
              <a:t>onitoring plus complet que Nice mais limité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4580548"/>
            <a:ext cx="37032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err="1" smtClean="0"/>
              <a:t>UiPath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Solution </a:t>
            </a:r>
            <a:r>
              <a:rPr lang="fr-FR" altLang="fr-FR" sz="1400" b="1" dirty="0" smtClean="0"/>
              <a:t>la plus complète </a:t>
            </a:r>
            <a:r>
              <a:rPr lang="fr-FR" altLang="fr-FR" sz="1400" dirty="0" smtClean="0"/>
              <a:t>malgré une </a:t>
            </a:r>
            <a:r>
              <a:rPr lang="fr-FR" altLang="fr-FR" sz="1400" b="1" dirty="0" smtClean="0"/>
              <a:t>sécurisation des traitements </a:t>
            </a:r>
            <a:r>
              <a:rPr lang="fr-FR" altLang="fr-FR" sz="1400" dirty="0" smtClean="0"/>
              <a:t>à intégrer dans la conception de chaque processus (bonnes pratiques)</a:t>
            </a:r>
            <a:endParaRPr lang="fr-FR" alt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014671" y="1129679"/>
            <a:ext cx="47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14" y="4552764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333238" y="2400699"/>
            <a:ext cx="37032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Sécurisation des traitements </a:t>
            </a:r>
            <a:r>
              <a:rPr lang="fr-FR" altLang="fr-FR" sz="1400" b="1" dirty="0" smtClean="0"/>
              <a:t>au-dessus</a:t>
            </a:r>
            <a:r>
              <a:rPr lang="fr-FR" altLang="fr-FR" sz="1400" dirty="0" smtClean="0"/>
              <a:t> </a:t>
            </a:r>
            <a:r>
              <a:rPr lang="fr-FR" altLang="fr-FR" sz="1400" dirty="0"/>
              <a:t>des 2 autres outils (en terme de design</a:t>
            </a:r>
            <a:r>
              <a:rPr lang="fr-FR" altLang="fr-FR" sz="1400" dirty="0" smtClean="0"/>
              <a:t>)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Monitoring très insuffisant</a:t>
            </a:r>
            <a:endParaRPr lang="fr-FR" altLang="fr-F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Interface de </a:t>
            </a:r>
            <a:r>
              <a:rPr lang="fr-FR" altLang="fr-FR" sz="1400" b="1" dirty="0" smtClean="0"/>
              <a:t>conception très complexe</a:t>
            </a:r>
            <a:endParaRPr lang="fr-FR" altLang="fr-FR" sz="1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Comparaison de 2 versions </a:t>
            </a:r>
            <a:r>
              <a:rPr lang="fr-FR" altLang="fr-FR" sz="1400" dirty="0" smtClean="0"/>
              <a:t>impossible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2400699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Graphiqu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74776"/>
              </p:ext>
            </p:extLst>
          </p:nvPr>
        </p:nvGraphicFramePr>
        <p:xfrm>
          <a:off x="-324544" y="1158507"/>
          <a:ext cx="6272726" cy="412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45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4. </a:t>
            </a:r>
            <a:r>
              <a:rPr lang="fr-FR" sz="1800" dirty="0" smtClean="0"/>
              <a:t>Confrontations </a:t>
            </a:r>
            <a:r>
              <a:rPr lang="fr-FR" sz="1800" dirty="0"/>
              <a:t>– </a:t>
            </a:r>
            <a:r>
              <a:rPr lang="fr-FR" sz="1800" dirty="0" smtClean="0"/>
              <a:t>Connecteurs, connexion distantes et émulateurs</a:t>
            </a:r>
            <a:endParaRPr lang="fr-FR" sz="18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1628800"/>
            <a:ext cx="36295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/>
              <a:t>Automation </a:t>
            </a:r>
            <a:r>
              <a:rPr lang="fr-FR" altLang="fr-FR" sz="1400" b="1" dirty="0" err="1" smtClean="0"/>
              <a:t>Anywhere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Fonctionnalité </a:t>
            </a:r>
            <a:r>
              <a:rPr lang="fr-FR" altLang="fr-FR" sz="1400" b="1" dirty="0" smtClean="0"/>
              <a:t>Citrix</a:t>
            </a:r>
            <a:r>
              <a:rPr lang="fr-FR" altLang="fr-FR" sz="1400" dirty="0" smtClean="0"/>
              <a:t> non testée suite aux résultats négatifs des étapes précédentes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2613392"/>
            <a:ext cx="3703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Ne permet pas </a:t>
            </a:r>
            <a:r>
              <a:rPr lang="fr-FR" altLang="fr-FR" sz="1400" dirty="0" smtClean="0"/>
              <a:t>l’implémentation d’API externes de type </a:t>
            </a:r>
            <a:r>
              <a:rPr lang="fr-FR" altLang="fr-FR" sz="1400" b="1" dirty="0" smtClean="0"/>
              <a:t>DLL</a:t>
            </a:r>
            <a:r>
              <a:rPr lang="fr-FR" altLang="fr-FR" sz="1400" dirty="0" smtClean="0"/>
              <a:t>, seule la R&amp;D Nice est en capacité de réaliser celle-ci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3885619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6" y="2637437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5333238" y="3806860"/>
            <a:ext cx="37032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err="1" smtClean="0"/>
              <a:t>UiPath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La solution qui adresse le mieux ces 3 points</a:t>
            </a:r>
          </a:p>
        </p:txBody>
      </p:sp>
      <p:graphicFrame>
        <p:nvGraphicFramePr>
          <p:cNvPr id="15" name="Graphiqu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35814"/>
              </p:ext>
            </p:extLst>
          </p:nvPr>
        </p:nvGraphicFramePr>
        <p:xfrm>
          <a:off x="-612576" y="1130182"/>
          <a:ext cx="6339002" cy="417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32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654891"/>
              </p:ext>
            </p:extLst>
          </p:nvPr>
        </p:nvGraphicFramePr>
        <p:xfrm>
          <a:off x="-781578" y="1096893"/>
          <a:ext cx="6336000" cy="537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4. Confrontations – </a:t>
            </a:r>
            <a:r>
              <a:rPr lang="fr-FR" sz="1800" dirty="0" smtClean="0"/>
              <a:t>Intégration technique, sécurité et support</a:t>
            </a:r>
            <a:endParaRPr lang="fr-FR" sz="18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980728"/>
            <a:ext cx="362952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200" b="1" dirty="0"/>
              <a:t>Automation </a:t>
            </a:r>
            <a:r>
              <a:rPr lang="fr-FR" altLang="fr-FR" sz="1200" b="1" dirty="0" err="1" smtClean="0"/>
              <a:t>Anywhere</a:t>
            </a:r>
            <a:endParaRPr lang="fr-FR" altLang="fr-FR" sz="12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Base de connaissances </a:t>
            </a:r>
            <a:r>
              <a:rPr lang="fr-FR" altLang="fr-FR" sz="1200" b="1" dirty="0" smtClean="0"/>
              <a:t>obsolète</a:t>
            </a:r>
            <a:r>
              <a:rPr lang="fr-FR" altLang="fr-FR" sz="1200" dirty="0" smtClean="0"/>
              <a:t>, communauté </a:t>
            </a:r>
            <a:r>
              <a:rPr lang="fr-FR" altLang="fr-FR" sz="1200" b="1" dirty="0" smtClean="0"/>
              <a:t>peu active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Investigation sur l’architecture technique abandonnée : </a:t>
            </a:r>
            <a:r>
              <a:rPr lang="fr-FR" altLang="fr-FR" sz="1200" b="1" dirty="0" smtClean="0"/>
              <a:t>problèmes bloquants rencontrés</a:t>
            </a:r>
            <a:r>
              <a:rPr lang="fr-FR" altLang="fr-FR" sz="1200" dirty="0" smtClean="0"/>
              <a:t> (mail, gestion des erreurs, </a:t>
            </a:r>
            <a:r>
              <a:rPr lang="fr-FR" altLang="fr-FR" sz="1200" dirty="0" err="1" smtClean="0"/>
              <a:t>regional</a:t>
            </a:r>
            <a:r>
              <a:rPr lang="fr-FR" altLang="fr-FR" sz="1200" dirty="0" smtClean="0"/>
              <a:t> settings)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2564904"/>
            <a:ext cx="370325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2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Connexion au CFN </a:t>
            </a:r>
            <a:r>
              <a:rPr lang="fr-FR" altLang="fr-FR" sz="1200" dirty="0" smtClean="0"/>
              <a:t>impossible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Développement spécifique par 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Aucun système d’ouverture de session automatisé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Système externe 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Architecture non modulable : </a:t>
            </a:r>
            <a:r>
              <a:rPr lang="fr-FR" altLang="fr-FR" sz="1200" b="1" dirty="0" smtClean="0"/>
              <a:t>ségrégation</a:t>
            </a:r>
            <a:r>
              <a:rPr lang="fr-FR" altLang="fr-FR" sz="1200" dirty="0" smtClean="0"/>
              <a:t> essentiellement </a:t>
            </a:r>
            <a:r>
              <a:rPr lang="fr-FR" altLang="fr-FR" sz="1200" b="1" dirty="0" smtClean="0"/>
              <a:t>physique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4671" y="1057671"/>
            <a:ext cx="47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57" y="4492277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6" y="2588949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5368174" y="4492277"/>
            <a:ext cx="37032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200" b="1" dirty="0" err="1" smtClean="0"/>
              <a:t>UiPath</a:t>
            </a:r>
            <a:endParaRPr lang="fr-FR" altLang="fr-FR" sz="12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Répond le mieux à nos exigences de sécurité (accès au CFN en natif)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Communauté la plus active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Architecture modulable (physique et logique)</a:t>
            </a:r>
            <a:endParaRPr lang="fr-FR" altLang="fr-FR" sz="1200" dirty="0" smtClean="0"/>
          </a:p>
          <a:p>
            <a:pPr marL="285750">
              <a:buFont typeface="Courier New" panose="02070309020205020404" pitchFamily="49" charset="0"/>
              <a:buChar char="o"/>
            </a:pPr>
            <a:endParaRPr lang="fr-FR" alt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4411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4</a:t>
            </a:r>
            <a:r>
              <a:rPr lang="fr-FR" sz="2000" dirty="0"/>
              <a:t>. Confrontations – </a:t>
            </a:r>
            <a:r>
              <a:rPr lang="fr-FR" sz="2000" dirty="0" smtClean="0"/>
              <a:t>Caractéristiques spécifiques AVI</a:t>
            </a:r>
            <a:endParaRPr lang="fr-FR" sz="20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1178749"/>
            <a:ext cx="36295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/>
              <a:t>Automation </a:t>
            </a:r>
            <a:r>
              <a:rPr lang="fr-FR" altLang="fr-FR" sz="1400" b="1" dirty="0" err="1" smtClean="0"/>
              <a:t>Anywhere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Interface de contrôle minimale pour le lancement des processus par les utilisateurs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2708920"/>
            <a:ext cx="37032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Meilleure solution AVI </a:t>
            </a:r>
            <a:r>
              <a:rPr lang="fr-FR" altLang="fr-FR" sz="1400" dirty="0" smtClean="0"/>
              <a:t>mais aucune remontée d’informations vers l’interface de contrôle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4671" y="1255692"/>
            <a:ext cx="47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2757011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333238" y="4165337"/>
            <a:ext cx="370325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err="1" smtClean="0"/>
              <a:t>UiPath</a:t>
            </a:r>
            <a:endParaRPr lang="fr-FR" altLang="fr-FR" sz="12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300" b="1" dirty="0" smtClean="0"/>
              <a:t>Expérience utilisateur </a:t>
            </a:r>
            <a:r>
              <a:rPr lang="fr-FR" altLang="fr-FR" sz="1300" dirty="0" smtClean="0"/>
              <a:t>(absence de formulaires) moins bonne que 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300" dirty="0" smtClean="0"/>
              <a:t>Mauvaise gestion des actions faites par les </a:t>
            </a:r>
            <a:r>
              <a:rPr lang="fr-FR" altLang="fr-FR" sz="1300" b="1" dirty="0" smtClean="0"/>
              <a:t>utilisateurs en parallèle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300" dirty="0" smtClean="0"/>
              <a:t>Toute action utilisateur est </a:t>
            </a:r>
            <a:r>
              <a:rPr lang="fr-FR" altLang="fr-FR" sz="1300" b="1" dirty="0" smtClean="0"/>
              <a:t>visible en temps-réel</a:t>
            </a:r>
            <a:r>
              <a:rPr lang="fr-FR" altLang="fr-FR" sz="1300" dirty="0" smtClean="0"/>
              <a:t> dans l’interface de contrôle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6" y="4189382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604012"/>
              </p:ext>
            </p:extLst>
          </p:nvPr>
        </p:nvGraphicFramePr>
        <p:xfrm>
          <a:off x="-684584" y="1178749"/>
          <a:ext cx="7133707" cy="395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653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altLang="fr-FR" u="sng" dirty="0"/>
              <a:t>Automation </a:t>
            </a:r>
            <a:r>
              <a:rPr lang="fr-FR" altLang="fr-FR" u="sng" dirty="0" err="1" smtClean="0"/>
              <a:t>Anywhere</a:t>
            </a:r>
            <a:r>
              <a:rPr lang="fr-FR" altLang="fr-FR" u="sng" dirty="0" smtClean="0"/>
              <a:t> </a:t>
            </a:r>
            <a:r>
              <a:rPr lang="fr-FR" altLang="fr-FR" dirty="0" smtClean="0"/>
              <a:t>: cet outil a très vite été mis hors périmètre </a:t>
            </a:r>
            <a:r>
              <a:rPr lang="fr-FR" altLang="fr-FR" dirty="0" smtClean="0">
                <a:sym typeface="Wingdings" panose="05000000000000000000" pitchFamily="2" charset="2"/>
              </a:rPr>
              <a:t> impossible de gérer les mails (Outlook), de gérer les erreurs. Un RPA d’entreprise ne peut à ce jour être restreint qu’à certaines technologies compte tenu de la diversité des métiers cibles.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ym typeface="Wingdings" panose="05000000000000000000" pitchFamily="2" charset="2"/>
              </a:rPr>
              <a:t>La confrontation oppose </a:t>
            </a:r>
            <a:r>
              <a:rPr lang="fr-FR" dirty="0" err="1" smtClean="0">
                <a:sym typeface="Wingdings" panose="05000000000000000000" pitchFamily="2" charset="2"/>
              </a:rPr>
              <a:t>UIPath</a:t>
            </a:r>
            <a:r>
              <a:rPr lang="fr-FR" dirty="0" smtClean="0">
                <a:sym typeface="Wingdings" panose="05000000000000000000" pitchFamily="2" charset="2"/>
              </a:rPr>
              <a:t> et Nice :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Fonctionnalités</a:t>
            </a:r>
            <a:endParaRPr lang="fr-FR" dirty="0"/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Nice </a:t>
            </a: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et </a:t>
            </a:r>
            <a:r>
              <a:rPr lang="fr-FR" b="0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répondent globalement </a:t>
            </a: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aux exigences fonctionnelles et techniques</a:t>
            </a:r>
            <a:endParaRPr lang="fr-FR" b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Nice propose une expérience utilisateur d’un point de vue </a:t>
            </a: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AVI </a:t>
            </a: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plus avancée que celle d’</a:t>
            </a:r>
            <a:r>
              <a:rPr lang="fr-FR" b="0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endParaRPr lang="fr-FR" b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Intégration </a:t>
            </a:r>
            <a:r>
              <a:rPr lang="fr-FR" dirty="0" smtClean="0"/>
              <a:t>SI</a:t>
            </a:r>
            <a:endParaRPr lang="fr-FR" dirty="0"/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montre un avantage certain par rapport à Nice 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: capacité à gérer une architecture logique et/ou physique</a:t>
            </a:r>
            <a:endParaRPr lang="fr-FR" dirty="0">
              <a:solidFill>
                <a:schemeClr val="tx1"/>
              </a:solidFill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Aspect sécurité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Ouverture de 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session : Seul </a:t>
            </a: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permet l’ouverture de session automatique par les </a:t>
            </a:r>
            <a:r>
              <a:rPr lang="fr-FR" dirty="0" smtClean="0">
                <a:solidFill>
                  <a:schemeClr val="tx1"/>
                </a:solidFill>
                <a:ea typeface="+mn-ea"/>
                <a:cs typeface="+mn-cs"/>
              </a:rPr>
              <a:t>AVA, Nice 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nécessite que la session soit ouverte au 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préalable</a:t>
            </a:r>
            <a:endParaRPr lang="fr-FR" dirty="0">
              <a:solidFill>
                <a:schemeClr val="tx1"/>
              </a:solidFill>
              <a:ea typeface="+mn-ea"/>
              <a:cs typeface="+mn-cs"/>
            </a:endParaRP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Coffre-fort numérique (CFN) : Seul </a:t>
            </a: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y accède nativement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 err="1"/>
              <a:t>UiPath</a:t>
            </a:r>
            <a:r>
              <a:rPr lang="fr-FR" sz="1050" dirty="0"/>
              <a:t> y accède nativement pour les comptes applicatifs, reste à implémenter le même mécanisme pour la récupération des comptes de session des AVA (à tester avec l’éditeur)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/>
              <a:t>Nice n’offre pas aujourd’hui de solution d’accès au CFN, la R&amp;D propose un développement spécifique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Conception et maintenance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 err="1"/>
              <a:t>UiPath</a:t>
            </a:r>
            <a:r>
              <a:rPr lang="fr-FR" sz="1050" dirty="0"/>
              <a:t> propose une interface de conception plus intuitive que celle de Nice (courbe d’apprentissage plus longue)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/>
              <a:t>Toutefois, Nice  permettra une meilleure maintenabilité et réutilisabilité des composants grâce à une conception plus modulaire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Monitoring</a:t>
            </a:r>
            <a:endParaRPr lang="fr-FR" dirty="0"/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Seul </a:t>
            </a: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permet véritablement de monitorer l’ensemble des processus AVI et AVA</a:t>
            </a:r>
            <a:endParaRPr lang="fr-FR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2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Conclusion de la confrontation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/>
              <a:t>Au regard de la diversité des domaines métiers et des cas d’usages, aucun des 2 outils </a:t>
            </a:r>
            <a:r>
              <a:rPr lang="fr-FR" sz="1800" b="1" dirty="0" smtClean="0"/>
              <a:t>restants ne </a:t>
            </a:r>
            <a:r>
              <a:rPr lang="fr-FR" sz="1800" b="1" dirty="0"/>
              <a:t>permet de répondre totalement </a:t>
            </a:r>
            <a:r>
              <a:rPr lang="fr-FR" sz="1800" b="1" dirty="0" smtClean="0"/>
              <a:t>aux exigences </a:t>
            </a:r>
            <a:r>
              <a:rPr lang="fr-FR" sz="1800" b="1" dirty="0"/>
              <a:t>techniques et </a:t>
            </a:r>
            <a:r>
              <a:rPr lang="fr-FR" sz="1800" b="1" dirty="0" smtClean="0"/>
              <a:t>fonctionnelles</a:t>
            </a:r>
          </a:p>
          <a:p>
            <a:pPr lvl="2"/>
            <a:r>
              <a:rPr lang="fr-FR" sz="1400" b="1" u="sng" dirty="0" smtClean="0">
                <a:solidFill>
                  <a:schemeClr val="accent1"/>
                </a:solidFill>
                <a:ea typeface="+mn-ea"/>
                <a:cs typeface="+mn-cs"/>
              </a:rPr>
              <a:t>Proposition 1 </a:t>
            </a:r>
            <a:r>
              <a:rPr lang="fr-FR" sz="1400" b="1" u="sng" dirty="0">
                <a:solidFill>
                  <a:schemeClr val="accent1"/>
                </a:solidFill>
                <a:ea typeface="+mn-ea"/>
                <a:cs typeface="+mn-cs"/>
              </a:rPr>
              <a:t>:</a:t>
            </a:r>
            <a:r>
              <a:rPr lang="fr-FR" sz="1400" b="1" dirty="0">
                <a:solidFill>
                  <a:schemeClr val="accent1"/>
                </a:solidFill>
                <a:ea typeface="+mn-ea"/>
                <a:cs typeface="+mn-cs"/>
              </a:rPr>
              <a:t>  </a:t>
            </a:r>
            <a:r>
              <a:rPr lang="fr-FR" sz="1400" dirty="0">
                <a:solidFill>
                  <a:schemeClr val="accent1"/>
                </a:solidFill>
                <a:ea typeface="+mn-ea"/>
                <a:cs typeface="+mn-cs"/>
              </a:rPr>
              <a:t>Achat d’UIPATH (orienté solution AVA) et de NICE (orienté solution </a:t>
            </a:r>
            <a:r>
              <a:rPr lang="fr-FR" sz="1400" dirty="0" smtClean="0">
                <a:solidFill>
                  <a:schemeClr val="accent1"/>
                </a:solidFill>
                <a:ea typeface="+mn-ea"/>
                <a:cs typeface="+mn-cs"/>
              </a:rPr>
              <a:t>AVI)</a:t>
            </a:r>
          </a:p>
          <a:p>
            <a:pPr lvl="2"/>
            <a:r>
              <a:rPr lang="fr-FR" sz="1400" b="1" u="sng" dirty="0" smtClean="0">
                <a:solidFill>
                  <a:schemeClr val="accent1"/>
                </a:solidFill>
                <a:ea typeface="+mn-ea"/>
                <a:cs typeface="+mn-cs"/>
              </a:rPr>
              <a:t>Proposition </a:t>
            </a:r>
            <a:r>
              <a:rPr lang="fr-FR" sz="1400" b="1" u="sng" dirty="0">
                <a:solidFill>
                  <a:schemeClr val="accent1"/>
                </a:solidFill>
                <a:ea typeface="+mn-ea"/>
                <a:cs typeface="+mn-cs"/>
              </a:rPr>
              <a:t>2 :</a:t>
            </a:r>
            <a:r>
              <a:rPr lang="fr-FR" sz="1400" b="1" dirty="0">
                <a:solidFill>
                  <a:schemeClr val="accent1"/>
                </a:solidFill>
                <a:ea typeface="+mn-ea"/>
                <a:cs typeface="+mn-cs"/>
              </a:rPr>
              <a:t>  </a:t>
            </a:r>
            <a:r>
              <a:rPr lang="fr-FR" sz="1400" dirty="0">
                <a:solidFill>
                  <a:schemeClr val="accent1"/>
                </a:solidFill>
                <a:ea typeface="+mn-ea"/>
                <a:cs typeface="+mn-cs"/>
              </a:rPr>
              <a:t>Achat d’UIPATH et étude d’un outil </a:t>
            </a:r>
            <a:r>
              <a:rPr lang="fr-FR" sz="1400" dirty="0" smtClean="0">
                <a:solidFill>
                  <a:schemeClr val="accent1"/>
                </a:solidFill>
                <a:ea typeface="+mn-ea"/>
                <a:cs typeface="+mn-cs"/>
              </a:rPr>
              <a:t>pour « effacer » ses faiblesses</a:t>
            </a:r>
            <a:endParaRPr lang="fr-FR" sz="18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5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Aspects sécurité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985867"/>
              </p:ext>
            </p:extLst>
          </p:nvPr>
        </p:nvGraphicFramePr>
        <p:xfrm>
          <a:off x="107504" y="980728"/>
          <a:ext cx="8928992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5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Aspects sécurité : exigences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942020469"/>
              </p:ext>
            </p:extLst>
          </p:nvPr>
        </p:nvGraphicFramePr>
        <p:xfrm>
          <a:off x="107504" y="980728"/>
          <a:ext cx="8928992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Etat des lieux</a:t>
            </a:r>
            <a:r>
              <a:rPr lang="fr-FR" altLang="fr-FR" sz="1800" dirty="0" smtClean="0"/>
              <a:t>   </a:t>
            </a:r>
            <a:endParaRPr lang="fr-FR" altLang="fr-FR" sz="1800" dirty="0" smtClean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Qu’est-ce </a:t>
            </a:r>
            <a:r>
              <a:rPr lang="fr-FR" altLang="fr-FR" sz="2000" dirty="0" smtClean="0"/>
              <a:t>qu’un </a:t>
            </a:r>
            <a:r>
              <a:rPr lang="fr-FR" altLang="fr-FR" sz="2000" dirty="0" smtClean="0"/>
              <a:t>RPA ?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Les principaux outils du marchés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/>
              <a:t>Présentation du POC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/>
              <a:t>Outils choisis et processus métiers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/>
              <a:t>Intégration dans l’écosystème </a:t>
            </a:r>
            <a:r>
              <a:rPr lang="fr-FR" altLang="fr-FR" sz="1200" dirty="0" err="1"/>
              <a:t>Natixis</a:t>
            </a:r>
            <a:endParaRPr lang="fr-FR" altLang="fr-FR" sz="1200" dirty="0"/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Synthèse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Aspects sécurité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Conclusion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err="1" smtClean="0"/>
              <a:t>Next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Steps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Annexes</a:t>
            </a:r>
            <a:endParaRPr lang="en-US" altLang="fr-FR" sz="2000" dirty="0"/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Interfaces de conception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Soumissionnaires retenus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Architectures techniques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Lien </a:t>
            </a:r>
            <a:r>
              <a:rPr lang="fr-FR" altLang="fr-FR" sz="1200" dirty="0"/>
              <a:t>« compte AVA » - processus </a:t>
            </a:r>
            <a:r>
              <a:rPr lang="fr-FR" altLang="fr-FR" sz="1200" dirty="0" smtClean="0"/>
              <a:t>– CFN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/>
              <a:t>Points d’attention </a:t>
            </a:r>
            <a:r>
              <a:rPr lang="fr-FR" altLang="fr-FR" sz="1200" dirty="0" err="1"/>
              <a:t>UiPath</a:t>
            </a:r>
            <a:r>
              <a:rPr lang="fr-FR" altLang="fr-FR" sz="1200" dirty="0"/>
              <a:t> : Robot avec ouverture de </a:t>
            </a:r>
            <a:r>
              <a:rPr lang="fr-FR" altLang="fr-FR" sz="1200" dirty="0" smtClean="0"/>
              <a:t>session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sz="1200" dirty="0"/>
              <a:t>Points </a:t>
            </a:r>
            <a:r>
              <a:rPr lang="fr-FR" sz="1200" dirty="0" smtClean="0"/>
              <a:t>d’attention </a:t>
            </a:r>
            <a:r>
              <a:rPr lang="fr-FR" sz="1200" dirty="0"/>
              <a:t>Nice : Robot avec </a:t>
            </a:r>
            <a:r>
              <a:rPr lang="fr-FR" sz="1200" dirty="0" smtClean="0"/>
              <a:t>ouverture </a:t>
            </a:r>
            <a:r>
              <a:rPr lang="fr-FR" sz="1200" dirty="0"/>
              <a:t>de </a:t>
            </a:r>
            <a:r>
              <a:rPr lang="fr-FR" sz="1200" dirty="0" smtClean="0"/>
              <a:t>session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sz="1200" dirty="0"/>
              <a:t>Architecture Référentiel Identités </a:t>
            </a:r>
            <a:r>
              <a:rPr lang="fr-FR" sz="1200" dirty="0" smtClean="0"/>
              <a:t>Virtuelles (RIV)</a:t>
            </a:r>
            <a:endParaRPr lang="fr-FR" altLang="fr-FR" sz="1200" dirty="0"/>
          </a:p>
        </p:txBody>
      </p:sp>
    </p:spTree>
    <p:extLst>
      <p:ext uri="{BB962C8B-B14F-4D97-AF65-F5344CB8AC3E}">
        <p14:creationId xmlns:p14="http://schemas.microsoft.com/office/powerpoint/2010/main" val="400055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8. Annexes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Soumissionnaires retenus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88104"/>
              </p:ext>
            </p:extLst>
          </p:nvPr>
        </p:nvGraphicFramePr>
        <p:xfrm>
          <a:off x="395288" y="1147763"/>
          <a:ext cx="8434387" cy="427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23"/>
                <a:gridCol w="1456239"/>
                <a:gridCol w="1887619"/>
                <a:gridCol w="2295007"/>
                <a:gridCol w="1503799"/>
              </a:tblGrid>
              <a:tr h="461689">
                <a:tc>
                  <a:txBody>
                    <a:bodyPr/>
                    <a:lstStyle/>
                    <a:p>
                      <a:pPr eaLnBrk="1"/>
                      <a:endParaRPr lang="fr-FR" sz="1200" noProof="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UIPATH</a:t>
                      </a:r>
                      <a:endParaRPr lang="fr-FR" sz="120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Nice</a:t>
                      </a:r>
                    </a:p>
                    <a:p>
                      <a:pPr algn="ctr"/>
                      <a:r>
                        <a:rPr lang="fr-FR" sz="1200" b="0" dirty="0" smtClean="0"/>
                        <a:t>RTS Suite</a:t>
                      </a:r>
                      <a:r>
                        <a:rPr lang="fr-FR" sz="1200" b="0" baseline="0" dirty="0" smtClean="0"/>
                        <a:t> </a:t>
                      </a:r>
                      <a:endParaRPr lang="fr-FR" sz="1200" b="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PegaRPA</a:t>
                      </a:r>
                      <a:r>
                        <a:rPr lang="fr-FR" sz="1200" dirty="0" smtClean="0"/>
                        <a:t> </a:t>
                      </a:r>
                      <a:endParaRPr lang="fr-FR" sz="1200" dirty="0" smtClean="0"/>
                    </a:p>
                    <a:p>
                      <a:pPr algn="ctr"/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Pega</a:t>
                      </a:r>
                      <a:r>
                        <a:rPr lang="fr-FR" sz="1200" baseline="0" dirty="0" smtClean="0"/>
                        <a:t> System)</a:t>
                      </a:r>
                      <a:endParaRPr lang="fr-FR" sz="120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Automation </a:t>
                      </a:r>
                      <a:r>
                        <a:rPr lang="fr-FR" sz="1200" dirty="0" err="1" smtClean="0"/>
                        <a:t>Anywhere</a:t>
                      </a:r>
                      <a:endParaRPr lang="fr-FR" sz="1200" dirty="0"/>
                    </a:p>
                  </a:txBody>
                  <a:tcPr marL="91445" marR="91445" marT="45776" marB="45776"/>
                </a:tc>
              </a:tr>
              <a:tr h="461689">
                <a:tc>
                  <a:txBody>
                    <a:bodyPr/>
                    <a:lstStyle/>
                    <a:p>
                      <a:pPr algn="l"/>
                      <a:r>
                        <a:rPr lang="fr-FR" sz="1000" b="1" noProof="0" dirty="0" smtClean="0"/>
                        <a:t>Année de création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2012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0" noProof="0" dirty="0" smtClean="0"/>
                        <a:t>1985</a:t>
                      </a:r>
                    </a:p>
                    <a:p>
                      <a:pPr algn="ctr" eaLnBrk="1"/>
                      <a:r>
                        <a:rPr lang="fr-FR" sz="1000" b="1" noProof="0" dirty="0" smtClean="0"/>
                        <a:t>RTS</a:t>
                      </a:r>
                      <a:r>
                        <a:rPr lang="fr-FR" sz="1000" b="1" baseline="0" noProof="0" dirty="0" smtClean="0"/>
                        <a:t> Suite: 2001</a:t>
                      </a:r>
                      <a:endParaRPr lang="fr-FR" sz="1000" b="1" noProof="0" dirty="0" smtClean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2005 (</a:t>
                      </a:r>
                      <a:r>
                        <a:rPr lang="fr-FR" sz="1000" b="1" noProof="0" dirty="0" err="1" smtClean="0"/>
                        <a:t>Pega</a:t>
                      </a:r>
                      <a:r>
                        <a:rPr lang="fr-FR" sz="1000" b="1" noProof="0" dirty="0" smtClean="0"/>
                        <a:t>: 1983)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2003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411546">
                <a:tc>
                  <a:txBody>
                    <a:bodyPr/>
                    <a:lstStyle/>
                    <a:p>
                      <a:r>
                        <a:rPr lang="fr-FR" sz="1000" b="1" noProof="0" dirty="0" smtClean="0"/>
                        <a:t>Chiffre d’affaires</a:t>
                      </a: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1000K€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843 M€</a:t>
                      </a:r>
                      <a:endParaRPr lang="fr-FR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680M€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Non fourni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411546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Effectifs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36 (Dt 20 R&amp;D)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+4000 en global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indent="0" algn="ctr" eaLnBrk="1">
                        <a:buFont typeface="Arial" panose="020B0604020202020204" pitchFamily="34" charset="0"/>
                        <a:buNone/>
                      </a:pPr>
                      <a:r>
                        <a:rPr lang="fr-FR" sz="1000" b="1" noProof="0" dirty="0" err="1" smtClean="0"/>
                        <a:t>Pega</a:t>
                      </a:r>
                      <a:r>
                        <a:rPr lang="fr-FR" sz="1000" b="1" noProof="0" dirty="0" smtClean="0"/>
                        <a:t> Env. 1000</a:t>
                      </a:r>
                    </a:p>
                    <a:p>
                      <a:pPr marL="0" indent="0" algn="ctr" eaLnBrk="1">
                        <a:buFont typeface="Arial" panose="020B0604020202020204" pitchFamily="34" charset="0"/>
                        <a:buNone/>
                      </a:pPr>
                      <a:r>
                        <a:rPr lang="fr-FR" sz="1000" b="1" baseline="0" noProof="0" dirty="0" err="1" smtClean="0"/>
                        <a:t>OpenSpan</a:t>
                      </a:r>
                      <a:r>
                        <a:rPr lang="fr-FR" sz="1000" b="1" baseline="0" noProof="0" dirty="0" smtClean="0"/>
                        <a:t> Env. 100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90 (</a:t>
                      </a:r>
                      <a:r>
                        <a:rPr lang="fr-FR" sz="1000" b="1" noProof="0" dirty="0" err="1" smtClean="0"/>
                        <a:t>dt</a:t>
                      </a:r>
                      <a:r>
                        <a:rPr lang="fr-FR" sz="1000" b="1" noProof="0" dirty="0" smtClean="0"/>
                        <a:t> 39 R&amp;D)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1051532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Clients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143 customers </a:t>
                      </a:r>
                    </a:p>
                    <a:p>
                      <a:pPr algn="ctr" eaLnBrk="1"/>
                      <a:r>
                        <a:rPr lang="en-US" sz="1000" noProof="0" dirty="0" smtClean="0"/>
                        <a:t>EMEA: 67, America: 49, Asia: 27</a:t>
                      </a: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it-IT" sz="1000" noProof="0" dirty="0" smtClean="0"/>
                        <a:t>Ikea, Banca Popolare di Sondrio, </a:t>
                      </a:r>
                      <a:r>
                        <a:rPr lang="it-IT" sz="1000" noProof="0" dirty="0" err="1" smtClean="0"/>
                        <a:t>Helpline</a:t>
                      </a:r>
                      <a:r>
                        <a:rPr lang="it-IT" sz="1000" noProof="0" dirty="0" smtClean="0"/>
                        <a:t>, </a:t>
                      </a:r>
                      <a:r>
                        <a:rPr lang="en-US" sz="1000" dirty="0" smtClean="0"/>
                        <a:t>Fidelity </a:t>
                      </a:r>
                      <a:r>
                        <a:rPr lang="en-US" sz="1000" dirty="0" err="1" smtClean="0"/>
                        <a:t>Infor</a:t>
                      </a:r>
                      <a:endParaRPr lang="en-US" sz="800" baseline="0" dirty="0" smtClean="0"/>
                    </a:p>
                    <a:p>
                      <a:pPr algn="ctr" eaLnBrk="1"/>
                      <a:r>
                        <a:rPr lang="en-US" sz="1000" dirty="0" smtClean="0"/>
                        <a:t> , Bank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Leumi</a:t>
                      </a:r>
                      <a:r>
                        <a:rPr lang="en-US" sz="1000" baseline="0" dirty="0" smtClean="0"/>
                        <a:t>,</a:t>
                      </a:r>
                      <a:r>
                        <a:rPr lang="it-IT" sz="1000" baseline="0" dirty="0" smtClean="0"/>
                        <a:t> , </a:t>
                      </a:r>
                      <a:r>
                        <a:rPr lang="it-IT" sz="1000" baseline="0" dirty="0" err="1" smtClean="0"/>
                        <a:t>morgan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stanley</a:t>
                      </a:r>
                      <a:endParaRPr lang="en-US" sz="1000" noProof="0" dirty="0" smtClean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80 customers </a:t>
                      </a:r>
                    </a:p>
                    <a:p>
                      <a:pPr algn="ctr" eaLnBrk="1"/>
                      <a:r>
                        <a:rPr lang="en-US" sz="1000" noProof="0" dirty="0" smtClean="0"/>
                        <a:t>20 in EMEA, 41 in the AMERICA, 3 in APAC, 16 GLOBALLY</a:t>
                      </a:r>
                      <a:endParaRPr lang="fr-FR" sz="1000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Production:</a:t>
                      </a:r>
                      <a:r>
                        <a:rPr lang="en-US" sz="1000" b="1" baseline="0" noProof="0" dirty="0" smtClean="0"/>
                        <a:t> </a:t>
                      </a:r>
                      <a:r>
                        <a:rPr lang="en-US" sz="1000" b="1" noProof="0" dirty="0" smtClean="0"/>
                        <a:t>18</a:t>
                      </a:r>
                    </a:p>
                    <a:p>
                      <a:pPr algn="ctr" eaLnBrk="1"/>
                      <a:r>
                        <a:rPr lang="en-US" sz="1000" noProof="0" dirty="0" smtClean="0"/>
                        <a:t>EMEA: 1, AMERICA: 8, ASIA: 9</a:t>
                      </a:r>
                    </a:p>
                    <a:p>
                      <a:pPr algn="ctr" eaLnBrk="1"/>
                      <a:r>
                        <a:rPr lang="en-US" sz="1000" b="1" noProof="0" dirty="0" smtClean="0"/>
                        <a:t>Implementation</a:t>
                      </a:r>
                      <a:r>
                        <a:rPr lang="en-US" sz="1000" b="1" baseline="0" noProof="0" dirty="0" smtClean="0"/>
                        <a:t> </a:t>
                      </a:r>
                      <a:r>
                        <a:rPr lang="en-US" sz="1000" b="1" noProof="0" dirty="0" smtClean="0"/>
                        <a:t>– 20</a:t>
                      </a:r>
                      <a:endParaRPr lang="fr-FR" sz="1000" b="1" noProof="0" dirty="0" smtClean="0"/>
                    </a:p>
                  </a:txBody>
                  <a:tcPr marL="91445" marR="91445" marT="45776" marB="45776" anchor="ctr"/>
                </a:tc>
              </a:tr>
              <a:tr h="571542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Références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0" noProof="0" dirty="0" smtClean="0"/>
                        <a:t>Cap</a:t>
                      </a:r>
                      <a:r>
                        <a:rPr lang="en-US" sz="1000" b="0" baseline="0" noProof="0" dirty="0" smtClean="0"/>
                        <a:t> </a:t>
                      </a:r>
                      <a:r>
                        <a:rPr lang="en-US" sz="1000" b="0" noProof="0" dirty="0" smtClean="0"/>
                        <a:t>Gemini</a:t>
                      </a:r>
                    </a:p>
                    <a:p>
                      <a:pPr algn="ctr" eaLnBrk="1"/>
                      <a:r>
                        <a:rPr lang="en-US" sz="1000" b="0" noProof="0" dirty="0" err="1" smtClean="0"/>
                        <a:t>SwissRe</a:t>
                      </a:r>
                      <a:endParaRPr lang="en-US" sz="1000" b="0" noProof="0" dirty="0" smtClean="0"/>
                    </a:p>
                    <a:p>
                      <a:pPr algn="ctr" eaLnBrk="1"/>
                      <a:r>
                        <a:rPr lang="en-US" sz="1000" b="0" noProof="0" dirty="0" err="1" smtClean="0"/>
                        <a:t>AonHewitt</a:t>
                      </a:r>
                      <a:endParaRPr lang="fr-FR" sz="1000" b="0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0" noProof="0" dirty="0" smtClean="0"/>
                        <a:t>IKEA</a:t>
                      </a:r>
                      <a:endParaRPr lang="fr-FR" sz="1000" b="0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Telstra. 20,000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eBay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2,000 users. </a:t>
                      </a:r>
                      <a:endParaRPr lang="en-US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Florida 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Blue. 2,000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16" marB="0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0" noProof="0" dirty="0" smtClean="0"/>
                        <a:t>Société Générale</a:t>
                      </a:r>
                      <a:endParaRPr lang="fr-FR" sz="1000" b="0" noProof="0" dirty="0"/>
                    </a:p>
                  </a:txBody>
                  <a:tcPr marL="91445" marR="91445" marT="45776" marB="45776" anchor="ctr"/>
                </a:tc>
              </a:tr>
              <a:tr h="411546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Spécialiste</a:t>
                      </a:r>
                      <a:r>
                        <a:rPr lang="fr-FR" sz="1000" b="1" baseline="0" noProof="0" dirty="0" smtClean="0"/>
                        <a:t> RPA?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Spécialiste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Généraliste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Généraliste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Spécialiste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492461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Relation Natixis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 </a:t>
                      </a:r>
                      <a:endParaRPr lang="fr-FR" sz="1000" b="1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fr-FR" sz="9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175keur 2015) </a:t>
                      </a:r>
                      <a:endParaRPr lang="fr-FR" sz="1000" b="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aseline="0" noProof="0" dirty="0" smtClean="0">
                          <a:solidFill>
                            <a:schemeClr val="dk1"/>
                          </a:solidFill>
                          <a:sym typeface="Wingdings" panose="05000000000000000000" pitchFamily="2" charset="2"/>
                        </a:rPr>
                        <a:t>POC en cours sur l’outil </a:t>
                      </a:r>
                      <a:r>
                        <a:rPr lang="fr-FR" sz="1000" baseline="0" noProof="0" dirty="0" err="1" smtClean="0">
                          <a:solidFill>
                            <a:schemeClr val="dk1"/>
                          </a:solidFill>
                          <a:sym typeface="Wingdings" panose="05000000000000000000" pitchFamily="2" charset="2"/>
                        </a:rPr>
                        <a:t>Pega</a:t>
                      </a:r>
                      <a:endParaRPr lang="fr-FR" sz="1000" noProof="0" dirty="0" smtClean="0">
                        <a:solidFill>
                          <a:srgbClr val="63B378"/>
                        </a:solidFill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</a:t>
                      </a:r>
                      <a:endParaRPr lang="fr-FR" sz="1000" b="1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76" marB="4577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de conception : </a:t>
            </a:r>
            <a:r>
              <a:rPr lang="fr-FR" dirty="0" err="1" smtClean="0"/>
              <a:t>UiPath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3" y="965424"/>
            <a:ext cx="8683697" cy="5199880"/>
          </a:xfrm>
        </p:spPr>
      </p:pic>
    </p:spTree>
    <p:extLst>
      <p:ext uri="{BB962C8B-B14F-4D97-AF65-F5344CB8AC3E}">
        <p14:creationId xmlns:p14="http://schemas.microsoft.com/office/powerpoint/2010/main" val="280821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de conception : Nice</a:t>
            </a:r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920880" cy="5192184"/>
          </a:xfrm>
        </p:spPr>
      </p:pic>
    </p:spTree>
    <p:extLst>
      <p:ext uri="{BB962C8B-B14F-4D97-AF65-F5344CB8AC3E}">
        <p14:creationId xmlns:p14="http://schemas.microsoft.com/office/powerpoint/2010/main" val="10580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 : Nice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00608"/>
            <a:ext cx="8580437" cy="49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8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 : </a:t>
            </a:r>
            <a:r>
              <a:rPr lang="fr-FR" dirty="0" err="1" smtClean="0"/>
              <a:t>UiPath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582400" cy="508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1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Lien « compte AVA » - processus - CFN</a:t>
            </a: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1105346" y="3192463"/>
            <a:ext cx="92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Disque magnétique 4"/>
          <p:cNvSpPr/>
          <p:nvPr/>
        </p:nvSpPr>
        <p:spPr>
          <a:xfrm>
            <a:off x="346521" y="2728913"/>
            <a:ext cx="750887" cy="679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latin typeface="+mj-lt"/>
              </a:rPr>
              <a:t>RIV</a:t>
            </a:r>
            <a:endParaRPr lang="en-US" sz="1200" dirty="0">
              <a:latin typeface="+mj-lt"/>
            </a:endParaRPr>
          </a:p>
        </p:txBody>
      </p:sp>
      <p:sp>
        <p:nvSpPr>
          <p:cNvPr id="6" name="Triangle isocèle 5"/>
          <p:cNvSpPr/>
          <p:nvPr/>
        </p:nvSpPr>
        <p:spPr>
          <a:xfrm>
            <a:off x="1905446" y="3587750"/>
            <a:ext cx="457200" cy="4175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dirty="0">
                <a:latin typeface="+mj-lt"/>
              </a:rPr>
              <a:t>AD</a:t>
            </a:r>
            <a:endParaRPr lang="en-US" sz="800" dirty="0">
              <a:latin typeface="+mj-lt"/>
            </a:endParaRPr>
          </a:p>
        </p:txBody>
      </p:sp>
      <p:sp>
        <p:nvSpPr>
          <p:cNvPr id="7" name="Triangle isocèle 6"/>
          <p:cNvSpPr/>
          <p:nvPr/>
        </p:nvSpPr>
        <p:spPr>
          <a:xfrm>
            <a:off x="2329308" y="3548063"/>
            <a:ext cx="554038" cy="4968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dirty="0">
                <a:latin typeface="+mj-lt"/>
              </a:rPr>
              <a:t>AD</a:t>
            </a:r>
            <a:endParaRPr lang="en-US" sz="800" dirty="0">
              <a:latin typeface="+mj-lt"/>
            </a:endParaRPr>
          </a:p>
        </p:txBody>
      </p:sp>
      <p:sp>
        <p:nvSpPr>
          <p:cNvPr id="8" name="Organigramme : Disque magnétique 7"/>
          <p:cNvSpPr/>
          <p:nvPr/>
        </p:nvSpPr>
        <p:spPr>
          <a:xfrm>
            <a:off x="7869683" y="2316163"/>
            <a:ext cx="1114425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latin typeface="+mj-lt"/>
              </a:rPr>
              <a:t>CFN</a:t>
            </a:r>
            <a:endParaRPr lang="en-US" dirty="0">
              <a:latin typeface="+mj-lt"/>
            </a:endParaRPr>
          </a:p>
        </p:txBody>
      </p:sp>
      <p:cxnSp>
        <p:nvCxnSpPr>
          <p:cNvPr id="9" name="Connecteur droit 8"/>
          <p:cNvCxnSpPr>
            <a:stCxn id="15" idx="2"/>
            <a:endCxn id="7" idx="0"/>
          </p:cNvCxnSpPr>
          <p:nvPr/>
        </p:nvCxnSpPr>
        <p:spPr>
          <a:xfrm>
            <a:off x="2515046" y="3406775"/>
            <a:ext cx="92075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Disque magnétique 9"/>
          <p:cNvSpPr/>
          <p:nvPr/>
        </p:nvSpPr>
        <p:spPr>
          <a:xfrm>
            <a:off x="2751583" y="3440113"/>
            <a:ext cx="427038" cy="193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dirty="0">
                <a:latin typeface="+mj-lt"/>
              </a:rPr>
              <a:t>DB</a:t>
            </a:r>
            <a:endParaRPr lang="en-US" sz="800" dirty="0">
              <a:latin typeface="+mj-lt"/>
            </a:endParaRPr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2913508" y="3654425"/>
            <a:ext cx="530225" cy="230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dirty="0">
                <a:latin typeface="+mj-lt"/>
              </a:rPr>
              <a:t>CLE2</a:t>
            </a:r>
            <a:endParaRPr lang="en-US" sz="800" dirty="0">
              <a:latin typeface="+mj-lt"/>
            </a:endParaRPr>
          </a:p>
        </p:txBody>
      </p:sp>
      <p:cxnSp>
        <p:nvCxnSpPr>
          <p:cNvPr id="12" name="Connecteur droit 11"/>
          <p:cNvCxnSpPr>
            <a:stCxn id="15" idx="2"/>
          </p:cNvCxnSpPr>
          <p:nvPr/>
        </p:nvCxnSpPr>
        <p:spPr>
          <a:xfrm>
            <a:off x="2515046" y="3406775"/>
            <a:ext cx="444500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15" idx="3"/>
          </p:cNvCxnSpPr>
          <p:nvPr/>
        </p:nvCxnSpPr>
        <p:spPr>
          <a:xfrm flipV="1">
            <a:off x="2440433" y="3116263"/>
            <a:ext cx="563563" cy="63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7" idx="1"/>
          </p:cNvCxnSpPr>
          <p:nvPr/>
        </p:nvCxnSpPr>
        <p:spPr>
          <a:xfrm flipV="1">
            <a:off x="5116958" y="3133725"/>
            <a:ext cx="8985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2026096" y="2825750"/>
            <a:ext cx="977900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latin typeface="+mj-lt"/>
              </a:rPr>
              <a:t>THOR</a:t>
            </a:r>
            <a:endParaRPr lang="en-US" dirty="0">
              <a:latin typeface="+mj-lt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819971" y="2817813"/>
            <a:ext cx="1296987" cy="568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b="1" dirty="0">
                <a:latin typeface="+mj-lt"/>
              </a:rPr>
              <a:t>ORCHESTRATOR</a:t>
            </a:r>
            <a:endParaRPr lang="en-US" sz="800" b="1" dirty="0">
              <a:latin typeface="+mj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015483" y="2908300"/>
            <a:ext cx="708025" cy="452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dirty="0">
                <a:latin typeface="+mj-lt"/>
              </a:rPr>
              <a:t>VM or VDI</a:t>
            </a:r>
            <a:endParaRPr lang="en-US" sz="1000" dirty="0">
              <a:latin typeface="+mj-lt"/>
            </a:endParaRPr>
          </a:p>
        </p:txBody>
      </p:sp>
      <p:cxnSp>
        <p:nvCxnSpPr>
          <p:cNvPr id="18" name="Connecteur droit 17"/>
          <p:cNvCxnSpPr>
            <a:endCxn id="8" idx="2"/>
          </p:cNvCxnSpPr>
          <p:nvPr/>
        </p:nvCxnSpPr>
        <p:spPr>
          <a:xfrm flipV="1">
            <a:off x="6636196" y="2735263"/>
            <a:ext cx="1233487" cy="50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8746" y="954088"/>
            <a:ext cx="1527175" cy="463550"/>
          </a:xfrm>
          <a:prstGeom prst="wedgeRectCallout">
            <a:avLst>
              <a:gd name="adj1" fmla="val -37309"/>
              <a:gd name="adj2" fmla="val 33220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dirty="0">
                <a:latin typeface="+mj-lt"/>
              </a:rPr>
              <a:t>1/ demande de création des comptes AVA(avec un contrat « spécifique »)</a:t>
            </a:r>
            <a:endParaRPr lang="en-US" sz="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94383" y="954088"/>
            <a:ext cx="1443038" cy="541337"/>
          </a:xfrm>
          <a:prstGeom prst="wedgeRectCallout">
            <a:avLst>
              <a:gd name="adj1" fmla="val -53985"/>
              <a:gd name="adj2" fmla="val 3059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dirty="0">
                <a:latin typeface="+mj-lt"/>
              </a:rPr>
              <a:t>2/ </a:t>
            </a:r>
            <a:r>
              <a:rPr lang="fr-FR" sz="800" dirty="0" err="1">
                <a:latin typeface="+mj-lt"/>
              </a:rPr>
              <a:t>provisionning</a:t>
            </a:r>
            <a:r>
              <a:rPr lang="fr-FR" sz="800" dirty="0">
                <a:latin typeface="+mj-lt"/>
              </a:rPr>
              <a:t> des comptes applicatifs pour le robot (AD, CLE2, Messagerie, BD, ..)</a:t>
            </a:r>
            <a:endParaRPr lang="en-US" sz="8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43796" y="931863"/>
            <a:ext cx="2049462" cy="728662"/>
          </a:xfrm>
          <a:prstGeom prst="wedgeRectCallout">
            <a:avLst>
              <a:gd name="adj1" fmla="val -50736"/>
              <a:gd name="adj2" fmla="val 2229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dirty="0">
                <a:latin typeface="+mj-lt"/>
              </a:rPr>
              <a:t>4/ « designer » les processus métiers et leurs associer des VM/Robots</a:t>
            </a:r>
          </a:p>
          <a:p>
            <a:pPr algn="ctr">
              <a:defRPr/>
            </a:pPr>
            <a:r>
              <a:rPr lang="fr-FR" sz="800" dirty="0">
                <a:latin typeface="+mj-lt"/>
              </a:rPr>
              <a:t>5/ planifier l’exécution des processus</a:t>
            </a:r>
            <a:endParaRPr lang="en-US" sz="8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75821" y="931863"/>
            <a:ext cx="1652587" cy="781050"/>
          </a:xfrm>
          <a:prstGeom prst="wedgeRectCallout">
            <a:avLst>
              <a:gd name="adj1" fmla="val -33371"/>
              <a:gd name="adj2" fmla="val 1964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dirty="0">
                <a:latin typeface="+mj-lt"/>
              </a:rPr>
              <a:t>5/ lancement des processus métiers et récupération des mots des mots de passe des coffres</a:t>
            </a:r>
            <a:endParaRPr lang="en-US" sz="8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34733" y="3527425"/>
            <a:ext cx="1349375" cy="712788"/>
          </a:xfrm>
          <a:prstGeom prst="wedgeRectCallout">
            <a:avLst>
              <a:gd name="adj1" fmla="val -4479"/>
              <a:gd name="adj2" fmla="val -1101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dirty="0">
                <a:latin typeface="+mj-lt"/>
              </a:rPr>
              <a:t>3/ demande de création des coffres forts pour stocker les comptes applicatifs du robot</a:t>
            </a:r>
            <a:endParaRPr lang="en-US" sz="800" dirty="0">
              <a:latin typeface="+mj-lt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120258" y="3062288"/>
            <a:ext cx="709613" cy="452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900" dirty="0">
                <a:latin typeface="+mj-lt"/>
              </a:rPr>
              <a:t>VM or </a:t>
            </a:r>
            <a:r>
              <a:rPr lang="fr-FR" sz="1100" dirty="0">
                <a:latin typeface="+mj-lt"/>
              </a:rPr>
              <a:t>VDI</a:t>
            </a:r>
            <a:endParaRPr lang="en-US" sz="1100" dirty="0">
              <a:latin typeface="+mj-lt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271071" y="3194050"/>
            <a:ext cx="708025" cy="45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900" dirty="0">
                <a:latin typeface="+mj-lt"/>
              </a:rPr>
              <a:t>VM or VDI</a:t>
            </a:r>
            <a:endParaRPr lang="en-US" sz="900" dirty="0"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97371" y="1544638"/>
            <a:ext cx="1184275" cy="1062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900" dirty="0">
                <a:latin typeface="+mj-lt"/>
              </a:rPr>
              <a:t>Ex. demande de création </a:t>
            </a:r>
          </a:p>
          <a:p>
            <a:pPr>
              <a:defRPr/>
            </a:pPr>
            <a:r>
              <a:rPr lang="fr-FR" sz="900" dirty="0">
                <a:latin typeface="+mj-lt"/>
              </a:rPr>
              <a:t>Robot1 par le propriétaire Y dans le Département Z (OU..)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526158" y="1670050"/>
            <a:ext cx="1303338" cy="5857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800" dirty="0">
                <a:latin typeface="+mj-lt"/>
              </a:rPr>
              <a:t>Ex. </a:t>
            </a:r>
          </a:p>
          <a:p>
            <a:pPr>
              <a:defRPr/>
            </a:pPr>
            <a:r>
              <a:rPr lang="fr-FR" sz="800" dirty="0">
                <a:latin typeface="+mj-lt"/>
              </a:rPr>
              <a:t>Robot1_AD</a:t>
            </a:r>
          </a:p>
          <a:p>
            <a:pPr>
              <a:defRPr/>
            </a:pPr>
            <a:r>
              <a:rPr lang="fr-FR" sz="800" dirty="0">
                <a:latin typeface="+mj-lt"/>
              </a:rPr>
              <a:t>Robot1@natixis.com</a:t>
            </a:r>
          </a:p>
          <a:p>
            <a:pPr>
              <a:defRPr/>
            </a:pPr>
            <a:r>
              <a:rPr lang="fr-FR" sz="800" dirty="0">
                <a:latin typeface="+mj-lt"/>
              </a:rPr>
              <a:t>Robot1_CLEF2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427983" y="1924050"/>
            <a:ext cx="1377950" cy="83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800" dirty="0">
                <a:latin typeface="+mj-lt"/>
              </a:rPr>
              <a:t>Ex. </a:t>
            </a:r>
          </a:p>
          <a:p>
            <a:pPr>
              <a:defRPr/>
            </a:pPr>
            <a:r>
              <a:rPr lang="fr-FR" sz="800" dirty="0">
                <a:latin typeface="+mj-lt"/>
              </a:rPr>
              <a:t>PROCESSUS BUSINESS A </a:t>
            </a:r>
            <a:r>
              <a:rPr lang="fr-FR" sz="800" dirty="0">
                <a:latin typeface="+mj-lt"/>
                <a:sym typeface="Wingdings" panose="05000000000000000000" pitchFamily="2" charset="2"/>
              </a:rPr>
              <a:t> VM1, VM2, VM3  ou</a:t>
            </a:r>
          </a:p>
          <a:p>
            <a:pPr>
              <a:defRPr/>
            </a:pPr>
            <a:r>
              <a:rPr lang="fr-FR" sz="800" dirty="0">
                <a:latin typeface="+mj-lt"/>
                <a:sym typeface="Wingdings" panose="05000000000000000000" pitchFamily="2" charset="2"/>
              </a:rPr>
              <a:t>ROBOT1  VM1, VM2, …</a:t>
            </a:r>
            <a:endParaRPr lang="fr-FR" sz="800" dirty="0">
              <a:latin typeface="+mj-l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613971" y="2012950"/>
            <a:ext cx="1079500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800" dirty="0">
                <a:latin typeface="+mj-lt"/>
              </a:rPr>
              <a:t>Ex. </a:t>
            </a:r>
          </a:p>
          <a:p>
            <a:pPr>
              <a:defRPr/>
            </a:pPr>
            <a:r>
              <a:rPr lang="fr-FR" sz="800" dirty="0">
                <a:latin typeface="+mj-lt"/>
                <a:sym typeface="Wingdings" panose="05000000000000000000" pitchFamily="2" charset="2"/>
              </a:rPr>
              <a:t>VM1  accès CFN BUSINESS A</a:t>
            </a:r>
            <a:endParaRPr lang="fr-FR" sz="800" dirty="0">
              <a:latin typeface="+mj-lt"/>
            </a:endParaRPr>
          </a:p>
        </p:txBody>
      </p:sp>
      <p:pic>
        <p:nvPicPr>
          <p:cNvPr id="30" name="Image 1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46" y="2884488"/>
            <a:ext cx="388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Image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483" y="2957513"/>
            <a:ext cx="388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558" y="2908300"/>
            <a:ext cx="3889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F3F2"/>
              </a:clrFrom>
              <a:clrTo>
                <a:srgbClr val="F2F3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1" y="2159000"/>
            <a:ext cx="4953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 bwMode="auto">
          <a:xfrm>
            <a:off x="138558" y="4432300"/>
            <a:ext cx="3603625" cy="1655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fr-FR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892996" y="4403725"/>
            <a:ext cx="4711700" cy="1622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fr-FR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38558" y="4095750"/>
            <a:ext cx="2598738" cy="3032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fr-FR" sz="1200" dirty="0">
                <a:solidFill>
                  <a:schemeClr val="tx1"/>
                </a:solidFill>
                <a:latin typeface="+mj-lt"/>
              </a:rPr>
              <a:t>Points d’attention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902521" y="4095750"/>
            <a:ext cx="2598737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fr-FR" sz="1200" dirty="0">
                <a:solidFill>
                  <a:schemeClr val="tx1"/>
                </a:solidFill>
                <a:latin typeface="+mj-lt"/>
              </a:rPr>
              <a:t>Solution proposée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24283" y="4581525"/>
            <a:ext cx="3532188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000" dirty="0">
                <a:latin typeface="+mj-lt"/>
              </a:rPr>
              <a:t>1/ RPG ou RIV ?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2/ Granularité des services de rattachement de robots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3/ Droit d’accès et cloisonnement des orchestrateurs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4/VM ou VDI pour les AVA ?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5/ création des coffres et gestion du cycle de vie des mots de passe applicatifs 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61258" y="4546600"/>
            <a:ext cx="4686300" cy="1338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Wingdings" pitchFamily="2" charset="2"/>
              <a:buChar char="à"/>
              <a:defRPr/>
            </a:pPr>
            <a:r>
              <a:rPr lang="fr-FR" sz="900" dirty="0">
                <a:latin typeface="+mj-lt"/>
                <a:sym typeface="Wingdings" panose="05000000000000000000" pitchFamily="2" charset="2"/>
              </a:rPr>
              <a:t>  1: RIV afin d’éviter les impacts sur les applications dépendante du RPG </a:t>
            </a:r>
          </a:p>
          <a:p>
            <a:pPr marL="285750" indent="-285750">
              <a:buFont typeface="Wingdings" pitchFamily="2" charset="2"/>
              <a:buChar char="à"/>
              <a:defRPr/>
            </a:pPr>
            <a:r>
              <a:rPr lang="fr-FR" sz="900" dirty="0">
                <a:latin typeface="+mj-lt"/>
                <a:sym typeface="Wingdings" panose="05000000000000000000" pitchFamily="2" charset="2"/>
              </a:rPr>
              <a:t>2: Le robot sera mono-métiers. Puis, chaque conformité validera à son niveau le rattachement des robots</a:t>
            </a:r>
          </a:p>
          <a:p>
            <a:pPr marL="285750" indent="-285750">
              <a:buFont typeface="Wingdings" pitchFamily="2" charset="2"/>
              <a:buChar char="à"/>
              <a:defRPr/>
            </a:pPr>
            <a:r>
              <a:rPr lang="fr-FR" sz="900" dirty="0">
                <a:latin typeface="+mj-lt"/>
                <a:sym typeface="Wingdings" panose="05000000000000000000" pitchFamily="2" charset="2"/>
              </a:rPr>
              <a:t> 3: Plusieurs instances seront nécessaires par PROD-</a:t>
            </a:r>
            <a:r>
              <a:rPr lang="fr-FR" sz="900" dirty="0" err="1">
                <a:latin typeface="+mj-lt"/>
                <a:sym typeface="Wingdings" panose="05000000000000000000" pitchFamily="2" charset="2"/>
              </a:rPr>
              <a:t>Appl</a:t>
            </a:r>
            <a:r>
              <a:rPr lang="fr-FR" sz="900" dirty="0">
                <a:latin typeface="+mj-lt"/>
                <a:sym typeface="Wingdings" panose="05000000000000000000" pitchFamily="2" charset="2"/>
              </a:rPr>
              <a:t>. Un modèle de gestion des droits d’accès sera à définir</a:t>
            </a:r>
          </a:p>
          <a:p>
            <a:pPr marL="285750" indent="-285750">
              <a:buFont typeface="Wingdings" pitchFamily="2" charset="2"/>
              <a:buChar char="à"/>
              <a:defRPr/>
            </a:pPr>
            <a:r>
              <a:rPr lang="fr-FR" sz="900" dirty="0">
                <a:latin typeface="+mj-lt"/>
                <a:sym typeface="Wingdings" panose="05000000000000000000" pitchFamily="2" charset="2"/>
              </a:rPr>
              <a:t>4: Probablement des VDI</a:t>
            </a:r>
          </a:p>
          <a:p>
            <a:pPr marL="285750" indent="-285750">
              <a:buFont typeface="Wingdings" pitchFamily="2" charset="2"/>
              <a:buChar char="à"/>
              <a:defRPr/>
            </a:pPr>
            <a:r>
              <a:rPr lang="fr-FR" sz="900" dirty="0">
                <a:latin typeface="+mj-lt"/>
                <a:sym typeface="Wingdings" panose="05000000000000000000" pitchFamily="2" charset="2"/>
              </a:rPr>
              <a:t>5: Les coffres seront à créer en respectant les recommandations  SSI/Conformité. Le propriétaire de chaque robot doit gérer le renouvellement de ces mots de passe </a:t>
            </a:r>
            <a:endParaRPr lang="fr-FR" sz="900" dirty="0">
              <a:latin typeface="+mj-lt"/>
            </a:endParaRPr>
          </a:p>
        </p:txBody>
      </p:sp>
      <p:sp>
        <p:nvSpPr>
          <p:cNvPr id="40" name="Flèche vers le bas 39"/>
          <p:cNvSpPr/>
          <p:nvPr/>
        </p:nvSpPr>
        <p:spPr bwMode="auto">
          <a:xfrm rot="16200000">
            <a:off x="3581052" y="5156994"/>
            <a:ext cx="576263" cy="26352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fr-FR" sz="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918396" y="2900363"/>
            <a:ext cx="1295400" cy="568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800" b="1" dirty="0">
                <a:latin typeface="+mj-lt"/>
              </a:rPr>
              <a:t>ORCHESTRATOR</a:t>
            </a:r>
            <a:endParaRPr lang="en-US" sz="800" b="1" dirty="0">
              <a:latin typeface="+mj-lt"/>
            </a:endParaRPr>
          </a:p>
        </p:txBody>
      </p:sp>
      <p:cxnSp>
        <p:nvCxnSpPr>
          <p:cNvPr id="42" name="Connecteur droit 41"/>
          <p:cNvCxnSpPr>
            <a:stCxn id="41" idx="3"/>
          </p:cNvCxnSpPr>
          <p:nvPr/>
        </p:nvCxnSpPr>
        <p:spPr>
          <a:xfrm>
            <a:off x="5213796" y="3184525"/>
            <a:ext cx="906462" cy="25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2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Points d’attention </a:t>
            </a:r>
            <a:r>
              <a:rPr lang="fr-FR" sz="1800" dirty="0" err="1" smtClean="0"/>
              <a:t>UiPath</a:t>
            </a:r>
            <a:r>
              <a:rPr lang="fr-FR" sz="1800" dirty="0" smtClean="0"/>
              <a:t> : Robot </a:t>
            </a:r>
            <a:r>
              <a:rPr lang="fr-FR" sz="1800" dirty="0"/>
              <a:t>avec ouverture de session</a:t>
            </a:r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101600" y="1598613"/>
            <a:ext cx="2813050" cy="19637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fr-FR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213" y="938213"/>
            <a:ext cx="1674812" cy="520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err="1">
                <a:latin typeface="+mj-lt"/>
              </a:rPr>
              <a:t>Orchestrator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763" y="2813050"/>
            <a:ext cx="183832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latin typeface="+mj-lt"/>
              </a:rPr>
              <a:t>Robot 1</a:t>
            </a:r>
          </a:p>
          <a:p>
            <a:pPr algn="ctr">
              <a:defRPr/>
            </a:pPr>
            <a:r>
              <a:rPr lang="fr-FR" sz="900" dirty="0">
                <a:solidFill>
                  <a:srgbClr val="FF0000"/>
                </a:solidFill>
                <a:latin typeface="+mj-lt"/>
              </a:rPr>
              <a:t>Robot-account1</a:t>
            </a:r>
          </a:p>
        </p:txBody>
      </p:sp>
      <p:sp>
        <p:nvSpPr>
          <p:cNvPr id="7" name="Organigramme : Disque magnétique 6"/>
          <p:cNvSpPr/>
          <p:nvPr/>
        </p:nvSpPr>
        <p:spPr>
          <a:xfrm>
            <a:off x="1989138" y="927100"/>
            <a:ext cx="1031875" cy="59055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06600" y="1057275"/>
            <a:ext cx="1350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900" dirty="0">
                <a:solidFill>
                  <a:srgbClr val="FF0000"/>
                </a:solidFill>
                <a:latin typeface="+mj-lt"/>
              </a:rPr>
              <a:t>Robot-account1</a:t>
            </a:r>
          </a:p>
          <a:p>
            <a:pPr>
              <a:defRPr/>
            </a:pPr>
            <a:r>
              <a:rPr lang="fr-FR" sz="900" dirty="0">
                <a:solidFill>
                  <a:srgbClr val="FF0000"/>
                </a:solidFill>
                <a:latin typeface="+mj-lt"/>
              </a:rPr>
              <a:t>..</a:t>
            </a:r>
            <a:endParaRPr lang="en-US" sz="9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763" y="1831975"/>
            <a:ext cx="820737" cy="728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dirty="0" err="1">
                <a:latin typeface="+mj-lt"/>
              </a:rPr>
              <a:t>Process</a:t>
            </a:r>
            <a:endParaRPr lang="fr-FR" sz="1000" dirty="0">
              <a:latin typeface="+mj-lt"/>
            </a:endParaRPr>
          </a:p>
          <a:p>
            <a:pPr algn="ctr">
              <a:defRPr/>
            </a:pPr>
            <a:r>
              <a:rPr lang="fr-FR" sz="1000" dirty="0">
                <a:latin typeface="+mj-lt"/>
              </a:rPr>
              <a:t>Business Team A</a:t>
            </a:r>
            <a:endParaRPr lang="en-US" sz="1000" dirty="0">
              <a:latin typeface="+mj-lt"/>
            </a:endParaRPr>
          </a:p>
          <a:p>
            <a:pPr algn="ctr">
              <a:defRPr/>
            </a:pPr>
            <a:endParaRPr lang="en-US" sz="12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2763" y="3683000"/>
            <a:ext cx="1838325" cy="30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latin typeface="+mj-lt"/>
              </a:rPr>
              <a:t>VM 1 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000" y="3983038"/>
            <a:ext cx="183832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>
                <a:latin typeface="+mj-lt"/>
              </a:rPr>
              <a:t>CFN agent (dll) </a:t>
            </a:r>
          </a:p>
          <a:p>
            <a:pPr algn="ctr">
              <a:defRPr/>
            </a:pPr>
            <a:r>
              <a:rPr lang="fr-FR" sz="1200" dirty="0">
                <a:latin typeface="+mj-lt"/>
              </a:rPr>
              <a:t>Lié à la VM 1</a:t>
            </a:r>
            <a:endParaRPr lang="en-US" sz="1200" dirty="0">
              <a:latin typeface="+mj-lt"/>
            </a:endParaRPr>
          </a:p>
        </p:txBody>
      </p:sp>
      <p:pic>
        <p:nvPicPr>
          <p:cNvPr id="12" name="Imag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778250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3188" y="4930775"/>
            <a:ext cx="3316287" cy="1290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pic>
        <p:nvPicPr>
          <p:cNvPr id="1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830763"/>
            <a:ext cx="66516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76213" y="5357813"/>
            <a:ext cx="1638300" cy="8620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1000" b="1" dirty="0">
                <a:latin typeface="+mj-lt"/>
              </a:rPr>
              <a:t>BUSINESS TEAM 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latin typeface="+mj-lt"/>
              </a:rPr>
              <a:t>AD-</a:t>
            </a:r>
            <a:r>
              <a:rPr lang="fr-FR" sz="1000" dirty="0" err="1">
                <a:latin typeface="+mj-lt"/>
              </a:rPr>
              <a:t>account</a:t>
            </a:r>
            <a:endParaRPr lang="fr-FR" sz="10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latin typeface="+mj-lt"/>
              </a:rPr>
              <a:t>CLE2-account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latin typeface="+mj-lt"/>
              </a:rPr>
              <a:t>RACF-</a:t>
            </a:r>
            <a:r>
              <a:rPr lang="fr-FR" sz="1000" dirty="0" err="1">
                <a:latin typeface="+mj-lt"/>
              </a:rPr>
              <a:t>account</a:t>
            </a:r>
            <a:endParaRPr lang="fr-FR" sz="1000" dirty="0">
              <a:latin typeface="+mj-lt"/>
            </a:endParaRPr>
          </a:p>
          <a:p>
            <a:pPr>
              <a:defRPr/>
            </a:pPr>
            <a:r>
              <a:rPr lang="fr-FR" sz="1000" dirty="0">
                <a:latin typeface="+mj-lt"/>
              </a:rPr>
              <a:t>..</a:t>
            </a:r>
            <a:endParaRPr lang="en-US" sz="1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33525" y="1833563"/>
            <a:ext cx="820738" cy="7302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dirty="0" err="1">
                <a:latin typeface="+mj-lt"/>
              </a:rPr>
              <a:t>Process</a:t>
            </a:r>
            <a:endParaRPr lang="fr-FR" sz="1000" dirty="0">
              <a:latin typeface="+mj-lt"/>
            </a:endParaRPr>
          </a:p>
          <a:p>
            <a:pPr algn="ctr">
              <a:defRPr/>
            </a:pPr>
            <a:r>
              <a:rPr lang="fr-FR" sz="1000" dirty="0">
                <a:latin typeface="+mj-lt"/>
              </a:rPr>
              <a:t>Business Team B</a:t>
            </a:r>
            <a:endParaRPr lang="en-US" sz="1000" dirty="0">
              <a:latin typeface="+mj-lt"/>
            </a:endParaRPr>
          </a:p>
          <a:p>
            <a:pPr algn="ctr">
              <a:defRPr/>
            </a:pPr>
            <a:endParaRPr lang="en-US" sz="1200" dirty="0">
              <a:latin typeface="+mj-lt"/>
            </a:endParaRPr>
          </a:p>
        </p:txBody>
      </p:sp>
      <p:pic>
        <p:nvPicPr>
          <p:cNvPr id="1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4830763"/>
            <a:ext cx="66516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973263" y="5357813"/>
            <a:ext cx="1638300" cy="8620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1000" b="1" dirty="0">
                <a:latin typeface="+mj-lt"/>
              </a:rPr>
              <a:t>BUSINESS TEAM B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latin typeface="+mj-lt"/>
              </a:rPr>
              <a:t>AD-</a:t>
            </a:r>
            <a:r>
              <a:rPr lang="fr-FR" sz="1000" dirty="0" err="1">
                <a:latin typeface="+mj-lt"/>
              </a:rPr>
              <a:t>account</a:t>
            </a:r>
            <a:endParaRPr lang="fr-FR" sz="10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latin typeface="+mj-lt"/>
              </a:rPr>
              <a:t>CLE2-account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latin typeface="+mj-lt"/>
              </a:rPr>
              <a:t>RACF-</a:t>
            </a:r>
            <a:r>
              <a:rPr lang="fr-FR" sz="1000" dirty="0" err="1">
                <a:latin typeface="+mj-lt"/>
              </a:rPr>
              <a:t>account</a:t>
            </a:r>
            <a:endParaRPr lang="fr-FR" sz="1000" dirty="0">
              <a:latin typeface="+mj-lt"/>
            </a:endParaRPr>
          </a:p>
          <a:p>
            <a:pPr>
              <a:defRPr/>
            </a:pPr>
            <a:r>
              <a:rPr lang="fr-FR" sz="1000" dirty="0">
                <a:latin typeface="+mj-lt"/>
              </a:rPr>
              <a:t>..</a:t>
            </a:r>
            <a:endParaRPr lang="en-US" sz="10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16200000">
            <a:off x="-296068" y="2416968"/>
            <a:ext cx="1009650" cy="2143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fr-FR" sz="900" b="1" dirty="0">
                <a:solidFill>
                  <a:schemeClr val="tx1"/>
                </a:solidFill>
                <a:latin typeface="+mj-lt"/>
              </a:rPr>
              <a:t>Département 1</a:t>
            </a:r>
          </a:p>
        </p:txBody>
      </p:sp>
      <p:sp>
        <p:nvSpPr>
          <p:cNvPr id="20" name="Forme libre 19"/>
          <p:cNvSpPr/>
          <p:nvPr/>
        </p:nvSpPr>
        <p:spPr bwMode="auto">
          <a:xfrm>
            <a:off x="704850" y="4367213"/>
            <a:ext cx="619125" cy="635000"/>
          </a:xfrm>
          <a:custGeom>
            <a:avLst/>
            <a:gdLst>
              <a:gd name="connsiteX0" fmla="*/ 277816 w 618290"/>
              <a:gd name="connsiteY0" fmla="*/ 0 h 1017917"/>
              <a:gd name="connsiteX1" fmla="*/ 10397 w 618290"/>
              <a:gd name="connsiteY1" fmla="*/ 129396 h 1017917"/>
              <a:gd name="connsiteX2" fmla="*/ 596993 w 618290"/>
              <a:gd name="connsiteY2" fmla="*/ 715992 h 1017917"/>
              <a:gd name="connsiteX3" fmla="*/ 433092 w 618290"/>
              <a:gd name="connsiteY3" fmla="*/ 1017917 h 101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290" h="1017917">
                <a:moveTo>
                  <a:pt x="277816" y="0"/>
                </a:moveTo>
                <a:cubicBezTo>
                  <a:pt x="117508" y="5032"/>
                  <a:pt x="-42799" y="10064"/>
                  <a:pt x="10397" y="129396"/>
                </a:cubicBezTo>
                <a:cubicBezTo>
                  <a:pt x="63593" y="248728"/>
                  <a:pt x="526544" y="567905"/>
                  <a:pt x="596993" y="715992"/>
                </a:cubicBezTo>
                <a:cubicBezTo>
                  <a:pt x="667442" y="864079"/>
                  <a:pt x="550267" y="940998"/>
                  <a:pt x="433092" y="101791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 sz="600">
              <a:latin typeface="+mj-lt"/>
            </a:endParaRPr>
          </a:p>
        </p:txBody>
      </p:sp>
      <p:sp>
        <p:nvSpPr>
          <p:cNvPr id="21" name="Forme libre 20"/>
          <p:cNvSpPr/>
          <p:nvPr/>
        </p:nvSpPr>
        <p:spPr bwMode="auto">
          <a:xfrm>
            <a:off x="930275" y="4367213"/>
            <a:ext cx="1562100" cy="738187"/>
          </a:xfrm>
          <a:custGeom>
            <a:avLst/>
            <a:gdLst>
              <a:gd name="connsiteX0" fmla="*/ 310903 w 1561733"/>
              <a:gd name="connsiteY0" fmla="*/ 0 h 1121450"/>
              <a:gd name="connsiteX1" fmla="*/ 69363 w 1561733"/>
              <a:gd name="connsiteY1" fmla="*/ 138022 h 1121450"/>
              <a:gd name="connsiteX2" fmla="*/ 1406457 w 1561733"/>
              <a:gd name="connsiteY2" fmla="*/ 785004 h 1121450"/>
              <a:gd name="connsiteX3" fmla="*/ 1544480 w 1561733"/>
              <a:gd name="connsiteY3" fmla="*/ 1078302 h 1121450"/>
              <a:gd name="connsiteX4" fmla="*/ 1561733 w 1561733"/>
              <a:gd name="connsiteY4" fmla="*/ 1121434 h 112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733" h="1121450">
                <a:moveTo>
                  <a:pt x="310903" y="0"/>
                </a:moveTo>
                <a:cubicBezTo>
                  <a:pt x="98837" y="3594"/>
                  <a:pt x="-113229" y="7188"/>
                  <a:pt x="69363" y="138022"/>
                </a:cubicBezTo>
                <a:cubicBezTo>
                  <a:pt x="251955" y="268856"/>
                  <a:pt x="1160604" y="628291"/>
                  <a:pt x="1406457" y="785004"/>
                </a:cubicBezTo>
                <a:cubicBezTo>
                  <a:pt x="1652310" y="941717"/>
                  <a:pt x="1518601" y="1022230"/>
                  <a:pt x="1544480" y="1078302"/>
                </a:cubicBezTo>
                <a:cubicBezTo>
                  <a:pt x="1570359" y="1134374"/>
                  <a:pt x="1553107" y="1118559"/>
                  <a:pt x="1561733" y="112143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 sz="60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70238" y="898525"/>
            <a:ext cx="2338387" cy="598488"/>
          </a:xfrm>
          <a:prstGeom prst="wedgeRectCallout">
            <a:avLst>
              <a:gd name="adj1" fmla="val -54757"/>
              <a:gd name="adj2" fmla="val 237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b="1" dirty="0">
                <a:solidFill>
                  <a:srgbClr val="FF0000"/>
                </a:solidFill>
                <a:latin typeface="+mj-lt"/>
              </a:rPr>
              <a:t>UIPATH</a:t>
            </a:r>
          </a:p>
          <a:p>
            <a:pPr algn="ctr">
              <a:defRPr/>
            </a:pPr>
            <a:r>
              <a:rPr lang="fr-FR" sz="1000" dirty="0">
                <a:latin typeface="+mj-lt"/>
              </a:rPr>
              <a:t> </a:t>
            </a:r>
            <a:r>
              <a:rPr lang="fr-FR" sz="1000" b="1" dirty="0">
                <a:solidFill>
                  <a:srgbClr val="FF0000"/>
                </a:solidFill>
                <a:latin typeface="+mj-lt"/>
              </a:rPr>
              <a:t>Comptes de session sur le serveur</a:t>
            </a:r>
            <a:endParaRPr lang="en-US" sz="1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3" name="Connecteur droit 92"/>
          <p:cNvCxnSpPr>
            <a:cxnSpLocks noChangeShapeType="1"/>
            <a:stCxn id="8" idx="1"/>
            <a:endCxn id="5" idx="3"/>
          </p:cNvCxnSpPr>
          <p:nvPr/>
        </p:nvCxnSpPr>
        <p:spPr bwMode="auto">
          <a:xfrm flipH="1" flipV="1">
            <a:off x="1851025" y="1198563"/>
            <a:ext cx="155575" cy="42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>
          <a:xfrm>
            <a:off x="3170238" y="1833563"/>
            <a:ext cx="2338387" cy="573087"/>
          </a:xfrm>
          <a:prstGeom prst="wedgeRectCallout">
            <a:avLst>
              <a:gd name="adj1" fmla="val -83692"/>
              <a:gd name="adj2" fmla="val 26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dirty="0">
                <a:latin typeface="+mj-lt"/>
              </a:rPr>
              <a:t>Lancement du  </a:t>
            </a:r>
            <a:r>
              <a:rPr lang="fr-FR" sz="1000" dirty="0" err="1">
                <a:latin typeface="+mj-lt"/>
              </a:rPr>
              <a:t>process</a:t>
            </a:r>
            <a:r>
              <a:rPr lang="fr-FR" sz="1000" dirty="0">
                <a:latin typeface="+mj-lt"/>
              </a:rPr>
              <a:t> A puis B</a:t>
            </a:r>
            <a:endParaRPr lang="en-US" sz="1000" dirty="0">
              <a:latin typeface="+mj-lt"/>
            </a:endParaRPr>
          </a:p>
        </p:txBody>
      </p:sp>
      <p:cxnSp>
        <p:nvCxnSpPr>
          <p:cNvPr id="25" name="Connecteur droit avec flèche 5"/>
          <p:cNvCxnSpPr>
            <a:cxnSpLocks noChangeShapeType="1"/>
            <a:stCxn id="5" idx="2"/>
          </p:cNvCxnSpPr>
          <p:nvPr/>
        </p:nvCxnSpPr>
        <p:spPr bwMode="auto">
          <a:xfrm flipH="1">
            <a:off x="931863" y="1458913"/>
            <a:ext cx="82550" cy="373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onnecteur droit avec flèche 8"/>
          <p:cNvCxnSpPr>
            <a:cxnSpLocks noChangeShapeType="1"/>
            <a:stCxn id="5" idx="2"/>
            <a:endCxn id="16" idx="0"/>
          </p:cNvCxnSpPr>
          <p:nvPr/>
        </p:nvCxnSpPr>
        <p:spPr bwMode="auto">
          <a:xfrm>
            <a:off x="1014413" y="1458913"/>
            <a:ext cx="928687" cy="374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3170238" y="2673350"/>
            <a:ext cx="2338387" cy="571500"/>
          </a:xfrm>
          <a:prstGeom prst="wedgeRectCallout">
            <a:avLst>
              <a:gd name="adj1" fmla="val -84607"/>
              <a:gd name="adj2" fmla="val 26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dirty="0">
                <a:latin typeface="+mj-lt"/>
              </a:rPr>
              <a:t>Prise en charge par le Robot 1</a:t>
            </a:r>
            <a:endParaRPr lang="en-US" sz="1000" dirty="0">
              <a:latin typeface="+mj-lt"/>
            </a:endParaRPr>
          </a:p>
        </p:txBody>
      </p:sp>
      <p:cxnSp>
        <p:nvCxnSpPr>
          <p:cNvPr id="28" name="Connecteur droit avec flèche 14"/>
          <p:cNvCxnSpPr>
            <a:cxnSpLocks noChangeShapeType="1"/>
            <a:stCxn id="6" idx="2"/>
            <a:endCxn id="10" idx="0"/>
          </p:cNvCxnSpPr>
          <p:nvPr/>
        </p:nvCxnSpPr>
        <p:spPr bwMode="auto">
          <a:xfrm flipH="1">
            <a:off x="1431925" y="3244850"/>
            <a:ext cx="0" cy="438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170238" y="3413125"/>
            <a:ext cx="2338387" cy="571500"/>
          </a:xfrm>
          <a:prstGeom prst="wedgeRectCallout">
            <a:avLst>
              <a:gd name="adj1" fmla="val -83500"/>
              <a:gd name="adj2" fmla="val 3263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dirty="0">
                <a:latin typeface="+mj-lt"/>
              </a:rPr>
              <a:t>Ouverture de session sur VM1 par Robot1 avec Robot-</a:t>
            </a:r>
            <a:r>
              <a:rPr lang="fr-FR" sz="1000" dirty="0" err="1">
                <a:latin typeface="+mj-lt"/>
              </a:rPr>
              <a:t>account</a:t>
            </a:r>
            <a:r>
              <a:rPr lang="fr-FR" sz="1000" dirty="0">
                <a:latin typeface="+mj-lt"/>
              </a:rPr>
              <a:t> 1</a:t>
            </a:r>
            <a:endParaRPr lang="en-US" sz="1000" dirty="0">
              <a:latin typeface="+mj-l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227263" y="919163"/>
            <a:ext cx="63817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800" b="1" dirty="0">
                <a:latin typeface="+mj-lt"/>
              </a:rPr>
              <a:t>Serveur</a:t>
            </a:r>
          </a:p>
        </p:txBody>
      </p:sp>
      <p:pic>
        <p:nvPicPr>
          <p:cNvPr id="31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4457700"/>
            <a:ext cx="3508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avec flèche vers le bas 31"/>
          <p:cNvSpPr/>
          <p:nvPr/>
        </p:nvSpPr>
        <p:spPr bwMode="auto">
          <a:xfrm>
            <a:off x="5724525" y="927100"/>
            <a:ext cx="3311525" cy="1597025"/>
          </a:xfrm>
          <a:prstGeom prst="downArrowCallout">
            <a:avLst>
              <a:gd name="adj1" fmla="val 25000"/>
              <a:gd name="adj2" fmla="val 23446"/>
              <a:gd name="adj3" fmla="val 13741"/>
              <a:gd name="adj4" fmla="val 792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900" b="1" dirty="0">
                <a:solidFill>
                  <a:schemeClr val="tx1"/>
                </a:solidFill>
                <a:latin typeface="+mj-lt"/>
              </a:rPr>
              <a:t>Demande initiale : Un seul compte Robot (Robot-</a:t>
            </a:r>
            <a:r>
              <a:rPr lang="fr-FR" sz="900" b="1" dirty="0" err="1">
                <a:solidFill>
                  <a:schemeClr val="tx1"/>
                </a:solidFill>
                <a:latin typeface="+mj-lt"/>
              </a:rPr>
              <a:t>account</a:t>
            </a:r>
            <a:r>
              <a:rPr lang="fr-FR" sz="900" b="1" dirty="0">
                <a:solidFill>
                  <a:schemeClr val="tx1"/>
                </a:solidFill>
                <a:latin typeface="+mj-lt"/>
              </a:rPr>
              <a:t> 1) aura accès à l’ensemble des mots de passe « métier »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fr-FR" sz="9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900" b="1" dirty="0">
                <a:solidFill>
                  <a:schemeClr val="tx1"/>
                </a:solidFill>
                <a:latin typeface="+mj-lt"/>
              </a:rPr>
              <a:t>Pas de cloisonnement possible des processus métiers afin de limiter l’accès aux coffres forts numériques  (exécution d’un agent unique sur la VM)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580063" y="4005263"/>
            <a:ext cx="3455987" cy="2176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fr-FR" sz="1200" dirty="0">
                <a:solidFill>
                  <a:schemeClr val="tx1"/>
                </a:solidFill>
                <a:latin typeface="Arial" charset="0"/>
              </a:rPr>
              <a:t>Recommandation SSI/ITS</a:t>
            </a:r>
            <a:endParaRPr lang="fr-FR" sz="1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80063" y="4221163"/>
            <a:ext cx="3460750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1000" dirty="0">
                <a:latin typeface="+mj-lt"/>
              </a:rPr>
              <a:t>1/ stockage du compte robots dans le CFN et mise en place d’un processus de contrôle dessus.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2/ implémentations des recommandations SSI pour un usage mono-métier des robots avec validation de la conformité au niveau de chaque métier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3/ intégration dans le CFN de l’ensemble des mots de passe applicatifs utilisés par les robots avec gestion par le propriétaire de leurs cycles de vie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4/ </a:t>
            </a:r>
            <a:r>
              <a:rPr lang="fr-FR" sz="1000" dirty="0"/>
              <a:t>mise en place des solutions standards </a:t>
            </a:r>
            <a:r>
              <a:rPr lang="fr-FR" sz="1000" dirty="0" err="1"/>
              <a:t>natixis</a:t>
            </a:r>
            <a:r>
              <a:rPr lang="fr-FR" sz="1000" dirty="0"/>
              <a:t> d'authentification et d'autorisation (AD/ATHENA) et intégration SIEM </a:t>
            </a:r>
            <a:r>
              <a:rPr lang="fr-FR" sz="1000" dirty="0" err="1"/>
              <a:t>Natixis</a:t>
            </a:r>
            <a:endParaRPr lang="fr-FR" sz="10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2375" y="5233988"/>
            <a:ext cx="1746250" cy="787400"/>
          </a:xfrm>
          <a:prstGeom prst="wedgeRectCallout">
            <a:avLst>
              <a:gd name="adj1" fmla="val -69597"/>
              <a:gd name="adj2" fmla="val 303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dirty="0">
                <a:latin typeface="+mj-lt"/>
              </a:rPr>
              <a:t>Accès aux CFN</a:t>
            </a:r>
            <a:endParaRPr lang="en-US" sz="1000" dirty="0">
              <a:latin typeface="+mj-lt"/>
            </a:endParaRPr>
          </a:p>
        </p:txBody>
      </p:sp>
      <p:sp>
        <p:nvSpPr>
          <p:cNvPr id="36" name="Rectangle avec flèche vers le bas 35"/>
          <p:cNvSpPr/>
          <p:nvPr/>
        </p:nvSpPr>
        <p:spPr bwMode="auto">
          <a:xfrm>
            <a:off x="5749925" y="2514600"/>
            <a:ext cx="3313113" cy="1490663"/>
          </a:xfrm>
          <a:prstGeom prst="downArrowCallout">
            <a:avLst>
              <a:gd name="adj1" fmla="val 25997"/>
              <a:gd name="adj2" fmla="val 25000"/>
              <a:gd name="adj3" fmla="val 15527"/>
              <a:gd name="adj4" fmla="val 7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fr-FR" sz="1050" b="1" dirty="0">
                <a:solidFill>
                  <a:schemeClr val="tx1"/>
                </a:solidFill>
                <a:latin typeface="+mj-lt"/>
              </a:rPr>
              <a:t>Risque sécurité  identifié:  </a:t>
            </a:r>
            <a:r>
              <a:rPr lang="fr-FR" sz="1050" b="1" dirty="0">
                <a:solidFill>
                  <a:srgbClr val="FF0000"/>
                </a:solidFill>
                <a:latin typeface="+mj-lt"/>
              </a:rPr>
              <a:t>Très élevé</a:t>
            </a:r>
          </a:p>
          <a:p>
            <a:pPr>
              <a:defRPr/>
            </a:pPr>
            <a:r>
              <a:rPr lang="fr-FR" sz="1000" b="1" dirty="0">
                <a:latin typeface="+mj-lt"/>
              </a:rPr>
              <a:t>Fraude ou autres actions illicites </a:t>
            </a:r>
            <a:r>
              <a:rPr lang="fr-FR" sz="1000" dirty="0">
                <a:latin typeface="+mj-lt"/>
              </a:rPr>
              <a:t>à travers: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- L’accès à des comptes à forts privilèges 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- L’usurpation d’identité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- L’accès non autorisés à des applications métiers sensibles</a:t>
            </a:r>
          </a:p>
          <a:p>
            <a:pPr>
              <a:defRPr/>
            </a:pPr>
            <a:endParaRPr lang="fr-FR" sz="1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7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1069975"/>
            <a:ext cx="350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06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Points d’attention </a:t>
            </a:r>
            <a:r>
              <a:rPr lang="fr-FR" sz="1800" dirty="0" smtClean="0"/>
              <a:t>Nice : </a:t>
            </a:r>
            <a:r>
              <a:rPr lang="fr-FR" sz="1800" dirty="0"/>
              <a:t>Robot avec 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ouverture </a:t>
            </a:r>
            <a:r>
              <a:rPr lang="fr-FR" sz="1800" dirty="0"/>
              <a:t>de session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9200" y="4587875"/>
            <a:ext cx="2287588" cy="1636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179388" y="1712913"/>
            <a:ext cx="3887787" cy="1665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fr-FR" sz="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963" y="4610100"/>
            <a:ext cx="3173412" cy="29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500" dirty="0">
                <a:latin typeface="+mj-lt"/>
              </a:rPr>
              <a:t>VM associée au Robot</a:t>
            </a:r>
            <a:endParaRPr lang="en-US" sz="15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63" y="4964113"/>
            <a:ext cx="3173412" cy="30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500" dirty="0">
                <a:latin typeface="+mj-lt"/>
              </a:rPr>
              <a:t>CFN agent (dll)</a:t>
            </a:r>
            <a:endParaRPr lang="en-US" sz="15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7400" y="1795463"/>
            <a:ext cx="869950" cy="1031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>
                <a:latin typeface="+mj-lt"/>
              </a:rPr>
              <a:t>Process</a:t>
            </a:r>
            <a:endParaRPr lang="fr-FR" sz="1200" dirty="0">
              <a:latin typeface="+mj-lt"/>
            </a:endParaRPr>
          </a:p>
          <a:p>
            <a:pPr algn="ctr">
              <a:defRPr/>
            </a:pPr>
            <a:r>
              <a:rPr lang="fr-FR" sz="1200" dirty="0">
                <a:latin typeface="+mj-lt"/>
              </a:rPr>
              <a:t>Business Team A</a:t>
            </a:r>
            <a:endParaRPr lang="en-US" sz="1200" dirty="0">
              <a:latin typeface="+mj-lt"/>
            </a:endParaRPr>
          </a:p>
          <a:p>
            <a:pPr algn="ctr">
              <a:defRPr/>
            </a:pPr>
            <a:endParaRPr lang="en-US" sz="12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2138" y="1795463"/>
            <a:ext cx="904875" cy="1031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 err="1">
                <a:latin typeface="+mj-lt"/>
              </a:rPr>
              <a:t>Process</a:t>
            </a:r>
            <a:endParaRPr lang="fr-FR" sz="1200" dirty="0">
              <a:latin typeface="+mj-lt"/>
            </a:endParaRPr>
          </a:p>
          <a:p>
            <a:pPr algn="ctr">
              <a:defRPr/>
            </a:pPr>
            <a:r>
              <a:rPr lang="fr-FR" sz="1200" dirty="0">
                <a:latin typeface="+mj-lt"/>
              </a:rPr>
              <a:t>Business Team B</a:t>
            </a:r>
            <a:endParaRPr lang="en-US" sz="1200" dirty="0">
              <a:latin typeface="+mj-lt"/>
            </a:endParaRPr>
          </a:p>
          <a:p>
            <a:pPr algn="ctr">
              <a:defRPr/>
            </a:pPr>
            <a:endParaRPr lang="en-US" sz="12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263" y="2932113"/>
            <a:ext cx="3198812" cy="300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latin typeface="+mj-lt"/>
              </a:rPr>
              <a:t>Robot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7863" y="1720850"/>
            <a:ext cx="1427162" cy="831850"/>
          </a:xfrm>
          <a:prstGeom prst="wedgeRectCallout">
            <a:avLst>
              <a:gd name="adj1" fmla="val -82329"/>
              <a:gd name="adj2" fmla="val 333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50" dirty="0">
                <a:latin typeface="+mj-lt"/>
              </a:rPr>
              <a:t>Lancement de 1 ou plusieurs processus métiers séquentiellement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24150" y="5824538"/>
            <a:ext cx="3108325" cy="338137"/>
          </a:xfrm>
          <a:prstGeom prst="wedgeRectCallout">
            <a:avLst>
              <a:gd name="adj1" fmla="val -25002"/>
              <a:gd name="adj2" fmla="val -9989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>
                <a:latin typeface="+mj-lt"/>
              </a:rPr>
              <a:t>Connexion au CFN et récupération des mots de passe</a:t>
            </a:r>
            <a:endParaRPr lang="en-US" sz="1200" dirty="0">
              <a:latin typeface="+mj-lt"/>
            </a:endParaRPr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3760788" y="3698875"/>
            <a:ext cx="1035050" cy="71913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00513" y="3065463"/>
            <a:ext cx="1514475" cy="606425"/>
          </a:xfrm>
          <a:prstGeom prst="wedgeRectCallout">
            <a:avLst>
              <a:gd name="adj1" fmla="val -42838"/>
              <a:gd name="adj2" fmla="val 789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dirty="0">
                <a:latin typeface="+mj-lt"/>
              </a:rPr>
              <a:t> stockage des « comptes robots » </a:t>
            </a:r>
            <a:endParaRPr lang="en-US" sz="10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7400" y="900113"/>
            <a:ext cx="1979613" cy="7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latin typeface="+mj-lt"/>
              </a:rPr>
              <a:t>Control Room</a:t>
            </a:r>
            <a:endParaRPr lang="en-US" dirty="0"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86200" y="3962400"/>
            <a:ext cx="10461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050" dirty="0">
                <a:solidFill>
                  <a:srgbClr val="FF0000"/>
                </a:solidFill>
                <a:latin typeface="+mj-lt"/>
              </a:rPr>
              <a:t>User / </a:t>
            </a:r>
            <a:r>
              <a:rPr lang="fr-FR" sz="1050" dirty="0" err="1">
                <a:solidFill>
                  <a:srgbClr val="FF0000"/>
                </a:solidFill>
                <a:latin typeface="+mj-lt"/>
              </a:rPr>
              <a:t>mdp</a:t>
            </a:r>
            <a:endParaRPr lang="en-US" sz="10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5963" y="3473450"/>
            <a:ext cx="3195637" cy="1031875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b="1" dirty="0">
                <a:solidFill>
                  <a:srgbClr val="FF0000"/>
                </a:solidFill>
                <a:latin typeface="+mj-lt"/>
              </a:rPr>
              <a:t>Ouverture de Session automatique préalable</a:t>
            </a:r>
          </a:p>
          <a:p>
            <a:pPr algn="ctr">
              <a:defRPr/>
            </a:pPr>
            <a:r>
              <a:rPr lang="en-US" sz="1200" dirty="0">
                <a:latin typeface="+mj-lt"/>
              </a:rPr>
              <a:t>Pas de solution chez NXS</a:t>
            </a:r>
          </a:p>
        </p:txBody>
      </p:sp>
      <p:pic>
        <p:nvPicPr>
          <p:cNvPr id="1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5559425"/>
            <a:ext cx="6651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Virage 18"/>
          <p:cNvSpPr/>
          <p:nvPr/>
        </p:nvSpPr>
        <p:spPr bwMode="auto">
          <a:xfrm flipV="1">
            <a:off x="2065338" y="5264150"/>
            <a:ext cx="4195762" cy="528638"/>
          </a:xfrm>
          <a:prstGeom prst="bentArrow">
            <a:avLst>
              <a:gd name="adj1" fmla="val 25000"/>
              <a:gd name="adj2" fmla="val 23959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 sz="600">
              <a:latin typeface="+mj-lt"/>
            </a:endParaRPr>
          </a:p>
        </p:txBody>
      </p:sp>
      <p:cxnSp>
        <p:nvCxnSpPr>
          <p:cNvPr id="20" name="Connecteur droit avec flèche 2"/>
          <p:cNvCxnSpPr>
            <a:cxnSpLocks noChangeShapeType="1"/>
            <a:stCxn id="15" idx="2"/>
            <a:endCxn id="8" idx="0"/>
          </p:cNvCxnSpPr>
          <p:nvPr/>
        </p:nvCxnSpPr>
        <p:spPr bwMode="auto">
          <a:xfrm flipH="1">
            <a:off x="1222375" y="1631950"/>
            <a:ext cx="554038" cy="163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Connecteur droit avec flèche 6"/>
          <p:cNvCxnSpPr>
            <a:cxnSpLocks noChangeShapeType="1"/>
            <a:stCxn id="15" idx="2"/>
            <a:endCxn id="9" idx="0"/>
          </p:cNvCxnSpPr>
          <p:nvPr/>
        </p:nvCxnSpPr>
        <p:spPr bwMode="auto">
          <a:xfrm>
            <a:off x="1776413" y="1631950"/>
            <a:ext cx="538162" cy="163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 bwMode="auto">
          <a:xfrm rot="16200000">
            <a:off x="-218281" y="2389982"/>
            <a:ext cx="1009650" cy="2143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fr-FR" sz="900" b="1" dirty="0">
                <a:solidFill>
                  <a:schemeClr val="tx1"/>
                </a:solidFill>
                <a:latin typeface="+mj-lt"/>
              </a:rPr>
              <a:t>Département 1</a:t>
            </a:r>
          </a:p>
        </p:txBody>
      </p:sp>
      <p:pic>
        <p:nvPicPr>
          <p:cNvPr id="23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4703763"/>
            <a:ext cx="6651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6934200" y="4587875"/>
            <a:ext cx="1730375" cy="93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100" b="1" dirty="0">
                <a:latin typeface="+mj-lt"/>
              </a:rPr>
              <a:t>BUSINESS TEAM 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latin typeface="+mj-lt"/>
              </a:rPr>
              <a:t>AD-</a:t>
            </a:r>
            <a:r>
              <a:rPr lang="fr-FR" sz="1100" dirty="0" err="1">
                <a:latin typeface="+mj-lt"/>
              </a:rPr>
              <a:t>account</a:t>
            </a:r>
            <a:endParaRPr lang="fr-F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latin typeface="+mj-lt"/>
              </a:rPr>
              <a:t>CLE2-account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latin typeface="+mj-lt"/>
              </a:rPr>
              <a:t>RACF-</a:t>
            </a:r>
            <a:r>
              <a:rPr lang="fr-FR" sz="1100" dirty="0" err="1">
                <a:latin typeface="+mj-lt"/>
              </a:rPr>
              <a:t>account</a:t>
            </a:r>
            <a:endParaRPr lang="fr-FR" sz="1100" dirty="0">
              <a:latin typeface="+mj-lt"/>
            </a:endParaRPr>
          </a:p>
          <a:p>
            <a:pPr>
              <a:defRPr/>
            </a:pPr>
            <a:r>
              <a:rPr lang="fr-FR" sz="1100" dirty="0">
                <a:latin typeface="+mj-lt"/>
              </a:rPr>
              <a:t>..</a:t>
            </a:r>
            <a:endParaRPr lang="en-US" sz="11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788025" y="3201988"/>
            <a:ext cx="3313113" cy="352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latin typeface="Arial" charset="0"/>
              </a:rPr>
              <a:t>Solution à étudier !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9575" y="4576763"/>
            <a:ext cx="1512888" cy="608012"/>
          </a:xfrm>
          <a:prstGeom prst="wedgeRectCallout">
            <a:avLst>
              <a:gd name="adj1" fmla="val -78631"/>
              <a:gd name="adj2" fmla="val -179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000" dirty="0">
                <a:latin typeface="+mj-lt"/>
              </a:rPr>
              <a:t>Association user/</a:t>
            </a:r>
            <a:r>
              <a:rPr lang="fr-FR" sz="1000" dirty="0" err="1">
                <a:latin typeface="+mj-lt"/>
              </a:rPr>
              <a:t>mdp</a:t>
            </a:r>
            <a:r>
              <a:rPr lang="fr-FR" sz="1000" dirty="0">
                <a:latin typeface="+mj-lt"/>
              </a:rPr>
              <a:t> à la VM spécifique au Robot  </a:t>
            </a:r>
          </a:p>
        </p:txBody>
      </p:sp>
      <p:pic>
        <p:nvPicPr>
          <p:cNvPr id="27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89388"/>
            <a:ext cx="3492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avec flèche vers le bas 27"/>
          <p:cNvSpPr/>
          <p:nvPr/>
        </p:nvSpPr>
        <p:spPr bwMode="auto">
          <a:xfrm>
            <a:off x="5732463" y="404813"/>
            <a:ext cx="3313112" cy="1489075"/>
          </a:xfrm>
          <a:prstGeom prst="downArrowCallout">
            <a:avLst>
              <a:gd name="adj1" fmla="val 25997"/>
              <a:gd name="adj2" fmla="val 25000"/>
              <a:gd name="adj3" fmla="val 15527"/>
              <a:gd name="adj4" fmla="val 7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fr-FR" sz="1050" b="1" dirty="0">
                <a:solidFill>
                  <a:schemeClr val="tx1"/>
                </a:solidFill>
                <a:latin typeface="+mj-lt"/>
              </a:rPr>
              <a:t>Risque sécurité  identifié:  </a:t>
            </a:r>
            <a:r>
              <a:rPr lang="fr-FR" sz="1050" b="1" dirty="0">
                <a:solidFill>
                  <a:srgbClr val="FF0000"/>
                </a:solidFill>
                <a:latin typeface="+mj-lt"/>
              </a:rPr>
              <a:t>Très élevé</a:t>
            </a:r>
          </a:p>
          <a:p>
            <a:pPr>
              <a:defRPr/>
            </a:pPr>
            <a:r>
              <a:rPr lang="fr-FR" sz="1000" b="1" dirty="0">
                <a:latin typeface="+mj-lt"/>
              </a:rPr>
              <a:t>Fraude ou autres actions illicites </a:t>
            </a:r>
            <a:r>
              <a:rPr lang="fr-FR" sz="1000" dirty="0">
                <a:latin typeface="+mj-lt"/>
              </a:rPr>
              <a:t>à travers: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- L’accès à des comptes à forts privilèges 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- L’usurpation d’identité</a:t>
            </a:r>
          </a:p>
          <a:p>
            <a:pPr>
              <a:defRPr/>
            </a:pPr>
            <a:r>
              <a:rPr lang="fr-FR" sz="1000" dirty="0">
                <a:latin typeface="+mj-lt"/>
              </a:rPr>
              <a:t>- L’accès non autorisés à des applications métiers sensibles</a:t>
            </a:r>
          </a:p>
          <a:p>
            <a:pPr>
              <a:defRPr/>
            </a:pPr>
            <a:endParaRPr lang="fr-FR" sz="1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Rectangle avec flèche vers le bas 28"/>
          <p:cNvSpPr/>
          <p:nvPr/>
        </p:nvSpPr>
        <p:spPr bwMode="auto">
          <a:xfrm>
            <a:off x="5786438" y="2039938"/>
            <a:ext cx="3313112" cy="1050925"/>
          </a:xfrm>
          <a:prstGeom prst="downArrowCallout">
            <a:avLst>
              <a:gd name="adj1" fmla="val 25997"/>
              <a:gd name="adj2" fmla="val 25000"/>
              <a:gd name="adj3" fmla="val 15527"/>
              <a:gd name="adj4" fmla="val 7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sz="1100" dirty="0">
                <a:solidFill>
                  <a:schemeClr val="tx1"/>
                </a:solidFill>
                <a:latin typeface="Arial" charset="0"/>
              </a:rPr>
              <a:t>Dans le cas de NICE, L’ouverture de session Windows est reportée sur une solution « externe » d’ouverture de session automatique</a:t>
            </a:r>
          </a:p>
          <a:p>
            <a:pPr>
              <a:defRPr/>
            </a:pPr>
            <a:endParaRPr lang="fr-FR" sz="1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0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2201863"/>
            <a:ext cx="350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6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Référentiel Identités Virtuelles</a:t>
            </a:r>
            <a:endParaRPr lang="fr-FR" dirty="0"/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2754"/>
            <a:ext cx="79184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0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Etats des lieux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b="1" dirty="0"/>
              <a:t>A l’heure actuelle, les entreprises automatisent </a:t>
            </a:r>
            <a:r>
              <a:rPr lang="fr-FR" sz="2000" b="1" dirty="0" smtClean="0"/>
              <a:t>en moyenne </a:t>
            </a:r>
            <a:r>
              <a:rPr lang="fr-FR" sz="2000" b="1" dirty="0"/>
              <a:t>seulement 25% à 40% de leurs </a:t>
            </a:r>
            <a:r>
              <a:rPr lang="fr-FR" sz="2000" b="1" dirty="0" smtClean="0"/>
              <a:t>Workflows. </a:t>
            </a:r>
            <a:endParaRPr lang="fr-FR" sz="2000" b="1" dirty="0"/>
          </a:p>
          <a:p>
            <a:pPr marL="0" lvl="1" indent="0">
              <a:buNone/>
            </a:pPr>
            <a:r>
              <a:rPr lang="fr-FR" sz="1800" i="1" dirty="0" smtClean="0"/>
              <a:t>	</a:t>
            </a:r>
            <a:r>
              <a:rPr lang="fr-FR" sz="2000" b="0" i="1" dirty="0">
                <a:solidFill>
                  <a:schemeClr val="tx1"/>
                </a:solidFill>
                <a:ea typeface="+mn-ea"/>
                <a:cs typeface="+mn-cs"/>
              </a:rPr>
              <a:t>Étude </a:t>
            </a:r>
            <a:r>
              <a:rPr lang="fr-FR" sz="2000" b="0" i="1" dirty="0" err="1">
                <a:solidFill>
                  <a:schemeClr val="tx1"/>
                </a:solidFill>
                <a:ea typeface="+mn-ea"/>
                <a:cs typeface="+mn-cs"/>
              </a:rPr>
              <a:t>Cognizant</a:t>
            </a:r>
            <a:r>
              <a:rPr lang="fr-FR" sz="2000" b="0" i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fr-FR" sz="2000" b="0" i="1" dirty="0">
                <a:solidFill>
                  <a:schemeClr val="tx1"/>
                </a:solidFill>
                <a:ea typeface="+mn-ea"/>
                <a:cs typeface="+mn-cs"/>
              </a:rPr>
              <a:t>2015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dirty="0" smtClean="0"/>
              <a:t>Selon </a:t>
            </a:r>
            <a:r>
              <a:rPr lang="fr-FR" sz="2000" b="1" dirty="0"/>
              <a:t>une étude menée par </a:t>
            </a:r>
            <a:r>
              <a:rPr lang="fr-FR" sz="2000" b="1" i="1" dirty="0"/>
              <a:t>PMG IT </a:t>
            </a:r>
            <a:r>
              <a:rPr lang="fr-FR" sz="2000" b="1" dirty="0" err="1"/>
              <a:t>professionals</a:t>
            </a:r>
            <a:r>
              <a:rPr lang="fr-FR" sz="2000" b="1" dirty="0"/>
              <a:t> by </a:t>
            </a:r>
            <a:r>
              <a:rPr lang="fr-FR" sz="2000" b="1" i="1" dirty="0"/>
              <a:t>PMG IT </a:t>
            </a:r>
            <a:r>
              <a:rPr lang="fr-FR" sz="2000" b="1" dirty="0"/>
              <a:t>auprès de 304 professionnels </a:t>
            </a:r>
            <a:r>
              <a:rPr lang="fr-FR" sz="2000" b="1" dirty="0" smtClean="0"/>
              <a:t>des technologies </a:t>
            </a:r>
            <a:r>
              <a:rPr lang="fr-FR" sz="2000" b="1" dirty="0"/>
              <a:t>de l’information, 98 % des participants pensent que l’automatisation des processus </a:t>
            </a:r>
            <a:r>
              <a:rPr lang="fr-FR" sz="2000" b="1" dirty="0" smtClean="0"/>
              <a:t>métier est </a:t>
            </a:r>
            <a:r>
              <a:rPr lang="fr-FR" sz="2000" b="1" i="1" dirty="0"/>
              <a:t>VITALE </a:t>
            </a:r>
            <a:r>
              <a:rPr lang="fr-FR" sz="2000" b="1" dirty="0"/>
              <a:t>pour obtenir des avantages concurrentiels dans l’environnement actuel</a:t>
            </a:r>
            <a:r>
              <a:rPr lang="fr-FR" sz="2000" dirty="0" smtClean="0"/>
              <a:t>.</a:t>
            </a:r>
          </a:p>
          <a:p>
            <a:pPr marL="0" indent="0"/>
            <a:r>
              <a:rPr lang="fr-FR" sz="2000" dirty="0"/>
              <a:t>	</a:t>
            </a:r>
            <a:r>
              <a:rPr lang="fr-FR" sz="2000" dirty="0" smtClean="0"/>
              <a:t> </a:t>
            </a:r>
            <a:r>
              <a:rPr lang="fr-FR" sz="2000" i="1" dirty="0" smtClean="0"/>
              <a:t>Étude </a:t>
            </a:r>
            <a:r>
              <a:rPr lang="fr-FR" sz="2000" i="1" dirty="0"/>
              <a:t>PMG IT </a:t>
            </a:r>
            <a:r>
              <a:rPr lang="fr-FR" sz="2000" i="1" dirty="0" smtClean="0"/>
              <a:t>2014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b="1" dirty="0" smtClean="0"/>
              <a:t>Les 8 raisons pour passer à l’automatisation</a:t>
            </a:r>
            <a:r>
              <a:rPr lang="fr-FR" sz="2000" dirty="0"/>
              <a:t/>
            </a:r>
            <a:br>
              <a:rPr lang="fr-FR" sz="2000" dirty="0"/>
            </a:br>
            <a:endParaRPr lang="fr-FR" sz="2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3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1a. Les huit raisons humaines pour passer au RPA (1/2)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3843"/>
          <a:stretch/>
        </p:blipFill>
        <p:spPr>
          <a:xfrm>
            <a:off x="177419" y="1700808"/>
            <a:ext cx="878916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1b. Les </a:t>
            </a:r>
            <a:r>
              <a:rPr lang="fr-FR" sz="2000" dirty="0"/>
              <a:t>huit raisons humaines pour passer au RPA </a:t>
            </a:r>
            <a:r>
              <a:rPr lang="fr-FR" sz="2000" dirty="0" smtClean="0"/>
              <a:t>(2/2)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4022"/>
          <a:stretch/>
        </p:blipFill>
        <p:spPr>
          <a:xfrm>
            <a:off x="233772" y="1628800"/>
            <a:ext cx="8676456" cy="34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Qu’est-ce qu’un RPA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fr-FR" sz="1600" b="1" dirty="0"/>
          </a:p>
          <a:p>
            <a:pPr marL="0" indent="0"/>
            <a:r>
              <a:rPr lang="fr-FR" b="1" dirty="0" err="1" smtClean="0"/>
              <a:t>Definition</a:t>
            </a:r>
            <a:r>
              <a:rPr lang="fr-FR" b="1" dirty="0" smtClean="0"/>
              <a:t> RPA : </a:t>
            </a:r>
            <a:r>
              <a:rPr lang="fr-FR" b="1" dirty="0" err="1" smtClean="0"/>
              <a:t>Robotic</a:t>
            </a:r>
            <a:r>
              <a:rPr lang="fr-FR" b="1" dirty="0" smtClean="0"/>
              <a:t> </a:t>
            </a:r>
            <a:r>
              <a:rPr lang="fr-FR" b="1" dirty="0" err="1"/>
              <a:t>Process</a:t>
            </a:r>
            <a:r>
              <a:rPr lang="fr-FR" b="1" dirty="0"/>
              <a:t> </a:t>
            </a:r>
            <a:r>
              <a:rPr lang="fr-FR" b="1" dirty="0" smtClean="0"/>
              <a:t>Automation</a:t>
            </a:r>
          </a:p>
          <a:p>
            <a:pPr marL="0" indent="0"/>
            <a:endParaRPr lang="fr-FR" b="1" dirty="0" smtClean="0"/>
          </a:p>
          <a:p>
            <a:pPr marL="0" indent="0"/>
            <a:r>
              <a:rPr lang="fr-FR" b="1" dirty="0" smtClean="0"/>
              <a:t>Le </a:t>
            </a:r>
            <a:r>
              <a:rPr lang="fr-FR" b="1" dirty="0"/>
              <a:t>RPA </a:t>
            </a:r>
            <a:r>
              <a:rPr lang="fr-FR" b="1" dirty="0" smtClean="0"/>
              <a:t>est une solution </a:t>
            </a:r>
            <a:r>
              <a:rPr lang="fr-FR" b="1" dirty="0"/>
              <a:t>qui </a:t>
            </a:r>
            <a:r>
              <a:rPr lang="fr-FR" b="1" dirty="0" smtClean="0"/>
              <a:t>permet </a:t>
            </a:r>
            <a:r>
              <a:rPr lang="fr-FR" b="1" dirty="0"/>
              <a:t>d’automatiser des tâches en simulant les actions d’un </a:t>
            </a:r>
            <a:r>
              <a:rPr lang="fr-FR" b="1" dirty="0" smtClean="0"/>
              <a:t>opérateur.</a:t>
            </a:r>
            <a:endParaRPr lang="fr-FR" b="1" dirty="0"/>
          </a:p>
          <a:p>
            <a:pPr>
              <a:buFont typeface="Courier New" panose="02070309020205020404" pitchFamily="49" charset="0"/>
              <a:buChar char="o"/>
            </a:pPr>
            <a:endParaRPr lang="fr-FR" sz="1050" dirty="0"/>
          </a:p>
          <a:p>
            <a:pPr marL="0" indent="0"/>
            <a:r>
              <a:rPr lang="fr-FR" b="1" dirty="0"/>
              <a:t>La plupart de </a:t>
            </a:r>
            <a:r>
              <a:rPr lang="fr-FR" b="1" dirty="0" smtClean="0"/>
              <a:t>des </a:t>
            </a:r>
            <a:r>
              <a:rPr lang="fr-FR" b="1" dirty="0"/>
              <a:t>outils </a:t>
            </a:r>
            <a:r>
              <a:rPr lang="fr-FR" b="1" dirty="0" smtClean="0"/>
              <a:t>RPA sont </a:t>
            </a:r>
            <a:r>
              <a:rPr lang="fr-FR" b="1" dirty="0"/>
              <a:t>compatibles avec la majorité des technologies utilisées dans le développement logiciel et peuvent s’interfacer avec la plupart des logiciels du marché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sz="1050" dirty="0"/>
          </a:p>
          <a:p>
            <a:pPr marL="0" indent="0"/>
            <a:r>
              <a:rPr lang="fr-FR" b="1" dirty="0" smtClean="0"/>
              <a:t>On peut également compter sur des évolutions telles que </a:t>
            </a:r>
            <a:r>
              <a:rPr lang="fr-FR" b="1" dirty="0"/>
              <a:t>des solutions d’acquisition par la voix, de reconnaissance sémantique</a:t>
            </a:r>
            <a:r>
              <a:rPr lang="fr-FR" b="1" dirty="0" smtClean="0"/>
              <a:t>,…</a:t>
            </a:r>
          </a:p>
          <a:p>
            <a:pPr marL="0" indent="0"/>
            <a:endParaRPr lang="fr-FR" b="1" dirty="0"/>
          </a:p>
          <a:p>
            <a:pPr marL="0" indent="0"/>
            <a:r>
              <a:rPr lang="fr-FR" b="1" dirty="0" smtClean="0"/>
              <a:t>Le RPA est un </a:t>
            </a:r>
            <a:r>
              <a:rPr lang="fr-FR" b="1" dirty="0"/>
              <a:t>Assistant Virtuel qui peut se décliner en AVA ou </a:t>
            </a:r>
            <a:r>
              <a:rPr lang="fr-FR" b="1" dirty="0" smtClean="0"/>
              <a:t>AVI.</a:t>
            </a:r>
            <a:endParaRPr lang="fr-FR" b="1" dirty="0"/>
          </a:p>
          <a:p>
            <a:pPr marL="0" indent="0"/>
            <a:endParaRPr lang="fr-FR" b="1" dirty="0"/>
          </a:p>
          <a:p>
            <a:pPr>
              <a:buFont typeface="Courier New" panose="02070309020205020404" pitchFamily="49" charset="0"/>
              <a:buChar char="o"/>
            </a:pPr>
            <a:endParaRPr lang="fr-FR" sz="1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7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Qu’est-ce </a:t>
            </a:r>
            <a:r>
              <a:rPr lang="fr-FR" dirty="0" smtClean="0"/>
              <a:t>qu’un </a:t>
            </a:r>
            <a:r>
              <a:rPr lang="fr-FR" dirty="0" smtClean="0"/>
              <a:t>RPA ?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738868"/>
              </p:ext>
            </p:extLst>
          </p:nvPr>
        </p:nvGraphicFramePr>
        <p:xfrm>
          <a:off x="539750" y="1628800"/>
          <a:ext cx="80645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5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 du RPA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/>
              <a:t>Augmentation de l’efficacité opérationnelle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Réduction des temps de traitement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Exécution possible 24h/24 7j/7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Réduction des tâches manuelles et réaffectation des ressources sur des tâches à valeur ajoutée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Diminution du risque opérationnel en sécurisant les processus et en </a:t>
            </a:r>
            <a:r>
              <a:rPr lang="fr-FR" sz="1050" dirty="0" smtClean="0">
                <a:solidFill>
                  <a:schemeClr val="tx1"/>
                </a:solidFill>
              </a:rPr>
              <a:t>augmentant </a:t>
            </a:r>
            <a:r>
              <a:rPr lang="fr-FR" sz="1050" dirty="0">
                <a:solidFill>
                  <a:schemeClr val="tx1"/>
                </a:solidFill>
              </a:rPr>
              <a:t>la qualité des données (renforcement des contrôles)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Mise en place </a:t>
            </a:r>
            <a:r>
              <a:rPr lang="fr-FR" sz="1050" dirty="0" smtClean="0">
                <a:solidFill>
                  <a:schemeClr val="tx1"/>
                </a:solidFill>
              </a:rPr>
              <a:t>d’indicateurs</a:t>
            </a:r>
            <a:endParaRPr lang="fr-FR" sz="105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/>
              <a:t>Nouvelle offre 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 prendre en compte dans l’élaboration des solutions des projets 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Pour une </a:t>
            </a:r>
            <a:r>
              <a:rPr lang="fr-FR" sz="1050" dirty="0" err="1">
                <a:solidFill>
                  <a:schemeClr val="tx1"/>
                </a:solidFill>
              </a:rPr>
              <a:t>ré-évaluation</a:t>
            </a:r>
            <a:r>
              <a:rPr lang="fr-FR" sz="1050" dirty="0">
                <a:solidFill>
                  <a:schemeClr val="tx1"/>
                </a:solidFill>
              </a:rPr>
              <a:t> de projets abandonnés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Interface entre les </a:t>
            </a:r>
            <a:r>
              <a:rPr lang="en-US" sz="1050" dirty="0" err="1">
                <a:solidFill>
                  <a:schemeClr val="tx1"/>
                </a:solidFill>
              </a:rPr>
              <a:t>nouvelles</a:t>
            </a:r>
            <a:r>
              <a:rPr lang="en-US" sz="1050" dirty="0">
                <a:solidFill>
                  <a:schemeClr val="tx1"/>
                </a:solidFill>
              </a:rPr>
              <a:t> solutions </a:t>
            </a:r>
            <a:r>
              <a:rPr lang="en-US" sz="1050" dirty="0" err="1">
                <a:solidFill>
                  <a:schemeClr val="tx1"/>
                </a:solidFill>
              </a:rPr>
              <a:t>digitales</a:t>
            </a:r>
            <a:r>
              <a:rPr lang="en-US" sz="1050" dirty="0">
                <a:solidFill>
                  <a:schemeClr val="tx1"/>
                </a:solidFill>
              </a:rPr>
              <a:t> et le Legacy </a:t>
            </a:r>
            <a:r>
              <a:rPr lang="en-US" sz="1050" dirty="0" smtClean="0">
                <a:solidFill>
                  <a:schemeClr val="tx1"/>
                </a:solidFill>
              </a:rPr>
              <a:t>IT</a:t>
            </a:r>
            <a:endParaRPr lang="fr-FR" sz="1050" dirty="0">
              <a:solidFill>
                <a:schemeClr val="accent1"/>
              </a:solidFill>
            </a:endParaRPr>
          </a:p>
          <a:p>
            <a:pPr marL="171450" lvl="2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b="1" dirty="0">
                <a:solidFill>
                  <a:schemeClr val="tx1"/>
                </a:solidFill>
              </a:rPr>
              <a:t>Retour sur investissement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Solution peu onéreuse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Intégration rapide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Prise en main et manipulation relativement simple si on a une culture </a:t>
            </a:r>
            <a:r>
              <a:rPr lang="fr-FR" sz="1050" dirty="0" err="1">
                <a:solidFill>
                  <a:schemeClr val="tx1"/>
                </a:solidFill>
              </a:rPr>
              <a:t>process</a:t>
            </a:r>
            <a:r>
              <a:rPr lang="fr-FR" sz="1050" dirty="0">
                <a:solidFill>
                  <a:schemeClr val="tx1"/>
                </a:solidFill>
              </a:rPr>
              <a:t> et quelques connaissance en informatique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Volumétrie de traitement augmentée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Fiabilisation des données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Réduction des temps de </a:t>
            </a:r>
            <a:r>
              <a:rPr lang="fr-FR" sz="1050" dirty="0" smtClean="0">
                <a:solidFill>
                  <a:schemeClr val="tx1"/>
                </a:solidFill>
              </a:rPr>
              <a:t>cycle</a:t>
            </a:r>
            <a:endParaRPr lang="fr-FR" sz="1050" dirty="0">
              <a:solidFill>
                <a:schemeClr val="accent1"/>
              </a:solidFill>
            </a:endParaRPr>
          </a:p>
          <a:p>
            <a:pPr marL="171450" lvl="2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b="1" dirty="0">
                <a:solidFill>
                  <a:schemeClr val="tx1"/>
                </a:solidFill>
              </a:rPr>
              <a:t>Conformité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Solution non intrusive, peu d’impact sur l’existant 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Solution entièrement </a:t>
            </a:r>
            <a:r>
              <a:rPr lang="fr-FR" sz="1050" dirty="0" err="1">
                <a:solidFill>
                  <a:schemeClr val="tx1"/>
                </a:solidFill>
              </a:rPr>
              <a:t>auditable</a:t>
            </a:r>
            <a:endParaRPr lang="fr-FR" sz="1050" dirty="0">
              <a:solidFill>
                <a:schemeClr val="tx1"/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 err="1">
                <a:solidFill>
                  <a:schemeClr val="tx1"/>
                </a:solidFill>
              </a:rPr>
              <a:t>Dashboards</a:t>
            </a:r>
            <a:r>
              <a:rPr lang="fr-FR" sz="1050" dirty="0">
                <a:solidFill>
                  <a:schemeClr val="tx1"/>
                </a:solidFill>
              </a:rPr>
              <a:t> pour diriger l'activité VA </a:t>
            </a:r>
          </a:p>
        </p:txBody>
      </p:sp>
    </p:spTree>
    <p:extLst>
      <p:ext uri="{BB962C8B-B14F-4D97-AF65-F5344CB8AC3E}">
        <p14:creationId xmlns:p14="http://schemas.microsoft.com/office/powerpoint/2010/main" val="20965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Synchronisation </a:t>
            </a:r>
            <a:r>
              <a:rPr lang="fr-FR" b="1" dirty="0" smtClean="0"/>
              <a:t>entre métiers Front Office – Back Office</a:t>
            </a:r>
            <a:endParaRPr lang="fr-FR" b="1" dirty="0"/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Capacité à mener des processus Front-to-Back, entre silos applicatifs, avec vitesse et rigueur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Prise en charge de tâches répétitives, laborieuses, à risque d’erreur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Ressaisies entre 2 outils, processus de rapprochements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Préparation et mise à disposition de tableaux de bords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Consolidation, formatage, distribution de données provenant de sources multiples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Application de contrôles</a:t>
            </a:r>
          </a:p>
          <a:p>
            <a:pPr lvl="2">
              <a:buClr>
                <a:schemeClr val="accent1"/>
              </a:buClr>
            </a:pPr>
            <a:endParaRPr lang="fr-FR" sz="105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Mise en œuvre systématique de contrôles qualité, conformité, génération de pistes d’audit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Levée immédiate d’alertes et envois de mails en escalade en cas de détection d’anomalie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Amélioration de la gestion du risque par des processus précis, répétables, </a:t>
            </a:r>
            <a:r>
              <a:rPr lang="fr-FR" sz="1050" dirty="0" err="1">
                <a:solidFill>
                  <a:schemeClr val="tx1"/>
                </a:solidFill>
              </a:rPr>
              <a:t>auditables</a:t>
            </a:r>
            <a:endParaRPr lang="fr-FR" sz="1050" dirty="0">
              <a:solidFill>
                <a:schemeClr val="tx1"/>
              </a:solidFill>
            </a:endParaRPr>
          </a:p>
          <a:p>
            <a:pPr lvl="2">
              <a:buClr>
                <a:schemeClr val="accent1"/>
              </a:buClr>
            </a:pPr>
            <a:endParaRPr lang="fr-FR" sz="11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Prise en charge de travaux en débordement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Automatisation de processus pour soulager des équipes lors de pics de charges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Prise en charge de travaux hors horaires, en cas d’absence de </a:t>
            </a:r>
            <a:r>
              <a:rPr lang="fr-FR" sz="1050" dirty="0" smtClean="0">
                <a:solidFill>
                  <a:schemeClr val="tx1"/>
                </a:solidFill>
              </a:rPr>
              <a:t>ressources</a:t>
            </a:r>
            <a:endParaRPr lang="fr-F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1">
  <a:themeElements>
    <a:clrScheme name="Personnalisé 1">
      <a:dk1>
        <a:srgbClr val="571E74"/>
      </a:dk1>
      <a:lt1>
        <a:srgbClr val="FFFFFF"/>
      </a:lt1>
      <a:dk2>
        <a:srgbClr val="000000"/>
      </a:dk2>
      <a:lt2>
        <a:srgbClr val="A678AD"/>
      </a:lt2>
      <a:accent1>
        <a:srgbClr val="956F60"/>
      </a:accent1>
      <a:accent2>
        <a:srgbClr val="E2006A"/>
      </a:accent2>
      <a:accent3>
        <a:srgbClr val="FFFFFF"/>
      </a:accent3>
      <a:accent4>
        <a:srgbClr val="491862"/>
      </a:accent4>
      <a:accent5>
        <a:srgbClr val="C8BBB6"/>
      </a:accent5>
      <a:accent6>
        <a:srgbClr val="CD005F"/>
      </a:accent6>
      <a:hlink>
        <a:srgbClr val="571E74"/>
      </a:hlink>
      <a:folHlink>
        <a:srgbClr val="571E74"/>
      </a:folHlink>
    </a:clrScheme>
    <a:fontScheme name="Natixis_PPT_light_MARRON_visu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tixis_PPT_light_MARRON_visuel 1">
        <a:dk1>
          <a:srgbClr val="571E74"/>
        </a:dk1>
        <a:lt1>
          <a:srgbClr val="FFFFFF"/>
        </a:lt1>
        <a:dk2>
          <a:srgbClr val="000000"/>
        </a:dk2>
        <a:lt2>
          <a:srgbClr val="A678AD"/>
        </a:lt2>
        <a:accent1>
          <a:srgbClr val="956F60"/>
        </a:accent1>
        <a:accent2>
          <a:srgbClr val="E2006A"/>
        </a:accent2>
        <a:accent3>
          <a:srgbClr val="FFFFFF"/>
        </a:accent3>
        <a:accent4>
          <a:srgbClr val="491862"/>
        </a:accent4>
        <a:accent5>
          <a:srgbClr val="C8BBB6"/>
        </a:accent5>
        <a:accent6>
          <a:srgbClr val="CD005F"/>
        </a:accent6>
        <a:hlink>
          <a:srgbClr val="7B7C7E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Natixis_PPT_light_MARRON_visuel">
  <a:themeElements>
    <a:clrScheme name="Natixis_PPT_light_MARRON_visuel 1">
      <a:dk1>
        <a:srgbClr val="571E74"/>
      </a:dk1>
      <a:lt1>
        <a:srgbClr val="FFFFFF"/>
      </a:lt1>
      <a:dk2>
        <a:srgbClr val="000000"/>
      </a:dk2>
      <a:lt2>
        <a:srgbClr val="A678AD"/>
      </a:lt2>
      <a:accent1>
        <a:srgbClr val="956F60"/>
      </a:accent1>
      <a:accent2>
        <a:srgbClr val="E2006A"/>
      </a:accent2>
      <a:accent3>
        <a:srgbClr val="FFFFFF"/>
      </a:accent3>
      <a:accent4>
        <a:srgbClr val="491862"/>
      </a:accent4>
      <a:accent5>
        <a:srgbClr val="C8BBB6"/>
      </a:accent5>
      <a:accent6>
        <a:srgbClr val="CD005F"/>
      </a:accent6>
      <a:hlink>
        <a:srgbClr val="7B7C7E"/>
      </a:hlink>
      <a:folHlink>
        <a:srgbClr val="CCCCCC"/>
      </a:folHlink>
    </a:clrScheme>
    <a:fontScheme name="Natixis_PPT_light_MARRON_visu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tixis_PPT_light_MARRON_visuel 1">
        <a:dk1>
          <a:srgbClr val="571E74"/>
        </a:dk1>
        <a:lt1>
          <a:srgbClr val="FFFFFF"/>
        </a:lt1>
        <a:dk2>
          <a:srgbClr val="000000"/>
        </a:dk2>
        <a:lt2>
          <a:srgbClr val="A678AD"/>
        </a:lt2>
        <a:accent1>
          <a:srgbClr val="956F60"/>
        </a:accent1>
        <a:accent2>
          <a:srgbClr val="E2006A"/>
        </a:accent2>
        <a:accent3>
          <a:srgbClr val="FFFFFF"/>
        </a:accent3>
        <a:accent4>
          <a:srgbClr val="491862"/>
        </a:accent4>
        <a:accent5>
          <a:srgbClr val="C8BBB6"/>
        </a:accent5>
        <a:accent6>
          <a:srgbClr val="CD005F"/>
        </a:accent6>
        <a:hlink>
          <a:srgbClr val="7B7C7E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1779</TotalTime>
  <Words>2374</Words>
  <Application>Microsoft Office PowerPoint</Application>
  <PresentationFormat>Affichage à l'écran (4:3)</PresentationFormat>
  <Paragraphs>388</Paragraphs>
  <Slides>29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Verdana</vt:lpstr>
      <vt:lpstr>Wingdings</vt:lpstr>
      <vt:lpstr>Thème1</vt:lpstr>
      <vt:lpstr>6_Natixis_PPT_light_MARRON_visuel</vt:lpstr>
      <vt:lpstr>think-cell Slide</vt:lpstr>
      <vt:lpstr>Assistants Virtuels </vt:lpstr>
      <vt:lpstr>Sommaire</vt:lpstr>
      <vt:lpstr>1. Etats des lieux</vt:lpstr>
      <vt:lpstr>1a. Les huit raisons humaines pour passer au RPA (1/2)</vt:lpstr>
      <vt:lpstr>1b. Les huit raisons humaines pour passer au RPA (2/2)</vt:lpstr>
      <vt:lpstr>2. Qu’est-ce qu’un RPA ?</vt:lpstr>
      <vt:lpstr>2. Qu’est-ce qu’un RPA ?</vt:lpstr>
      <vt:lpstr>Bénéfice du RPA</vt:lpstr>
      <vt:lpstr>Cas d’utilisation</vt:lpstr>
      <vt:lpstr>3. Principaux Outils du marchés</vt:lpstr>
      <vt:lpstr>4. Confrontations – Fonctions de base</vt:lpstr>
      <vt:lpstr>4. Confrontations – Interface, versionning et monitoring</vt:lpstr>
      <vt:lpstr>4. Confrontations – Connecteurs, connexion distantes et émulateurs</vt:lpstr>
      <vt:lpstr>4. Confrontations – Intégration technique, sécurité et support</vt:lpstr>
      <vt:lpstr>4. Confrontations – Caractéristiques spécifiques AVI</vt:lpstr>
      <vt:lpstr>5. Résultats</vt:lpstr>
      <vt:lpstr>6. Conclusion de la confrontation</vt:lpstr>
      <vt:lpstr>5. Aspects sécurité</vt:lpstr>
      <vt:lpstr>5. Aspects sécurité : exigences</vt:lpstr>
      <vt:lpstr>8. Annexes</vt:lpstr>
      <vt:lpstr>Soumissionnaires retenus</vt:lpstr>
      <vt:lpstr>Interface de conception : UiPath</vt:lpstr>
      <vt:lpstr>Interface de conception : Nice</vt:lpstr>
      <vt:lpstr>Architecture technique : Nice</vt:lpstr>
      <vt:lpstr>Architecture technique : UiPath</vt:lpstr>
      <vt:lpstr> Lien « compte AVA » - processus - CFN</vt:lpstr>
      <vt:lpstr>Points d’attention UiPath : Robot avec ouverture de session</vt:lpstr>
      <vt:lpstr>Points d’attention Nice : Robot avec  ouverture de session</vt:lpstr>
      <vt:lpstr>Architecture Référentiel Identités Virtuelles</vt:lpstr>
    </vt:vector>
  </TitlesOfParts>
  <Company>Natixis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Assistants Virtuels Synthèse des POC</dc:title>
  <dc:creator>Fofana Masire (EXT)</dc:creator>
  <cp:lastModifiedBy>Laurent</cp:lastModifiedBy>
  <cp:revision>67</cp:revision>
  <dcterms:created xsi:type="dcterms:W3CDTF">2016-09-29T10:32:07Z</dcterms:created>
  <dcterms:modified xsi:type="dcterms:W3CDTF">2018-01-21T16:02:30Z</dcterms:modified>
</cp:coreProperties>
</file>