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73" r:id="rId11"/>
    <p:sldId id="274" r:id="rId12"/>
    <p:sldId id="279" r:id="rId13"/>
    <p:sldId id="278" r:id="rId14"/>
    <p:sldId id="275" r:id="rId15"/>
    <p:sldId id="276" r:id="rId16"/>
    <p:sldId id="280" r:id="rId17"/>
    <p:sldId id="287" r:id="rId18"/>
    <p:sldId id="286" r:id="rId19"/>
    <p:sldId id="281" r:id="rId20"/>
    <p:sldId id="282" r:id="rId21"/>
    <p:sldId id="283" r:id="rId22"/>
    <p:sldId id="288" r:id="rId23"/>
    <p:sldId id="291" r:id="rId24"/>
    <p:sldId id="284" r:id="rId25"/>
    <p:sldId id="285" r:id="rId26"/>
    <p:sldId id="289" r:id="rId27"/>
    <p:sldId id="290" r:id="rId28"/>
    <p:sldId id="267" r:id="rId29"/>
    <p:sldId id="277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74" d="100"/>
          <a:sy n="74" d="100"/>
        </p:scale>
        <p:origin x="79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88942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14798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6542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26707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7674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5967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144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4264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7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6984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4905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3A4AD6-F169-45BB-98EF-7BF14C66594E}" type="datetimeFigureOut">
              <a:rPr lang="en-IN" smtClean="0"/>
              <a:t>12-05-2025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4A3C3D-18F0-4D51-9252-07F6B0A2EB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2652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ext-message-note-394180/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BC72454-4654-162F-E232-A14CAA20BE0D}"/>
              </a:ext>
            </a:extLst>
          </p:cNvPr>
          <p:cNvSpPr/>
          <p:nvPr/>
        </p:nvSpPr>
        <p:spPr>
          <a:xfrm>
            <a:off x="757083" y="1345473"/>
            <a:ext cx="6843251" cy="1909004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Advanced </a:t>
            </a:r>
            <a:r>
              <a:rPr lang="en-US" sz="44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-Commerce</a:t>
            </a:r>
            <a:b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“</a:t>
            </a:r>
            <a:r>
              <a:rPr lang="en-IN" sz="4000" b="1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InnovEx</a:t>
            </a:r>
            <a:r>
              <a:rPr lang="en-IN" sz="40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Mart</a:t>
            </a:r>
            <a:r>
              <a:rPr lang="en-IN" sz="40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</a:t>
            </a:r>
            <a:endParaRPr lang="en-IN" sz="40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960FE3F-6D1A-4D3B-D9AD-40B3F93721F2}"/>
              </a:ext>
            </a:extLst>
          </p:cNvPr>
          <p:cNvSpPr txBox="1"/>
          <p:nvPr/>
        </p:nvSpPr>
        <p:spPr>
          <a:xfrm>
            <a:off x="757084" y="3802380"/>
            <a:ext cx="7865806" cy="156966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			:	Lorens Mishra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Batch			:	2023-2025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Course		: 	Master of Computer Applications</a:t>
            </a:r>
            <a:b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Guide	: 	Dr. Sarika Yadav</a:t>
            </a:r>
            <a:endParaRPr lang="en-I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29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9398A970-224B-66E2-A8AE-46FC7FD490B9}"/>
              </a:ext>
            </a:extLst>
          </p:cNvPr>
          <p:cNvSpPr/>
          <p:nvPr/>
        </p:nvSpPr>
        <p:spPr>
          <a:xfrm>
            <a:off x="285875" y="658760"/>
            <a:ext cx="1946787" cy="6587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11EF6638-56E1-282B-2C21-C4A12C421EA4}"/>
              </a:ext>
            </a:extLst>
          </p:cNvPr>
          <p:cNvCxnSpPr>
            <a:cxnSpLocks/>
          </p:cNvCxnSpPr>
          <p:nvPr/>
        </p:nvCxnSpPr>
        <p:spPr>
          <a:xfrm>
            <a:off x="589934" y="1317521"/>
            <a:ext cx="3963139" cy="3835570"/>
          </a:xfrm>
          <a:prstGeom prst="bentConnector3">
            <a:avLst>
              <a:gd name="adj1" fmla="val -3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D4667B86-BB79-0B1C-2278-1E705C2EA369}"/>
              </a:ext>
            </a:extLst>
          </p:cNvPr>
          <p:cNvCxnSpPr>
            <a:cxnSpLocks/>
          </p:cNvCxnSpPr>
          <p:nvPr/>
        </p:nvCxnSpPr>
        <p:spPr>
          <a:xfrm>
            <a:off x="1072451" y="1317521"/>
            <a:ext cx="3480622" cy="2772698"/>
          </a:xfrm>
          <a:prstGeom prst="bentConnector3">
            <a:avLst>
              <a:gd name="adj1" fmla="val 2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24A1B9DC-9440-17EB-7647-7EEC7E57E1C5}"/>
              </a:ext>
            </a:extLst>
          </p:cNvPr>
          <p:cNvCxnSpPr>
            <a:cxnSpLocks/>
          </p:cNvCxnSpPr>
          <p:nvPr/>
        </p:nvCxnSpPr>
        <p:spPr>
          <a:xfrm>
            <a:off x="1612487" y="1340136"/>
            <a:ext cx="2940586" cy="1717696"/>
          </a:xfrm>
          <a:prstGeom prst="bentConnector3">
            <a:avLst>
              <a:gd name="adj1" fmla="val -15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33046E4C-51F1-0ED4-A8EC-26257E663AC4}"/>
              </a:ext>
            </a:extLst>
          </p:cNvPr>
          <p:cNvCxnSpPr>
            <a:cxnSpLocks/>
          </p:cNvCxnSpPr>
          <p:nvPr/>
        </p:nvCxnSpPr>
        <p:spPr>
          <a:xfrm>
            <a:off x="2025443" y="1349970"/>
            <a:ext cx="2644879" cy="704972"/>
          </a:xfrm>
          <a:prstGeom prst="bentConnector3">
            <a:avLst>
              <a:gd name="adj1" fmla="val 186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DA888F50-2038-BC65-1F0E-11636F83FFCF}"/>
              </a:ext>
            </a:extLst>
          </p:cNvPr>
          <p:cNvCxnSpPr>
            <a:cxnSpLocks/>
          </p:cNvCxnSpPr>
          <p:nvPr/>
        </p:nvCxnSpPr>
        <p:spPr>
          <a:xfrm rot="10800000">
            <a:off x="403123" y="1317521"/>
            <a:ext cx="4149952" cy="4041061"/>
          </a:xfrm>
          <a:prstGeom prst="bentConnector3">
            <a:avLst>
              <a:gd name="adj1" fmla="val 9999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425F118A-75CA-314F-6975-8F7A4710B250}"/>
              </a:ext>
            </a:extLst>
          </p:cNvPr>
          <p:cNvCxnSpPr>
            <a:cxnSpLocks/>
          </p:cNvCxnSpPr>
          <p:nvPr/>
        </p:nvCxnSpPr>
        <p:spPr>
          <a:xfrm rot="10800000">
            <a:off x="767285" y="1314087"/>
            <a:ext cx="3785789" cy="3002275"/>
          </a:xfrm>
          <a:prstGeom prst="bentConnector3">
            <a:avLst>
              <a:gd name="adj1" fmla="val 100125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FDF39711-C7AF-19D7-FBB1-56F4C3CD27E0}"/>
              </a:ext>
            </a:extLst>
          </p:cNvPr>
          <p:cNvCxnSpPr>
            <a:cxnSpLocks/>
          </p:cNvCxnSpPr>
          <p:nvPr/>
        </p:nvCxnSpPr>
        <p:spPr>
          <a:xfrm rot="10800000">
            <a:off x="1259269" y="1288519"/>
            <a:ext cx="3293804" cy="1945070"/>
          </a:xfrm>
          <a:prstGeom prst="bentConnector3">
            <a:avLst>
              <a:gd name="adj1" fmla="val 100149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EE97F452-9AFD-354D-9DA1-38B3FAE5D1D9}"/>
              </a:ext>
            </a:extLst>
          </p:cNvPr>
          <p:cNvCxnSpPr>
            <a:cxnSpLocks/>
          </p:cNvCxnSpPr>
          <p:nvPr/>
        </p:nvCxnSpPr>
        <p:spPr>
          <a:xfrm rot="10800000">
            <a:off x="1790580" y="1314074"/>
            <a:ext cx="2879742" cy="884910"/>
          </a:xfrm>
          <a:prstGeom prst="bentConnector3">
            <a:avLst>
              <a:gd name="adj1" fmla="val 10019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4A6DF7D-1AB7-464D-9416-3A3D5A3623BA}"/>
              </a:ext>
            </a:extLst>
          </p:cNvPr>
          <p:cNvCxnSpPr>
            <a:cxnSpLocks/>
          </p:cNvCxnSpPr>
          <p:nvPr/>
        </p:nvCxnSpPr>
        <p:spPr>
          <a:xfrm>
            <a:off x="2232662" y="913173"/>
            <a:ext cx="2437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4E23BB-C3CE-9FAC-B4FC-0A8E8A9D05E4}"/>
              </a:ext>
            </a:extLst>
          </p:cNvPr>
          <p:cNvCxnSpPr>
            <a:cxnSpLocks/>
          </p:cNvCxnSpPr>
          <p:nvPr/>
        </p:nvCxnSpPr>
        <p:spPr>
          <a:xfrm flipH="1">
            <a:off x="2232662" y="1120877"/>
            <a:ext cx="24376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3E080C29-FAC9-3035-799E-02BE36F7EDE3}"/>
              </a:ext>
            </a:extLst>
          </p:cNvPr>
          <p:cNvSpPr/>
          <p:nvPr/>
        </p:nvSpPr>
        <p:spPr>
          <a:xfrm>
            <a:off x="4670322" y="540774"/>
            <a:ext cx="1829538" cy="88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A74547EB-65E8-EF56-25A5-2747D57E93A0}"/>
              </a:ext>
            </a:extLst>
          </p:cNvPr>
          <p:cNvSpPr/>
          <p:nvPr/>
        </p:nvSpPr>
        <p:spPr>
          <a:xfrm>
            <a:off x="4689628" y="1878108"/>
            <a:ext cx="1829538" cy="551869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Registration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EBEE67-02B6-EBC5-EA3C-9101E73CBDC8}"/>
              </a:ext>
            </a:extLst>
          </p:cNvPr>
          <p:cNvSpPr/>
          <p:nvPr/>
        </p:nvSpPr>
        <p:spPr>
          <a:xfrm>
            <a:off x="4548525" y="2826657"/>
            <a:ext cx="1829538" cy="65852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 item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85C9134-C362-6546-907C-770CF3B78E27}"/>
              </a:ext>
            </a:extLst>
          </p:cNvPr>
          <p:cNvSpPr/>
          <p:nvPr/>
        </p:nvSpPr>
        <p:spPr>
          <a:xfrm>
            <a:off x="4615206" y="3935117"/>
            <a:ext cx="1713765" cy="58502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account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DA5850E-5D65-2C93-C835-B191DBCEBD9A}"/>
              </a:ext>
            </a:extLst>
          </p:cNvPr>
          <p:cNvSpPr/>
          <p:nvPr/>
        </p:nvSpPr>
        <p:spPr>
          <a:xfrm>
            <a:off x="4576776" y="4844181"/>
            <a:ext cx="1829538" cy="715962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Buy item 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61D0F87-857B-53AB-9EB2-4013A7CC4BCD}"/>
              </a:ext>
            </a:extLst>
          </p:cNvPr>
          <p:cNvSpPr txBox="1"/>
          <p:nvPr/>
        </p:nvSpPr>
        <p:spPr>
          <a:xfrm>
            <a:off x="8762260" y="474345"/>
            <a:ext cx="2060603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Item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E581C42-5466-C5CA-5801-9B37B478BE7C}"/>
              </a:ext>
            </a:extLst>
          </p:cNvPr>
          <p:cNvCxnSpPr>
            <a:cxnSpLocks/>
            <a:stCxn id="14" idx="6"/>
          </p:cNvCxnSpPr>
          <p:nvPr/>
        </p:nvCxnSpPr>
        <p:spPr>
          <a:xfrm flipV="1">
            <a:off x="6499860" y="983229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785A50-0CFE-76D4-15FC-0E27377FA4A6}"/>
              </a:ext>
            </a:extLst>
          </p:cNvPr>
          <p:cNvCxnSpPr>
            <a:cxnSpLocks/>
          </p:cNvCxnSpPr>
          <p:nvPr/>
        </p:nvCxnSpPr>
        <p:spPr>
          <a:xfrm flipV="1">
            <a:off x="6360733" y="4198376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1054310-97F0-4376-6068-80248E974E0D}"/>
              </a:ext>
            </a:extLst>
          </p:cNvPr>
          <p:cNvCxnSpPr>
            <a:cxnSpLocks/>
          </p:cNvCxnSpPr>
          <p:nvPr/>
        </p:nvCxnSpPr>
        <p:spPr>
          <a:xfrm flipV="1">
            <a:off x="6383657" y="5247225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5DC0B92-A7F0-A327-BE74-4FA8AC785757}"/>
              </a:ext>
            </a:extLst>
          </p:cNvPr>
          <p:cNvCxnSpPr>
            <a:cxnSpLocks/>
          </p:cNvCxnSpPr>
          <p:nvPr/>
        </p:nvCxnSpPr>
        <p:spPr>
          <a:xfrm flipV="1">
            <a:off x="6388635" y="3155918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91924EA-C49A-0F79-2C88-4652332A04FC}"/>
              </a:ext>
            </a:extLst>
          </p:cNvPr>
          <p:cNvCxnSpPr>
            <a:cxnSpLocks/>
          </p:cNvCxnSpPr>
          <p:nvPr/>
        </p:nvCxnSpPr>
        <p:spPr>
          <a:xfrm flipV="1">
            <a:off x="6489288" y="2086968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64DFA9-B4F9-9A8B-EB60-9135BE507739}"/>
              </a:ext>
            </a:extLst>
          </p:cNvPr>
          <p:cNvCxnSpPr>
            <a:cxnSpLocks/>
          </p:cNvCxnSpPr>
          <p:nvPr/>
        </p:nvCxnSpPr>
        <p:spPr>
          <a:xfrm flipH="1">
            <a:off x="6473803" y="1145674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B81788A-958E-5330-90E4-CD1EC43430D4}"/>
              </a:ext>
            </a:extLst>
          </p:cNvPr>
          <p:cNvCxnSpPr>
            <a:cxnSpLocks/>
          </p:cNvCxnSpPr>
          <p:nvPr/>
        </p:nvCxnSpPr>
        <p:spPr>
          <a:xfrm flipH="1">
            <a:off x="6345248" y="5358582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4A8C3E7-CB9B-B14B-07F3-CF55C91C7FA9}"/>
              </a:ext>
            </a:extLst>
          </p:cNvPr>
          <p:cNvCxnSpPr>
            <a:cxnSpLocks/>
          </p:cNvCxnSpPr>
          <p:nvPr/>
        </p:nvCxnSpPr>
        <p:spPr>
          <a:xfrm flipH="1">
            <a:off x="6360733" y="4316362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32481FB-E6EC-2847-F78B-46C6BB263AE6}"/>
              </a:ext>
            </a:extLst>
          </p:cNvPr>
          <p:cNvCxnSpPr>
            <a:cxnSpLocks/>
          </p:cNvCxnSpPr>
          <p:nvPr/>
        </p:nvCxnSpPr>
        <p:spPr>
          <a:xfrm flipH="1">
            <a:off x="6345248" y="3233590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75A1C3C-412F-EEBE-8AC3-7D4F4EF7935E}"/>
              </a:ext>
            </a:extLst>
          </p:cNvPr>
          <p:cNvCxnSpPr>
            <a:cxnSpLocks/>
          </p:cNvCxnSpPr>
          <p:nvPr/>
        </p:nvCxnSpPr>
        <p:spPr>
          <a:xfrm flipH="1">
            <a:off x="6489288" y="2209040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4A21277-4BAD-6B11-B897-95FDFE0E93F3}"/>
              </a:ext>
            </a:extLst>
          </p:cNvPr>
          <p:cNvCxnSpPr>
            <a:cxnSpLocks/>
          </p:cNvCxnSpPr>
          <p:nvPr/>
        </p:nvCxnSpPr>
        <p:spPr>
          <a:xfrm>
            <a:off x="8742954" y="1288519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253DCF6-205C-AAEC-7426-BD8F1A3B96E4}"/>
              </a:ext>
            </a:extLst>
          </p:cNvPr>
          <p:cNvCxnSpPr>
            <a:cxnSpLocks/>
          </p:cNvCxnSpPr>
          <p:nvPr/>
        </p:nvCxnSpPr>
        <p:spPr>
          <a:xfrm>
            <a:off x="8797031" y="913173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281AEA4-6EC4-5ABE-7198-CB68985E060A}"/>
              </a:ext>
            </a:extLst>
          </p:cNvPr>
          <p:cNvCxnSpPr>
            <a:cxnSpLocks/>
          </p:cNvCxnSpPr>
          <p:nvPr/>
        </p:nvCxnSpPr>
        <p:spPr>
          <a:xfrm>
            <a:off x="8742954" y="1936955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001AACDA-D292-A966-EC71-1777E22EC0E8}"/>
              </a:ext>
            </a:extLst>
          </p:cNvPr>
          <p:cNvCxnSpPr>
            <a:cxnSpLocks/>
          </p:cNvCxnSpPr>
          <p:nvPr/>
        </p:nvCxnSpPr>
        <p:spPr>
          <a:xfrm>
            <a:off x="8797031" y="2295467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DF7042C-E85D-4A38-F656-C2052D1E8E68}"/>
              </a:ext>
            </a:extLst>
          </p:cNvPr>
          <p:cNvCxnSpPr>
            <a:cxnSpLocks/>
          </p:cNvCxnSpPr>
          <p:nvPr/>
        </p:nvCxnSpPr>
        <p:spPr>
          <a:xfrm>
            <a:off x="8580602" y="3048000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E71D1CD0-67DF-1022-AA81-08285BCFBD02}"/>
              </a:ext>
            </a:extLst>
          </p:cNvPr>
          <p:cNvCxnSpPr>
            <a:cxnSpLocks/>
          </p:cNvCxnSpPr>
          <p:nvPr/>
        </p:nvCxnSpPr>
        <p:spPr>
          <a:xfrm>
            <a:off x="8535382" y="3352799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5F6368-C07D-4F2C-1E0B-64C8CD712056}"/>
              </a:ext>
            </a:extLst>
          </p:cNvPr>
          <p:cNvCxnSpPr>
            <a:cxnSpLocks/>
          </p:cNvCxnSpPr>
          <p:nvPr/>
        </p:nvCxnSpPr>
        <p:spPr>
          <a:xfrm>
            <a:off x="8646057" y="4060722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51CD509-F10C-24CE-CDDF-2429925AEAF0}"/>
              </a:ext>
            </a:extLst>
          </p:cNvPr>
          <p:cNvCxnSpPr>
            <a:cxnSpLocks/>
          </p:cNvCxnSpPr>
          <p:nvPr/>
        </p:nvCxnSpPr>
        <p:spPr>
          <a:xfrm>
            <a:off x="8646057" y="4458929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45B329FD-1625-D848-AEE7-720053F9155D}"/>
              </a:ext>
            </a:extLst>
          </p:cNvPr>
          <p:cNvCxnSpPr>
            <a:cxnSpLocks/>
          </p:cNvCxnSpPr>
          <p:nvPr/>
        </p:nvCxnSpPr>
        <p:spPr>
          <a:xfrm>
            <a:off x="8904088" y="5063613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8955D085-D3D1-A150-7967-6424E3F34352}"/>
              </a:ext>
            </a:extLst>
          </p:cNvPr>
          <p:cNvCxnSpPr>
            <a:cxnSpLocks/>
          </p:cNvCxnSpPr>
          <p:nvPr/>
        </p:nvCxnSpPr>
        <p:spPr>
          <a:xfrm>
            <a:off x="8904088" y="5560142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DEDCE09-BDD7-9D29-347A-C075577CBB75}"/>
              </a:ext>
            </a:extLst>
          </p:cNvPr>
          <p:cNvCxnSpPr>
            <a:cxnSpLocks/>
            <a:stCxn id="14" idx="4"/>
            <a:endCxn id="15" idx="0"/>
          </p:cNvCxnSpPr>
          <p:nvPr/>
        </p:nvCxnSpPr>
        <p:spPr>
          <a:xfrm>
            <a:off x="5585091" y="1425685"/>
            <a:ext cx="19306" cy="452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1C506E1-8F01-E82D-5BB5-0E9C4A54E1D7}"/>
              </a:ext>
            </a:extLst>
          </p:cNvPr>
          <p:cNvCxnSpPr>
            <a:cxnSpLocks/>
            <a:stCxn id="15" idx="4"/>
          </p:cNvCxnSpPr>
          <p:nvPr/>
        </p:nvCxnSpPr>
        <p:spPr>
          <a:xfrm>
            <a:off x="5604397" y="2429977"/>
            <a:ext cx="0" cy="3966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0B8B8C0A-7A6A-DAEA-0384-98A1B107ECB7}"/>
              </a:ext>
            </a:extLst>
          </p:cNvPr>
          <p:cNvCxnSpPr>
            <a:stCxn id="16" idx="4"/>
            <a:endCxn id="17" idx="0"/>
          </p:cNvCxnSpPr>
          <p:nvPr/>
        </p:nvCxnSpPr>
        <p:spPr>
          <a:xfrm>
            <a:off x="5463294" y="3485179"/>
            <a:ext cx="8795" cy="4499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1CB8C35-C35E-873A-48E8-BAFD4F4607C5}"/>
              </a:ext>
            </a:extLst>
          </p:cNvPr>
          <p:cNvCxnSpPr>
            <a:stCxn id="17" idx="4"/>
            <a:endCxn id="18" idx="0"/>
          </p:cNvCxnSpPr>
          <p:nvPr/>
        </p:nvCxnSpPr>
        <p:spPr>
          <a:xfrm>
            <a:off x="5472089" y="4520141"/>
            <a:ext cx="19456" cy="324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Rectangle 86">
            <a:extLst>
              <a:ext uri="{FF2B5EF4-FFF2-40B4-BE49-F238E27FC236}">
                <a16:creationId xmlns:a16="http://schemas.microsoft.com/office/drawing/2014/main" id="{DE565DE6-A1FC-21E2-E9EC-7DD5844C1A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8993" y="5924806"/>
            <a:ext cx="37016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785938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85938" algn="l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level  user: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(Data Flow Diagram)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0400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9A734E6-CDB2-D3B6-4642-512AAA960A33}"/>
              </a:ext>
            </a:extLst>
          </p:cNvPr>
          <p:cNvSpPr/>
          <p:nvPr/>
        </p:nvSpPr>
        <p:spPr>
          <a:xfrm>
            <a:off x="5692877" y="1229032"/>
            <a:ext cx="403123" cy="137652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9E3952C-8606-D32C-BCE3-8C772140AECA}"/>
              </a:ext>
            </a:extLst>
          </p:cNvPr>
          <p:cNvSpPr/>
          <p:nvPr/>
        </p:nvSpPr>
        <p:spPr>
          <a:xfrm>
            <a:off x="5692876" y="2585883"/>
            <a:ext cx="403123" cy="240889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7D62E78-CCFA-CDEA-EDFC-BFC3FDBF4ACF}"/>
              </a:ext>
            </a:extLst>
          </p:cNvPr>
          <p:cNvSpPr/>
          <p:nvPr/>
        </p:nvSpPr>
        <p:spPr>
          <a:xfrm>
            <a:off x="3613354" y="4399934"/>
            <a:ext cx="403123" cy="240889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342EA8B-1E25-6B32-F9A6-92F9726B2607}"/>
              </a:ext>
            </a:extLst>
          </p:cNvPr>
          <p:cNvSpPr/>
          <p:nvPr/>
        </p:nvSpPr>
        <p:spPr>
          <a:xfrm>
            <a:off x="7629831" y="4399934"/>
            <a:ext cx="471950" cy="240889"/>
          </a:xfrm>
          <a:prstGeom prst="ellips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8" name="Graphic 1">
            <a:extLst>
              <a:ext uri="{FF2B5EF4-FFF2-40B4-BE49-F238E27FC236}">
                <a16:creationId xmlns:a16="http://schemas.microsoft.com/office/drawing/2014/main" id="{2608A1CA-93A2-39DA-6A05-D10E601380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5815013"/>
          </a:xfrm>
          <a:prstGeom prst="rect">
            <a:avLst/>
          </a:prstGeom>
        </p:spPr>
      </p:pic>
      <p:sp>
        <p:nvSpPr>
          <p:cNvPr id="10" name="Rectangle 86">
            <a:extLst>
              <a:ext uri="{FF2B5EF4-FFF2-40B4-BE49-F238E27FC236}">
                <a16:creationId xmlns:a16="http://schemas.microsoft.com/office/drawing/2014/main" id="{90D417E0-17D9-20CD-FBB2-90B35B09B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977" y="5302669"/>
            <a:ext cx="369838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785938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85938" algn="l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level user 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(Data Flow Diagram)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874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raphic 1">
            <a:extLst>
              <a:ext uri="{FF2B5EF4-FFF2-40B4-BE49-F238E27FC236}">
                <a16:creationId xmlns:a16="http://schemas.microsoft.com/office/drawing/2014/main" id="{A0D59554-211C-ED44-FF11-55CD3DC5D2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-108154"/>
            <a:ext cx="12192149" cy="6857915"/>
          </a:xfrm>
          <a:prstGeom prst="rect">
            <a:avLst/>
          </a:prstGeom>
        </p:spPr>
      </p:pic>
      <p:sp>
        <p:nvSpPr>
          <p:cNvPr id="45" name="Rectangle 86">
            <a:extLst>
              <a:ext uri="{FF2B5EF4-FFF2-40B4-BE49-F238E27FC236}">
                <a16:creationId xmlns:a16="http://schemas.microsoft.com/office/drawing/2014/main" id="{35CA7901-9F3D-5037-4CFD-4FF402D5D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0619" y="5331179"/>
            <a:ext cx="418854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785938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85938" algn="l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1 level admin 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(Data Flow Diagram)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2072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6302C65-B6CC-295F-2FD0-98E7DBD4CA07}"/>
              </a:ext>
            </a:extLst>
          </p:cNvPr>
          <p:cNvSpPr txBox="1"/>
          <p:nvPr/>
        </p:nvSpPr>
        <p:spPr>
          <a:xfrm>
            <a:off x="2842260" y="-1"/>
            <a:ext cx="1773243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to login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Resonse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86825A-0A58-4E6D-AC33-1260992EB92C}"/>
              </a:ext>
            </a:extLst>
          </p:cNvPr>
          <p:cNvSpPr txBox="1"/>
          <p:nvPr/>
        </p:nvSpPr>
        <p:spPr>
          <a:xfrm>
            <a:off x="6676106" y="278935"/>
            <a:ext cx="1516010" cy="54784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detail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for view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Request 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 order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Reply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CA39A77-1D96-9142-2C65-372D6BA40664}"/>
              </a:ext>
            </a:extLst>
          </p:cNvPr>
          <p:cNvSpPr/>
          <p:nvPr/>
        </p:nvSpPr>
        <p:spPr>
          <a:xfrm>
            <a:off x="1724888" y="653848"/>
            <a:ext cx="1133067" cy="658761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E09B130-6356-8A84-C5B4-30B8F3B8ABD7}"/>
              </a:ext>
            </a:extLst>
          </p:cNvPr>
          <p:cNvCxnSpPr>
            <a:cxnSpLocks/>
            <a:stCxn id="2" idx="1"/>
          </p:cNvCxnSpPr>
          <p:nvPr/>
        </p:nvCxnSpPr>
        <p:spPr>
          <a:xfrm>
            <a:off x="2842260" y="907940"/>
            <a:ext cx="1828062" cy="5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1D657A6-1F5D-B22F-1F00-A1E10337ECC6}"/>
              </a:ext>
            </a:extLst>
          </p:cNvPr>
          <p:cNvCxnSpPr>
            <a:cxnSpLocks/>
          </p:cNvCxnSpPr>
          <p:nvPr/>
        </p:nvCxnSpPr>
        <p:spPr>
          <a:xfrm flipH="1">
            <a:off x="2842260" y="1120877"/>
            <a:ext cx="18280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C777C627-339B-9691-0FAD-96190136283E}"/>
              </a:ext>
            </a:extLst>
          </p:cNvPr>
          <p:cNvSpPr/>
          <p:nvPr/>
        </p:nvSpPr>
        <p:spPr>
          <a:xfrm>
            <a:off x="4670322" y="540774"/>
            <a:ext cx="1829538" cy="88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login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F903F02-9355-9982-EDEB-A21A718AB015}"/>
              </a:ext>
            </a:extLst>
          </p:cNvPr>
          <p:cNvSpPr/>
          <p:nvPr/>
        </p:nvSpPr>
        <p:spPr>
          <a:xfrm>
            <a:off x="4316484" y="1891170"/>
            <a:ext cx="1829538" cy="88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View order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43AB38-7EBB-5AA7-1EBA-DC9F9507D8EE}"/>
              </a:ext>
            </a:extLst>
          </p:cNvPr>
          <p:cNvSpPr/>
          <p:nvPr/>
        </p:nvSpPr>
        <p:spPr>
          <a:xfrm>
            <a:off x="4846568" y="3201868"/>
            <a:ext cx="1829538" cy="88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Confirm/</a:t>
            </a:r>
          </a:p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cancel order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337D330B-0457-69F0-66EA-9B59031B4E92}"/>
              </a:ext>
            </a:extLst>
          </p:cNvPr>
          <p:cNvSpPr/>
          <p:nvPr/>
        </p:nvSpPr>
        <p:spPr>
          <a:xfrm>
            <a:off x="3922146" y="4211195"/>
            <a:ext cx="1829538" cy="8849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Dispatch order</a:t>
            </a:r>
            <a:endParaRPr lang="en-IN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6F485-A295-D049-C1A2-4271AF52FEE3}"/>
              </a:ext>
            </a:extLst>
          </p:cNvPr>
          <p:cNvSpPr txBox="1"/>
          <p:nvPr/>
        </p:nvSpPr>
        <p:spPr>
          <a:xfrm>
            <a:off x="8762260" y="474345"/>
            <a:ext cx="2060603" cy="59093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Admin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MST</a:t>
            </a: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9F392CA-B707-0CD9-853A-6DF77C9ACA2A}"/>
              </a:ext>
            </a:extLst>
          </p:cNvPr>
          <p:cNvCxnSpPr>
            <a:cxnSpLocks/>
            <a:stCxn id="7" idx="6"/>
          </p:cNvCxnSpPr>
          <p:nvPr/>
        </p:nvCxnSpPr>
        <p:spPr>
          <a:xfrm flipV="1">
            <a:off x="6499860" y="983229"/>
            <a:ext cx="22624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12C82-6CA2-3C85-C868-39592E76607B}"/>
              </a:ext>
            </a:extLst>
          </p:cNvPr>
          <p:cNvCxnSpPr>
            <a:cxnSpLocks/>
          </p:cNvCxnSpPr>
          <p:nvPr/>
        </p:nvCxnSpPr>
        <p:spPr>
          <a:xfrm>
            <a:off x="5751684" y="4589011"/>
            <a:ext cx="30105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5E6E886-DBBF-6DDC-AA9A-E06E2FBA7508}"/>
              </a:ext>
            </a:extLst>
          </p:cNvPr>
          <p:cNvCxnSpPr>
            <a:cxnSpLocks/>
          </p:cNvCxnSpPr>
          <p:nvPr/>
        </p:nvCxnSpPr>
        <p:spPr>
          <a:xfrm>
            <a:off x="6676106" y="3526620"/>
            <a:ext cx="1969951" cy="61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92D39A-9D47-13D2-326A-36EF59FCD8D3}"/>
              </a:ext>
            </a:extLst>
          </p:cNvPr>
          <p:cNvCxnSpPr>
            <a:cxnSpLocks/>
          </p:cNvCxnSpPr>
          <p:nvPr/>
        </p:nvCxnSpPr>
        <p:spPr>
          <a:xfrm flipV="1">
            <a:off x="6146022" y="2268805"/>
            <a:ext cx="2616238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3FBDEE-DE01-54F8-2A12-6923DB256FBC}"/>
              </a:ext>
            </a:extLst>
          </p:cNvPr>
          <p:cNvCxnSpPr>
            <a:cxnSpLocks/>
          </p:cNvCxnSpPr>
          <p:nvPr/>
        </p:nvCxnSpPr>
        <p:spPr>
          <a:xfrm flipH="1">
            <a:off x="6473803" y="1145674"/>
            <a:ext cx="22778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1812CAF-A054-CAD1-3223-D4DD144DA9E1}"/>
              </a:ext>
            </a:extLst>
          </p:cNvPr>
          <p:cNvCxnSpPr>
            <a:cxnSpLocks/>
          </p:cNvCxnSpPr>
          <p:nvPr/>
        </p:nvCxnSpPr>
        <p:spPr>
          <a:xfrm flipH="1">
            <a:off x="5736199" y="4687379"/>
            <a:ext cx="306083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C3DDD1F-9020-9D03-4E10-ED25C3C5928B}"/>
              </a:ext>
            </a:extLst>
          </p:cNvPr>
          <p:cNvCxnSpPr>
            <a:cxnSpLocks/>
          </p:cNvCxnSpPr>
          <p:nvPr/>
        </p:nvCxnSpPr>
        <p:spPr>
          <a:xfrm flipH="1">
            <a:off x="6676106" y="3644323"/>
            <a:ext cx="1969951" cy="42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AFA6DA3-8A8E-3EB1-B93E-8348CD56AE34}"/>
              </a:ext>
            </a:extLst>
          </p:cNvPr>
          <p:cNvCxnSpPr>
            <a:cxnSpLocks/>
          </p:cNvCxnSpPr>
          <p:nvPr/>
        </p:nvCxnSpPr>
        <p:spPr>
          <a:xfrm flipH="1">
            <a:off x="6146022" y="2414648"/>
            <a:ext cx="26162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DEE315D-A13D-071E-1237-9D3342131D5E}"/>
              </a:ext>
            </a:extLst>
          </p:cNvPr>
          <p:cNvCxnSpPr>
            <a:cxnSpLocks/>
          </p:cNvCxnSpPr>
          <p:nvPr/>
        </p:nvCxnSpPr>
        <p:spPr>
          <a:xfrm>
            <a:off x="8742954" y="1288519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AC7696B-B56A-037D-E4FF-DD827A34AAAB}"/>
              </a:ext>
            </a:extLst>
          </p:cNvPr>
          <p:cNvCxnSpPr>
            <a:cxnSpLocks/>
          </p:cNvCxnSpPr>
          <p:nvPr/>
        </p:nvCxnSpPr>
        <p:spPr>
          <a:xfrm>
            <a:off x="8797031" y="913173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0EF73C-E559-12F1-4E5E-B517D65EA268}"/>
              </a:ext>
            </a:extLst>
          </p:cNvPr>
          <p:cNvCxnSpPr>
            <a:cxnSpLocks/>
          </p:cNvCxnSpPr>
          <p:nvPr/>
        </p:nvCxnSpPr>
        <p:spPr>
          <a:xfrm>
            <a:off x="8783381" y="2209040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CE8AB44-D49C-63FC-97D7-328EB810EA7D}"/>
              </a:ext>
            </a:extLst>
          </p:cNvPr>
          <p:cNvCxnSpPr>
            <a:cxnSpLocks/>
          </p:cNvCxnSpPr>
          <p:nvPr/>
        </p:nvCxnSpPr>
        <p:spPr>
          <a:xfrm>
            <a:off x="8797031" y="2515386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4FFBFE7-4A3C-4C75-6EFE-678A31476798}"/>
              </a:ext>
            </a:extLst>
          </p:cNvPr>
          <p:cNvCxnSpPr>
            <a:cxnSpLocks/>
          </p:cNvCxnSpPr>
          <p:nvPr/>
        </p:nvCxnSpPr>
        <p:spPr>
          <a:xfrm>
            <a:off x="8611705" y="3444434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DB11D1-DD1E-49B4-0594-632F55801AC5}"/>
              </a:ext>
            </a:extLst>
          </p:cNvPr>
          <p:cNvCxnSpPr>
            <a:cxnSpLocks/>
          </p:cNvCxnSpPr>
          <p:nvPr/>
        </p:nvCxnSpPr>
        <p:spPr>
          <a:xfrm>
            <a:off x="8679218" y="3800749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4028F82-32CA-AF70-E24F-7882C21F77DC}"/>
              </a:ext>
            </a:extLst>
          </p:cNvPr>
          <p:cNvCxnSpPr>
            <a:cxnSpLocks/>
          </p:cNvCxnSpPr>
          <p:nvPr/>
        </p:nvCxnSpPr>
        <p:spPr>
          <a:xfrm>
            <a:off x="8742954" y="4917248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6A447AE-9023-20FD-A5E6-6507B39582CC}"/>
              </a:ext>
            </a:extLst>
          </p:cNvPr>
          <p:cNvCxnSpPr>
            <a:cxnSpLocks/>
          </p:cNvCxnSpPr>
          <p:nvPr/>
        </p:nvCxnSpPr>
        <p:spPr>
          <a:xfrm>
            <a:off x="8762260" y="4387491"/>
            <a:ext cx="1207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52A4F74-C33C-19AC-ADCD-4E2CC465C496}"/>
              </a:ext>
            </a:extLst>
          </p:cNvPr>
          <p:cNvCxnSpPr/>
          <p:nvPr/>
        </p:nvCxnSpPr>
        <p:spPr>
          <a:xfrm>
            <a:off x="5416952" y="1425685"/>
            <a:ext cx="0" cy="46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FD1EA55-F08F-5B6D-F8C8-97F3088963DE}"/>
              </a:ext>
            </a:extLst>
          </p:cNvPr>
          <p:cNvCxnSpPr>
            <a:endCxn id="9" idx="0"/>
          </p:cNvCxnSpPr>
          <p:nvPr/>
        </p:nvCxnSpPr>
        <p:spPr>
          <a:xfrm>
            <a:off x="5463251" y="2776081"/>
            <a:ext cx="298086" cy="4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8E4FB1D-2EAD-FFE9-4320-4D8BFF7C1B72}"/>
              </a:ext>
            </a:extLst>
          </p:cNvPr>
          <p:cNvCxnSpPr/>
          <p:nvPr/>
        </p:nvCxnSpPr>
        <p:spPr>
          <a:xfrm flipH="1">
            <a:off x="4639424" y="3800749"/>
            <a:ext cx="207144" cy="425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86">
            <a:extLst>
              <a:ext uri="{FF2B5EF4-FFF2-40B4-BE49-F238E27FC236}">
                <a16:creationId xmlns:a16="http://schemas.microsoft.com/office/drawing/2014/main" id="{03648A1F-49A4-8A4F-1281-720E44D70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977" y="5302669"/>
            <a:ext cx="3813865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785938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85938" algn="l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2 level admin: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(Data Flow Diagram)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4720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C1BE-CC31-97B7-DDB9-46A7ECB352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42" y="1033718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 Used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08EB4-5398-2A9D-3FEC-A173C5568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Bcrypt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(Password Hashing)</a:t>
            </a: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en-IN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en-IN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QuickSort</a:t>
            </a:r>
            <a:r>
              <a:rPr lang="en-IN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(Product Listing)</a:t>
            </a:r>
            <a:endParaRPr lang="en-IN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F9A170-5B06-1F18-B40B-DFA2F79AE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70" y="1876425"/>
            <a:ext cx="29527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720580-B7A4-A466-5B8D-21D4E8193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9170" y="4457700"/>
            <a:ext cx="295275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4948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B5C63-8DCC-D398-A968-EC782FB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277" y="915732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Testing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6FE9-D157-F055-34E8-4886E94F58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Aft>
                <a:spcPts val="800"/>
              </a:spcAft>
              <a:buNone/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Development Phase: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Frontend Development</a:t>
            </a:r>
          </a:p>
          <a:p>
            <a:pPr marL="457200" lvl="1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2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Database Design</a:t>
            </a:r>
          </a:p>
          <a:p>
            <a:pPr marL="0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Testing Phase:</a:t>
            </a:r>
            <a:endParaRPr lang="en-IN" sz="2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lvl="1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en-IN" sz="2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Performance Testing</a:t>
            </a:r>
            <a:endParaRPr lang="en-IN" dirty="0"/>
          </a:p>
          <a:p>
            <a:pPr marL="457200" lvl="1" indent="0">
              <a:lnSpc>
                <a:spcPct val="150000"/>
              </a:lnSpc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endParaRPr lang="en-IN" sz="2200" kern="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1357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CCF18-F62B-A4AC-3E82-58D98EB2F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Screenshot’s  </a:t>
            </a:r>
            <a:endParaRPr lang="en-IN" i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B96223-E554-C1C2-D560-C85BFB0E2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580" y="1783080"/>
            <a:ext cx="5196840" cy="329184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8E0BB42-A5F5-9005-0C57-F5E7429842EE}"/>
              </a:ext>
            </a:extLst>
          </p:cNvPr>
          <p:cNvCxnSpPr/>
          <p:nvPr/>
        </p:nvCxnSpPr>
        <p:spPr>
          <a:xfrm flipH="1" flipV="1">
            <a:off x="7273636" y="3314700"/>
            <a:ext cx="2504209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072546A-E1AD-F79A-BC6A-FE604295CE46}"/>
              </a:ext>
            </a:extLst>
          </p:cNvPr>
          <p:cNvCxnSpPr/>
          <p:nvPr/>
        </p:nvCxnSpPr>
        <p:spPr>
          <a:xfrm flipH="1" flipV="1">
            <a:off x="7273635" y="3831128"/>
            <a:ext cx="2504209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AF43FEA-FA12-7C1D-7B31-0C570FD9056B}"/>
              </a:ext>
            </a:extLst>
          </p:cNvPr>
          <p:cNvCxnSpPr/>
          <p:nvPr/>
        </p:nvCxnSpPr>
        <p:spPr>
          <a:xfrm flipH="1" flipV="1">
            <a:off x="7273635" y="4297593"/>
            <a:ext cx="2504209" cy="37407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39149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069950F-2A5F-2F00-B494-41B7FF3127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3782"/>
            <a:ext cx="12192000" cy="566304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C252614A-E7ED-9A6C-AC62-ABC1B19D74C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584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04DEEF6-C3C5-A1E7-C012-0CD44180F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48601"/>
            <a:ext cx="5424055" cy="39093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91A0F1-8526-F2FE-07C0-24677A67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948600"/>
            <a:ext cx="5960440" cy="39093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068B9E6-4455-95D8-2322-1310ED5B62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21010"/>
            <a:ext cx="12192000" cy="161558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C2D2D018-B613-8174-4FA1-6AC4C6FE6D7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endParaRPr lang="en-IN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90597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0EFC5736-403D-B944-70D1-60D9E3B1AD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-124691"/>
            <a:ext cx="12169140" cy="6970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188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58082-2452-451F-BA28-E705BCECC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1" y="384790"/>
            <a:ext cx="10515600" cy="35263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IN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3DC37D-0415-79A4-BABB-28A52C248AF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51579" y="1109553"/>
            <a:ext cx="6935337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Chart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Development and Testing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Screenshot’s  </a:t>
            </a:r>
            <a:endParaRPr kumimoji="0" lang="en-US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Conclusion </a:t>
            </a:r>
          </a:p>
        </p:txBody>
      </p:sp>
    </p:spTree>
    <p:extLst>
      <p:ext uri="{BB962C8B-B14F-4D97-AF65-F5344CB8AC3E}">
        <p14:creationId xmlns:p14="http://schemas.microsoft.com/office/powerpoint/2010/main" val="25438768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7EC0F7B-F6E4-CDF8-FD17-09B7E5B8F1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44769"/>
            <a:ext cx="12192000" cy="5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221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B8C03DEC-9675-2CBB-6E25-3A83BDF8C5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67691"/>
            <a:ext cx="8191500" cy="3814916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3DDFB078-2322-DC9D-9D9E-645AF3FA28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40340" y="1267691"/>
            <a:ext cx="1851660" cy="3698158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989C050B-3A39-F62D-AB34-5E6BFB2BB7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2470" y="1267691"/>
            <a:ext cx="1866900" cy="369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999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09349EF-1FEB-4DEF-1984-EA30F6F004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681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787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B2E89F9-D44D-B3B9-A1DD-2986A90F1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2466" y="1847263"/>
            <a:ext cx="4549534" cy="2766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915740-AC53-567B-46DC-C05EAB0D70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7655092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CBC9F51-1905-A70E-C570-639DD417088A}"/>
              </a:ext>
            </a:extLst>
          </p:cNvPr>
          <p:cNvSpPr txBox="1"/>
          <p:nvPr/>
        </p:nvSpPr>
        <p:spPr>
          <a:xfrm>
            <a:off x="8391067" y="200357"/>
            <a:ext cx="3388760" cy="1446550"/>
          </a:xfrm>
          <a:prstGeom prst="rect">
            <a:avLst/>
          </a:prstGeom>
          <a:solidFill>
            <a:schemeClr val="tx2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1</a:t>
            </a:r>
            <a:endParaRPr lang="en-IN" sz="8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3B84EF-004C-A126-2433-6C8425D86B1B}"/>
              </a:ext>
            </a:extLst>
          </p:cNvPr>
          <p:cNvSpPr txBox="1"/>
          <p:nvPr/>
        </p:nvSpPr>
        <p:spPr>
          <a:xfrm>
            <a:off x="8391067" y="5012506"/>
            <a:ext cx="3388760" cy="1446550"/>
          </a:xfrm>
          <a:prstGeom prst="rect">
            <a:avLst/>
          </a:prstGeom>
          <a:solidFill>
            <a:schemeClr val="tx2"/>
          </a:solidFill>
          <a:ln w="76200"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8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Step: 2</a:t>
            </a:r>
            <a:endParaRPr lang="en-IN" sz="88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3731BAE-C310-8FD1-1754-8624FD3AD82F}"/>
              </a:ext>
            </a:extLst>
          </p:cNvPr>
          <p:cNvCxnSpPr>
            <a:stCxn id="9" idx="1"/>
          </p:cNvCxnSpPr>
          <p:nvPr/>
        </p:nvCxnSpPr>
        <p:spPr>
          <a:xfrm flipH="1" flipV="1">
            <a:off x="7242464" y="914400"/>
            <a:ext cx="1148603" cy="9232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048A1A5-8BB2-A95C-735D-55B5D6249DE4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996055" y="3667991"/>
            <a:ext cx="89392" cy="13445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331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6B46389-AB4C-6F4F-F7BA-BAAC6F2B41D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55927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821F1-4DA7-6278-A562-2904D6823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1500" y="3716592"/>
            <a:ext cx="4000500" cy="30273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5E6D81D-B7BE-66FA-0F9B-B698181B00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713" y="3198557"/>
            <a:ext cx="3432688" cy="365944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C50EDF4-44D5-629B-0E7A-F3391E53D4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190" y="3716593"/>
            <a:ext cx="4160520" cy="3027352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047AAD94-AF73-D31B-A6D0-8D13E1EA29FC}"/>
              </a:ext>
            </a:extLst>
          </p:cNvPr>
          <p:cNvSpPr/>
          <p:nvPr/>
        </p:nvSpPr>
        <p:spPr>
          <a:xfrm>
            <a:off x="3281761" y="3429000"/>
            <a:ext cx="255639" cy="360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7475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5C18CDF-3454-BAE6-F3B7-EE1B9DE935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314632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FE4B05E-BE88-A9CC-4F74-C71B02A002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976" y="2445774"/>
            <a:ext cx="3779520" cy="4267200"/>
          </a:xfrm>
          <a:prstGeom prst="rect">
            <a:avLst/>
          </a:prstGeom>
        </p:spPr>
      </p:pic>
      <p:sp>
        <p:nvSpPr>
          <p:cNvPr id="8" name="Oval 7">
            <a:extLst>
              <a:ext uri="{FF2B5EF4-FFF2-40B4-BE49-F238E27FC236}">
                <a16:creationId xmlns:a16="http://schemas.microsoft.com/office/drawing/2014/main" id="{AE0E4C5F-8CE9-1A2C-012D-F73820B75BCC}"/>
              </a:ext>
            </a:extLst>
          </p:cNvPr>
          <p:cNvSpPr/>
          <p:nvPr/>
        </p:nvSpPr>
        <p:spPr>
          <a:xfrm>
            <a:off x="4180676" y="2583426"/>
            <a:ext cx="255639" cy="36072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B133FBB-7C3B-143B-11C5-8847210278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11677"/>
            <a:ext cx="5463540" cy="2118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24811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D4AEDB-E032-7044-9C85-B5C510F415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1148" y="1483331"/>
            <a:ext cx="3109229" cy="333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3FFDD18-558F-71A0-C853-C27D17369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878" y="5075244"/>
            <a:ext cx="1501270" cy="5105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E76266-E8E9-5C92-6B32-1DB500835F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8000" y="1483331"/>
            <a:ext cx="3124471" cy="33683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E65CDA-0EB3-6549-2A6D-AA2A515813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40094" y="1483330"/>
            <a:ext cx="3139712" cy="3330229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EE40190-9CAC-B4A2-2F03-DB3CDB12AD8B}"/>
              </a:ext>
            </a:extLst>
          </p:cNvPr>
          <p:cNvSpPr/>
          <p:nvPr/>
        </p:nvSpPr>
        <p:spPr>
          <a:xfrm>
            <a:off x="2081223" y="5646744"/>
            <a:ext cx="2504209" cy="41115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questions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77D603D-CF48-1BCD-CB3A-B7F866259571}"/>
              </a:ext>
            </a:extLst>
          </p:cNvPr>
          <p:cNvSpPr/>
          <p:nvPr/>
        </p:nvSpPr>
        <p:spPr>
          <a:xfrm>
            <a:off x="5628410" y="5646744"/>
            <a:ext cx="2504209" cy="41115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questions type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8EB8A3A-1ACE-D7FB-00EE-9764DA89A5C8}"/>
              </a:ext>
            </a:extLst>
          </p:cNvPr>
          <p:cNvSpPr/>
          <p:nvPr/>
        </p:nvSpPr>
        <p:spPr>
          <a:xfrm>
            <a:off x="9175597" y="5646744"/>
            <a:ext cx="2504209" cy="411156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tx1"/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Ask questions speak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5" name="Arrow: Up 14">
            <a:extLst>
              <a:ext uri="{FF2B5EF4-FFF2-40B4-BE49-F238E27FC236}">
                <a16:creationId xmlns:a16="http://schemas.microsoft.com/office/drawing/2014/main" id="{86504E1A-F454-4E94-0FB9-C18E62CD0FC4}"/>
              </a:ext>
            </a:extLst>
          </p:cNvPr>
          <p:cNvSpPr/>
          <p:nvPr/>
        </p:nvSpPr>
        <p:spPr>
          <a:xfrm>
            <a:off x="3065318" y="4813559"/>
            <a:ext cx="498764" cy="833185"/>
          </a:xfrm>
          <a:prstGeom prst="upArrow">
            <a:avLst>
              <a:gd name="adj1" fmla="val 37500"/>
              <a:gd name="adj2" fmla="val 729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Arrow: Up 15">
            <a:extLst>
              <a:ext uri="{FF2B5EF4-FFF2-40B4-BE49-F238E27FC236}">
                <a16:creationId xmlns:a16="http://schemas.microsoft.com/office/drawing/2014/main" id="{D95F6BE9-4357-5507-E74D-894B630F4B19}"/>
              </a:ext>
            </a:extLst>
          </p:cNvPr>
          <p:cNvSpPr/>
          <p:nvPr/>
        </p:nvSpPr>
        <p:spPr>
          <a:xfrm>
            <a:off x="6490854" y="4813558"/>
            <a:ext cx="498764" cy="833185"/>
          </a:xfrm>
          <a:prstGeom prst="upArrow">
            <a:avLst>
              <a:gd name="adj1" fmla="val 37500"/>
              <a:gd name="adj2" fmla="val 729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Arrow: Up 16">
            <a:extLst>
              <a:ext uri="{FF2B5EF4-FFF2-40B4-BE49-F238E27FC236}">
                <a16:creationId xmlns:a16="http://schemas.microsoft.com/office/drawing/2014/main" id="{A9BB56DF-4EF2-B561-1CC8-A09CF868B5AB}"/>
              </a:ext>
            </a:extLst>
          </p:cNvPr>
          <p:cNvSpPr/>
          <p:nvPr/>
        </p:nvSpPr>
        <p:spPr>
          <a:xfrm>
            <a:off x="10111470" y="4813557"/>
            <a:ext cx="498764" cy="833185"/>
          </a:xfrm>
          <a:prstGeom prst="upArrow">
            <a:avLst>
              <a:gd name="adj1" fmla="val 37500"/>
              <a:gd name="adj2" fmla="val 72917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7E48EC-C43D-A6B6-7098-6DB6E8B02C26}"/>
              </a:ext>
            </a:extLst>
          </p:cNvPr>
          <p:cNvSpPr/>
          <p:nvPr/>
        </p:nvSpPr>
        <p:spPr>
          <a:xfrm>
            <a:off x="10610251" y="4370771"/>
            <a:ext cx="475212" cy="560218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5DD6E72-958A-3A60-263F-91901A742275}"/>
              </a:ext>
            </a:extLst>
          </p:cNvPr>
          <p:cNvSpPr/>
          <p:nvPr/>
        </p:nvSpPr>
        <p:spPr>
          <a:xfrm>
            <a:off x="5178000" y="4520045"/>
            <a:ext cx="2073625" cy="2935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16129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F237EF6-1B45-9388-9BA5-039E257A7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498" y="201650"/>
            <a:ext cx="4816257" cy="6454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0175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93EFE-8B3D-E1DF-13FA-C3BB207CA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613" y="994389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Benefits and Conclusion 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36175-C6CF-BDA8-4589-5630EF43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 market access and diversified revenue streams.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Competitive advantage via smart delivery systems and AI tools.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Revolutionizing retail with technology and sustainability.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Positioning “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Innovex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Mart”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trusted leader in future commerce.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44716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A4FEBBE-5EDD-6D5F-5E64-1A03599541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52400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2632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9592A-14AA-F00B-C390-D8E08A78B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226" y="837074"/>
            <a:ext cx="10515600" cy="1325563"/>
          </a:xfrm>
        </p:spPr>
        <p:txBody>
          <a:bodyPr>
            <a:normAutofit/>
          </a:bodyPr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3C1EC2-7D18-CD0F-5E9F-A13E8302F4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Introducing </a:t>
            </a:r>
            <a:r>
              <a:rPr lang="en-US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Innovex</a:t>
            </a: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Mart</a:t>
            </a: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platform designed to streamline the buying, selling, and exchange of electronic products.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simplify transactions for electronics like laptops, PCs, monitors, and gadgets.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AI-driven personalization for tailored shopping experiences.</a:t>
            </a:r>
          </a:p>
          <a:p>
            <a:pPr marL="457200" lvl="1" algn="just">
              <a:lnSpc>
                <a:spcPct val="150000"/>
              </a:lnSpc>
              <a:spcBef>
                <a:spcPts val="0"/>
              </a:spcBef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User-friendly interface for buyers and sellers.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806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234F4-8420-1733-D718-43921BC46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3065" y="984557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Definition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B8B950-A7C1-1368-EA4E-662E79DC0F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Slow website performance and poor load times.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product discovery options.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Inventory and order management inefficiencies.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risks with payments and data breaches.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7181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9CD02-D337-FA28-BF20-F9F78502F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821" y="1030483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8444521-AF5D-487B-5835-49CAA24012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64549" y="2356046"/>
            <a:ext cx="10368929" cy="27699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</a:t>
            </a:r>
            <a:r>
              <a:rPr kumimoji="0" lang="en-US" altLang="en-US" sz="2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Innovex</a:t>
            </a: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Mart?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Address modern consumer demands for efficient and personalized services.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Promote eco-friendliness through trade-ins and reduced e-waste.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Offer secure and user-friendly solutions for buyers and sellers.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10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A994D-1B7E-12A9-4DA2-1498D174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91" y="856738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ADBE8-9BBB-FF91-29DD-DF7314F2B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15000"/>
              </a:lnSpc>
              <a:spcAft>
                <a:spcPts val="800"/>
              </a:spcAft>
            </a:pPr>
            <a:r>
              <a:rPr lang="en-IN" sz="26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objective is to create an advanced e-commerce platform that streamlines electronic product sales, enables trade-ins, promotes sustainability and enhances user and seller experiences.</a:t>
            </a:r>
            <a:endParaRPr lang="en-IN" sz="2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0979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DBB6D-3EDC-659F-CA2B-652839DE5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008" y="931867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Goals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E42085-8011-F0FF-408D-BFD3B8AFE0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75533" y="2032910"/>
            <a:ext cx="9755363" cy="329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Expand product range with sustainable and eco-friendly options.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Introduce advanced AI-powered customer support systems.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a seamless omnichannel shopping experience.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Open additional physical stores in key locations.</a:t>
            </a:r>
          </a:p>
          <a:p>
            <a:pPr marL="0"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Enhance supply chain efficiency using IoT and blockchain technology </a:t>
            </a:r>
          </a:p>
        </p:txBody>
      </p:sp>
    </p:spTree>
    <p:extLst>
      <p:ext uri="{BB962C8B-B14F-4D97-AF65-F5344CB8AC3E}">
        <p14:creationId xmlns:p14="http://schemas.microsoft.com/office/powerpoint/2010/main" val="2380417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59E1F-5B8B-4632-5BDF-F27E79C22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719" y="1028316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 Specifications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AD531-67E7-87F7-9258-B1041DB739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registration and profile management.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security measures.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Strong Admin Dashboard Management.</a:t>
            </a:r>
          </a:p>
          <a:p>
            <a:pPr>
              <a:lnSpc>
                <a:spcPct val="150000"/>
              </a:lnSpc>
            </a:pPr>
            <a:r>
              <a:rPr lang="en-IN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Chat boat.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43622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92BA1-1398-D860-2B22-FD7DB5686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506" y="673915"/>
            <a:ext cx="10515600" cy="1325563"/>
          </a:xfrm>
        </p:spPr>
        <p:txBody>
          <a:bodyPr/>
          <a:lstStyle/>
          <a:p>
            <a:r>
              <a:rPr kumimoji="0" lang="en-US" altLang="en-US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74" name="Rectangle: Rounded Corners 2">
            <a:extLst>
              <a:ext uri="{FF2B5EF4-FFF2-40B4-BE49-F238E27FC236}">
                <a16:creationId xmlns:a16="http://schemas.microsoft.com/office/drawing/2014/main" id="{E6E53D12-1441-37C1-3114-08D57FCED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0570" y="3206643"/>
            <a:ext cx="1138238" cy="549070"/>
          </a:xfrm>
          <a:prstGeom prst="roundRect">
            <a:avLst>
              <a:gd name="adj" fmla="val 15153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USER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5" name="AutoShape 81">
            <a:extLst>
              <a:ext uri="{FF2B5EF4-FFF2-40B4-BE49-F238E27FC236}">
                <a16:creationId xmlns:a16="http://schemas.microsoft.com/office/drawing/2014/main" id="{63FE6C22-F237-FED4-C484-262D148BE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3150" y="3347833"/>
            <a:ext cx="1108075" cy="436562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ADMIN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6" name="Oval 3">
            <a:extLst>
              <a:ext uri="{FF2B5EF4-FFF2-40B4-BE49-F238E27FC236}">
                <a16:creationId xmlns:a16="http://schemas.microsoft.com/office/drawing/2014/main" id="{455BE183-459B-6C47-50BA-365C34B17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3438" y="2980326"/>
            <a:ext cx="1081088" cy="1171575"/>
          </a:xfrm>
          <a:prstGeom prst="ellipse">
            <a:avLst/>
          </a:prstGeom>
          <a:solidFill>
            <a:srgbClr val="FFFFFF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Online Product Shoping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79943932-FA83-7310-0A4D-FB8389D695D4}"/>
              </a:ext>
            </a:extLst>
          </p:cNvPr>
          <p:cNvCxnSpPr>
            <a:cxnSpLocks/>
          </p:cNvCxnSpPr>
          <p:nvPr/>
        </p:nvCxnSpPr>
        <p:spPr>
          <a:xfrm>
            <a:off x="2210450" y="3444424"/>
            <a:ext cx="2232988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1B71BB1-572C-F6C5-B570-B057B37BF495}"/>
              </a:ext>
            </a:extLst>
          </p:cNvPr>
          <p:cNvCxnSpPr>
            <a:cxnSpLocks/>
            <a:stCxn id="74" idx="1"/>
          </p:cNvCxnSpPr>
          <p:nvPr/>
        </p:nvCxnSpPr>
        <p:spPr>
          <a:xfrm flipH="1" flipV="1">
            <a:off x="5524526" y="3444424"/>
            <a:ext cx="2836044" cy="3675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37A62D8-CD1A-B511-51EB-480AD82F05EB}"/>
              </a:ext>
            </a:extLst>
          </p:cNvPr>
          <p:cNvCxnSpPr>
            <a:cxnSpLocks/>
          </p:cNvCxnSpPr>
          <p:nvPr/>
        </p:nvCxnSpPr>
        <p:spPr>
          <a:xfrm flipH="1" flipV="1">
            <a:off x="2210450" y="3678112"/>
            <a:ext cx="2232988" cy="32776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FF025BE-D76D-C32B-7DDB-860D408AEEC4}"/>
              </a:ext>
            </a:extLst>
          </p:cNvPr>
          <p:cNvCxnSpPr>
            <a:cxnSpLocks/>
          </p:cNvCxnSpPr>
          <p:nvPr/>
        </p:nvCxnSpPr>
        <p:spPr>
          <a:xfrm flipV="1">
            <a:off x="5524526" y="3664777"/>
            <a:ext cx="2836044" cy="1101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6">
            <a:extLst>
              <a:ext uri="{FF2B5EF4-FFF2-40B4-BE49-F238E27FC236}">
                <a16:creationId xmlns:a16="http://schemas.microsoft.com/office/drawing/2014/main" id="{EAEF8EE8-341E-9483-C65A-30B4031CC1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9453" y="4712817"/>
            <a:ext cx="3326552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>
                <a:tab pos="1785938" algn="l"/>
              </a:tabLst>
            </a:pPr>
            <a:endParaRPr kumimoji="0" lang="en-US" altLang="en-US" sz="1400" b="1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1785938" algn="l"/>
              </a:tabLst>
            </a:pPr>
            <a:r>
              <a:rPr lang="en-US" altLang="en-US" sz="1400" b="1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 level : </a:t>
            </a:r>
            <a:r>
              <a:rPr kumimoji="0" lang="en-US" altLang="en-US" sz="14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DFD (Data Flow Diagram)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2" name="Rectangle 88">
            <a:extLst>
              <a:ext uri="{FF2B5EF4-FFF2-40B4-BE49-F238E27FC236}">
                <a16:creationId xmlns:a16="http://schemas.microsoft.com/office/drawing/2014/main" id="{BD254E8C-2F99-5B34-796F-7D17E4E925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45720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3" name="Rectangle 91">
            <a:extLst>
              <a:ext uri="{FF2B5EF4-FFF2-40B4-BE49-F238E27FC236}">
                <a16:creationId xmlns:a16="http://schemas.microsoft.com/office/drawing/2014/main" id="{9BBFB1CE-A0F1-C8C3-9B29-5008D9746D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7142" y="3040056"/>
            <a:ext cx="5823155" cy="6155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685800"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Request for Login	    	           Request for registration</a:t>
            </a:r>
            <a:endParaRPr kumimoji="0" lang="en-US" altLang="en-US" sz="105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2286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4" name="Rectangle 92">
            <a:extLst>
              <a:ext uri="{FF2B5EF4-FFF2-40B4-BE49-F238E27FC236}">
                <a16:creationId xmlns:a16="http://schemas.microsoft.com/office/drawing/2014/main" id="{FC69D6AA-FE88-8160-B72A-663985BE99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32028" y="3462353"/>
            <a:ext cx="4903907" cy="8463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1785938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1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Response				Response</a:t>
            </a:r>
            <a:endParaRPr kumimoji="0" lang="en-US" altLang="en-US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6858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1785938" algn="l"/>
              </a:tabLst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926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203</TotalTime>
  <Words>496</Words>
  <Application>Microsoft Office PowerPoint</Application>
  <PresentationFormat>Widescreen</PresentationFormat>
  <Paragraphs>179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Times New Roman</vt:lpstr>
      <vt:lpstr>Wingdings</vt:lpstr>
      <vt:lpstr>Office Theme</vt:lpstr>
      <vt:lpstr>PowerPoint Presentation</vt:lpstr>
      <vt:lpstr> Table of Contents</vt:lpstr>
      <vt:lpstr>Introduction </vt:lpstr>
      <vt:lpstr>Problem Definition </vt:lpstr>
      <vt:lpstr>Motivation </vt:lpstr>
      <vt:lpstr>Objectives </vt:lpstr>
      <vt:lpstr>Goals </vt:lpstr>
      <vt:lpstr>Requirement Specifications </vt:lpstr>
      <vt:lpstr>Data Flow Diagram </vt:lpstr>
      <vt:lpstr>PowerPoint Presentation</vt:lpstr>
      <vt:lpstr>PowerPoint Presentation</vt:lpstr>
      <vt:lpstr>PowerPoint Presentation</vt:lpstr>
      <vt:lpstr>PowerPoint Presentation</vt:lpstr>
      <vt:lpstr>Algorithms Used </vt:lpstr>
      <vt:lpstr>Development and Testing </vt:lpstr>
      <vt:lpstr>Project Screenshot’s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Benefits and Conclusion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Lorens Mishra</dc:creator>
  <cp:lastModifiedBy>Lorens Mishra</cp:lastModifiedBy>
  <cp:revision>12</cp:revision>
  <dcterms:created xsi:type="dcterms:W3CDTF">2025-01-23T15:20:33Z</dcterms:created>
  <dcterms:modified xsi:type="dcterms:W3CDTF">2025-05-12T15:59:20Z</dcterms:modified>
</cp:coreProperties>
</file>