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5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5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3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1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6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0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4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90268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796" r:id="rId6"/>
    <p:sldLayoutId id="2147483792" r:id="rId7"/>
    <p:sldLayoutId id="2147483793" r:id="rId8"/>
    <p:sldLayoutId id="2147483794" r:id="rId9"/>
    <p:sldLayoutId id="2147483795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9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31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33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35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E9D418-D5B0-47F9-88F0-342F7E9E5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56975" y="0"/>
            <a:ext cx="5655263" cy="4366126"/>
            <a:chOff x="3356975" y="0"/>
            <a:chExt cx="5655263" cy="436612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A4AD92B-6DC1-4915-8A6F-605636346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2238" y="4612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0E4588A-7467-4351-8A34-312A1D4E8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56975" y="0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3">
            <a:extLst>
              <a:ext uri="{FF2B5EF4-FFF2-40B4-BE49-F238E27FC236}">
                <a16:creationId xmlns:a16="http://schemas.microsoft.com/office/drawing/2014/main" id="{93F8DB39-A817-B58F-8F54-02F8F66CE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5" r="21377" b="2"/>
          <a:stretch/>
        </p:blipFill>
        <p:spPr>
          <a:xfrm>
            <a:off x="3936000" y="180000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softEdge rad="508000"/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0D24FCD-9833-481C-96FB-849603CC5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23887"/>
            <a:ext cx="12192000" cy="4434114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100000">
                <a:schemeClr val="bg2">
                  <a:alpha val="80000"/>
                </a:schemeClr>
              </a:gs>
              <a:gs pos="7000">
                <a:schemeClr val="bg2">
                  <a:alpha val="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94B749-5080-F746-F32A-1AA073A15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7" y="3768810"/>
            <a:ext cx="9217026" cy="1769459"/>
          </a:xfrm>
        </p:spPr>
        <p:txBody>
          <a:bodyPr>
            <a:normAutofit/>
          </a:bodyPr>
          <a:lstStyle/>
          <a:p>
            <a:pPr algn="ctr"/>
            <a:r>
              <a:rPr lang="es-ES" sz="6000" dirty="0"/>
              <a:t>Proyecto Final</a:t>
            </a:r>
            <a:br>
              <a:rPr lang="es-ES" sz="6000" dirty="0"/>
            </a:br>
            <a:r>
              <a:rPr lang="es-ES" sz="6000" dirty="0"/>
              <a:t>Carteras de inversión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882E77-2780-8290-60DD-1528EBBC6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5717657"/>
            <a:ext cx="9155112" cy="681725"/>
          </a:xfrm>
        </p:spPr>
        <p:txBody>
          <a:bodyPr>
            <a:normAutofit/>
          </a:bodyPr>
          <a:lstStyle/>
          <a:p>
            <a:pPr algn="ctr"/>
            <a:r>
              <a:rPr lang="es-ES"/>
              <a:t>A TRAVES DE ÍNDICES BURSÁTILES</a:t>
            </a:r>
          </a:p>
        </p:txBody>
      </p:sp>
    </p:spTree>
    <p:extLst>
      <p:ext uri="{BB962C8B-B14F-4D97-AF65-F5344CB8AC3E}">
        <p14:creationId xmlns:p14="http://schemas.microsoft.com/office/powerpoint/2010/main" val="34373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7" name="Rectangle 1036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46" name="Rectangle 1045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7" name="Rectangle 1046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7" name="Imagen 16" descr="Dibujo de la tierra desde el espacio&#10;&#10;Descripción generada automáticamente con confianza baja">
            <a:extLst>
              <a:ext uri="{FF2B5EF4-FFF2-40B4-BE49-F238E27FC236}">
                <a16:creationId xmlns:a16="http://schemas.microsoft.com/office/drawing/2014/main" id="{CBB1D79F-E5CD-A040-EC4B-73C8DC2A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63" y="188107"/>
            <a:ext cx="4642872" cy="35653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343488-B432-75DD-83A4-CCCE7EF8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10" y="1041689"/>
            <a:ext cx="4500561" cy="1559149"/>
          </a:xfrm>
        </p:spPr>
        <p:txBody>
          <a:bodyPr anchor="b">
            <a:normAutofit/>
          </a:bodyPr>
          <a:lstStyle/>
          <a:p>
            <a:r>
              <a:rPr lang="es-ES" sz="4700" dirty="0"/>
              <a:t>Cartera de inversión</a:t>
            </a:r>
          </a:p>
        </p:txBody>
      </p:sp>
      <p:pic>
        <p:nvPicPr>
          <p:cNvPr id="11" name="Picture 20" descr="marcos de forma de elipse brillantes dorados aislados en fondo  transparente, marco brillante con efectos de acuarela 17183669 PNG">
            <a:extLst>
              <a:ext uri="{FF2B5EF4-FFF2-40B4-BE49-F238E27FC236}">
                <a16:creationId xmlns:a16="http://schemas.microsoft.com/office/drawing/2014/main" id="{97EF255C-1AA7-5C7C-A25F-3CD3976B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948" y="2786392"/>
            <a:ext cx="2985232" cy="208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írculo gráfico rojo PNG transparente - StickPNG">
            <a:extLst>
              <a:ext uri="{FF2B5EF4-FFF2-40B4-BE49-F238E27FC236}">
                <a16:creationId xmlns:a16="http://schemas.microsoft.com/office/drawing/2014/main" id="{11C5EB4C-350E-6DE1-34AE-CFB65DFE5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189" y="1998611"/>
            <a:ext cx="763964" cy="76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írculo de oro amarillo PNG transparente - StickPNG">
            <a:extLst>
              <a:ext uri="{FF2B5EF4-FFF2-40B4-BE49-F238E27FC236}">
                <a16:creationId xmlns:a16="http://schemas.microsoft.com/office/drawing/2014/main" id="{3F0F738E-9822-FFD2-8A9E-45A30637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372" y="3244382"/>
            <a:ext cx="489656" cy="49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Dibujo de un cable&#10;&#10;Descripción generada automáticamente con confianza baja">
            <a:extLst>
              <a:ext uri="{FF2B5EF4-FFF2-40B4-BE49-F238E27FC236}">
                <a16:creationId xmlns:a16="http://schemas.microsoft.com/office/drawing/2014/main" id="{37F19B3E-2F90-4D22-66A0-7C39F51CB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7153" y="3690214"/>
            <a:ext cx="657971" cy="657970"/>
          </a:xfrm>
          <a:prstGeom prst="rect">
            <a:avLst/>
          </a:prstGeom>
        </p:spPr>
      </p:pic>
      <p:pic>
        <p:nvPicPr>
          <p:cNvPr id="1032" name="Picture 8" descr="Download Circulo Verde - Circle PNG Image with No Background - PNGkey.com">
            <a:extLst>
              <a:ext uri="{FF2B5EF4-FFF2-40B4-BE49-F238E27FC236}">
                <a16:creationId xmlns:a16="http://schemas.microsoft.com/office/drawing/2014/main" id="{64618F61-4776-1CDD-B5ED-3401624F5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395" y="1082773"/>
            <a:ext cx="1114925" cy="11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Circulo azul PNG by SelenaBaylorEditts on DeviantArt">
            <a:extLst>
              <a:ext uri="{FF2B5EF4-FFF2-40B4-BE49-F238E27FC236}">
                <a16:creationId xmlns:a16="http://schemas.microsoft.com/office/drawing/2014/main" id="{C8791042-9F93-84E5-87BA-DBAB997BE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14" y="1792476"/>
            <a:ext cx="1850731" cy="109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marcos de forma de elipse brillantes dorados aislados en fondo  transparente, marco brillante con efectos de acuarela 17183672 PNG">
            <a:extLst>
              <a:ext uri="{FF2B5EF4-FFF2-40B4-BE49-F238E27FC236}">
                <a16:creationId xmlns:a16="http://schemas.microsoft.com/office/drawing/2014/main" id="{0975BD32-902D-90C3-27A1-078FA46D9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93" y="3706901"/>
            <a:ext cx="577619" cy="61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CC9F35CF-2238-2147-AED2-21955B81EAD9}"/>
              </a:ext>
            </a:extLst>
          </p:cNvPr>
          <p:cNvSpPr txBox="1">
            <a:spLocks/>
          </p:cNvSpPr>
          <p:nvPr/>
        </p:nvSpPr>
        <p:spPr>
          <a:xfrm>
            <a:off x="2280518" y="3057632"/>
            <a:ext cx="4500561" cy="15591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700" dirty="0"/>
              <a:t>Índice bursátil</a:t>
            </a:r>
          </a:p>
        </p:txBody>
      </p:sp>
      <p:pic>
        <p:nvPicPr>
          <p:cNvPr id="22" name="Picture 24" descr="Naranja Circulo Logo - Imagen gratis en Pixabay | Circle logo design,  Circle logos, Round logo design">
            <a:extLst>
              <a:ext uri="{FF2B5EF4-FFF2-40B4-BE49-F238E27FC236}">
                <a16:creationId xmlns:a16="http://schemas.microsoft.com/office/drawing/2014/main" id="{1DF2E496-6F82-0104-7EA4-878C2465B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092" y="1345375"/>
            <a:ext cx="51121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87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bujo de la tierra desde el espacio&#10;&#10;Descripción generada automáticamente con confianza baja">
            <a:extLst>
              <a:ext uri="{FF2B5EF4-FFF2-40B4-BE49-F238E27FC236}">
                <a16:creationId xmlns:a16="http://schemas.microsoft.com/office/drawing/2014/main" id="{C35DD3E9-6322-29AE-AD61-454ACCD2F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24" y="-161312"/>
            <a:ext cx="7997755" cy="6141577"/>
          </a:xfrm>
          <a:prstGeom prst="rect">
            <a:avLst/>
          </a:prstGeom>
        </p:spPr>
      </p:pic>
      <p:pic>
        <p:nvPicPr>
          <p:cNvPr id="7" name="Picture 20" descr="marcos de forma de elipse brillantes dorados aislados en fondo  transparente, marco brillante con efectos de acuarela 17183669 PNG">
            <a:extLst>
              <a:ext uri="{FF2B5EF4-FFF2-40B4-BE49-F238E27FC236}">
                <a16:creationId xmlns:a16="http://schemas.microsoft.com/office/drawing/2014/main" id="{84FFB933-8FC0-EB94-30BE-8C50EEFA2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769" y="2543129"/>
            <a:ext cx="1669792" cy="116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marcos de forma de elipse brillantes dorados aislados en fondo  transparente, marco brillante con efectos de acuarela 17183669 PNG">
            <a:extLst>
              <a:ext uri="{FF2B5EF4-FFF2-40B4-BE49-F238E27FC236}">
                <a16:creationId xmlns:a16="http://schemas.microsoft.com/office/drawing/2014/main" id="{31C8456E-A77A-3D84-09E0-68B7EDDAC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828" y="1462067"/>
            <a:ext cx="1669790" cy="116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marcos de forma de elipse brillantes dorados aislados en fondo  transparente, marco brillante con efectos de acuarela 17183669 PNG">
            <a:extLst>
              <a:ext uri="{FF2B5EF4-FFF2-40B4-BE49-F238E27FC236}">
                <a16:creationId xmlns:a16="http://schemas.microsoft.com/office/drawing/2014/main" id="{CB2268C9-4CDF-7079-5E62-493F27DFE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639" y="2940079"/>
            <a:ext cx="2024291" cy="141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marcos de forma de elipse brillantes dorados aislados en fondo  transparente, marco brillante con efectos de acuarela 17183669 PNG">
            <a:extLst>
              <a:ext uri="{FF2B5EF4-FFF2-40B4-BE49-F238E27FC236}">
                <a16:creationId xmlns:a16="http://schemas.microsoft.com/office/drawing/2014/main" id="{5071DCAC-DFED-3ACD-2B9E-3DEC6B852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615" y="1870179"/>
            <a:ext cx="1558999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 descr="Dibujo de un cable&#10;&#10;Descripción generada automáticamente con confianza baja">
            <a:extLst>
              <a:ext uri="{FF2B5EF4-FFF2-40B4-BE49-F238E27FC236}">
                <a16:creationId xmlns:a16="http://schemas.microsoft.com/office/drawing/2014/main" id="{D4CAE336-3210-E309-18E0-029B8D8D3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533" y="3042237"/>
            <a:ext cx="534422" cy="534421"/>
          </a:xfrm>
          <a:prstGeom prst="rect">
            <a:avLst/>
          </a:prstGeom>
        </p:spPr>
      </p:pic>
      <p:pic>
        <p:nvPicPr>
          <p:cNvPr id="12" name="Imagen 11" descr="Dibujo de un cable&#10;&#10;Descripción generada automáticamente con confianza baja">
            <a:extLst>
              <a:ext uri="{FF2B5EF4-FFF2-40B4-BE49-F238E27FC236}">
                <a16:creationId xmlns:a16="http://schemas.microsoft.com/office/drawing/2014/main" id="{4250BE3D-2D84-70D0-1653-6ED51DA12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930" y="2381220"/>
            <a:ext cx="429120" cy="429119"/>
          </a:xfrm>
          <a:prstGeom prst="rect">
            <a:avLst/>
          </a:prstGeom>
        </p:spPr>
      </p:pic>
      <p:pic>
        <p:nvPicPr>
          <p:cNvPr id="13" name="Imagen 12" descr="Dibujo de un cable&#10;&#10;Descripción generada automáticamente con confianza baja">
            <a:extLst>
              <a:ext uri="{FF2B5EF4-FFF2-40B4-BE49-F238E27FC236}">
                <a16:creationId xmlns:a16="http://schemas.microsoft.com/office/drawing/2014/main" id="{8E4D0107-A88E-B4A5-8514-4020AC35D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362" y="3647026"/>
            <a:ext cx="534422" cy="534421"/>
          </a:xfrm>
          <a:prstGeom prst="rect">
            <a:avLst/>
          </a:prstGeom>
        </p:spPr>
      </p:pic>
      <p:pic>
        <p:nvPicPr>
          <p:cNvPr id="14" name="Imagen 13" descr="Dibujo de un cable&#10;&#10;Descripción generada automáticamente con confianza baja">
            <a:extLst>
              <a:ext uri="{FF2B5EF4-FFF2-40B4-BE49-F238E27FC236}">
                <a16:creationId xmlns:a16="http://schemas.microsoft.com/office/drawing/2014/main" id="{F28BC119-2572-97BD-C72B-43F2DC026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204" y="2000250"/>
            <a:ext cx="516759" cy="516758"/>
          </a:xfrm>
          <a:prstGeom prst="rect">
            <a:avLst/>
          </a:prstGeom>
        </p:spPr>
      </p:pic>
      <p:pic>
        <p:nvPicPr>
          <p:cNvPr id="21" name="Picture 6" descr="Círculo de oro amarillo PNG transparente - StickPNG">
            <a:extLst>
              <a:ext uri="{FF2B5EF4-FFF2-40B4-BE49-F238E27FC236}">
                <a16:creationId xmlns:a16="http://schemas.microsoft.com/office/drawing/2014/main" id="{9DC0EFD5-6769-8341-803D-B8281355B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462" y="2085975"/>
            <a:ext cx="328226" cy="32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írculo de oro amarillo PNG transparente - StickPNG">
            <a:extLst>
              <a:ext uri="{FF2B5EF4-FFF2-40B4-BE49-F238E27FC236}">
                <a16:creationId xmlns:a16="http://schemas.microsoft.com/office/drawing/2014/main" id="{C310A909-9120-835C-19F9-4AEEED934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312" y="2745149"/>
            <a:ext cx="328226" cy="32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írculo de oro amarillo PNG transparente - StickPNG">
            <a:extLst>
              <a:ext uri="{FF2B5EF4-FFF2-40B4-BE49-F238E27FC236}">
                <a16:creationId xmlns:a16="http://schemas.microsoft.com/office/drawing/2014/main" id="{2D5A4BD7-DF4C-2FC0-1B11-00263D1A4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14" y="1664477"/>
            <a:ext cx="328226" cy="32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írculo de oro amarillo PNG transparente - StickPNG">
            <a:extLst>
              <a:ext uri="{FF2B5EF4-FFF2-40B4-BE49-F238E27FC236}">
                <a16:creationId xmlns:a16="http://schemas.microsoft.com/office/drawing/2014/main" id="{3FF3A04A-8A39-B537-E4B6-BDB71438E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48002"/>
            <a:ext cx="328226" cy="32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marcos de forma de elipse brillantes dorados aislados en fondo  transparente, marco brillante con efectos de acuarela 17183672 PNG">
            <a:extLst>
              <a:ext uri="{FF2B5EF4-FFF2-40B4-BE49-F238E27FC236}">
                <a16:creationId xmlns:a16="http://schemas.microsoft.com/office/drawing/2014/main" id="{97143FFD-5C2D-B4C9-736E-B144587F9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39" y="1980854"/>
            <a:ext cx="342766" cy="36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marcos de forma de elipse brillantes dorados aislados en fondo  transparente, marco brillante con efectos de acuarela 17183672 PNG">
            <a:extLst>
              <a:ext uri="{FF2B5EF4-FFF2-40B4-BE49-F238E27FC236}">
                <a16:creationId xmlns:a16="http://schemas.microsoft.com/office/drawing/2014/main" id="{0A7201B6-F145-1813-D941-F3D833C7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314" y="3032621"/>
            <a:ext cx="342766" cy="36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8" descr="marcos de forma de elipse brillantes dorados aislados en fondo  transparente, marco brillante con efectos de acuarela 17183672 PNG">
            <a:extLst>
              <a:ext uri="{FF2B5EF4-FFF2-40B4-BE49-F238E27FC236}">
                <a16:creationId xmlns:a16="http://schemas.microsoft.com/office/drawing/2014/main" id="{B33584C8-9D73-D461-65E2-427AC5D49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479" y="3527508"/>
            <a:ext cx="342766" cy="36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marcos de forma de elipse brillantes dorados aislados en fondo  transparente, marco brillante con efectos de acuarela 17183672 PNG">
            <a:extLst>
              <a:ext uri="{FF2B5EF4-FFF2-40B4-BE49-F238E27FC236}">
                <a16:creationId xmlns:a16="http://schemas.microsoft.com/office/drawing/2014/main" id="{B356F56E-266D-F765-9391-E50FFA88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829" y="2323037"/>
            <a:ext cx="342766" cy="36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1A5374F0-99B5-F63B-9FF1-80FE1CE561FE}"/>
              </a:ext>
            </a:extLst>
          </p:cNvPr>
          <p:cNvSpPr txBox="1"/>
          <p:nvPr/>
        </p:nvSpPr>
        <p:spPr>
          <a:xfrm>
            <a:off x="733753" y="5428241"/>
            <a:ext cx="441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Cartera de Índices</a:t>
            </a:r>
          </a:p>
        </p:txBody>
      </p:sp>
    </p:spTree>
    <p:extLst>
      <p:ext uri="{BB962C8B-B14F-4D97-AF65-F5344CB8AC3E}">
        <p14:creationId xmlns:p14="http://schemas.microsoft.com/office/powerpoint/2010/main" val="245394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DEA5EB-F64E-17F5-6159-A99D0CCE4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3" r="2383" b="-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234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7B310-3F72-23A0-A11D-EFA2265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326" y="2577288"/>
            <a:ext cx="6271347" cy="1703424"/>
          </a:xfrm>
        </p:spPr>
        <p:txBody>
          <a:bodyPr>
            <a:normAutofit/>
          </a:bodyPr>
          <a:lstStyle/>
          <a:p>
            <a:r>
              <a:rPr lang="es-ES" sz="7200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3886568278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Bell MT</vt:lpstr>
      <vt:lpstr>GlowVTI</vt:lpstr>
      <vt:lpstr>Proyecto Final Carteras de inversión</vt:lpstr>
      <vt:lpstr>Cartera de inversión</vt:lpstr>
      <vt:lpstr>Presentación de PowerPoint</vt:lpstr>
      <vt:lpstr>Presentación de PowerPoint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Carteras de inversión</dc:title>
  <dc:creator>LORENZO IMIZCOZ</dc:creator>
  <cp:lastModifiedBy>LORENZO IMIZCOZ</cp:lastModifiedBy>
  <cp:revision>1</cp:revision>
  <dcterms:created xsi:type="dcterms:W3CDTF">2023-06-08T14:03:50Z</dcterms:created>
  <dcterms:modified xsi:type="dcterms:W3CDTF">2023-06-08T15:41:46Z</dcterms:modified>
</cp:coreProperties>
</file>