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58" r:id="rId4"/>
    <p:sldId id="283" r:id="rId5"/>
    <p:sldId id="284" r:id="rId6"/>
    <p:sldId id="297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3" r:id="rId15"/>
    <p:sldId id="292" r:id="rId16"/>
    <p:sldId id="295" r:id="rId17"/>
    <p:sldId id="294" r:id="rId18"/>
    <p:sldId id="296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73gak" initials="r" lastIdx="1" clrIdx="0">
    <p:extLst>
      <p:ext uri="{19B8F6BF-5375-455C-9EA6-DF929625EA0E}">
        <p15:presenceInfo xmlns:p15="http://schemas.microsoft.com/office/powerpoint/2012/main" userId="ru73g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8A3B8-074E-4236-B0A2-315ADC877D56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471BB-BF4C-401D-B305-58E1A4786B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6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46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8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46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04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87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00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8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9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93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71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2C54507-BA1F-4D46-B28B-130F64DB9EB4}" type="datetimeFigureOut">
              <a:rPr lang="de-DE" smtClean="0"/>
              <a:t>09.09.2019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2B6C-CB86-4DB8-9477-2DA115B89D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1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644985F-3971-448C-A961-47826B087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377109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Gradually interpretable models via component-wise boosting</a:t>
            </a:r>
            <a:endParaRPr lang="de-DE" b="1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02B824-222B-42E7-A807-A8FE5F68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4784279"/>
            <a:ext cx="6105194" cy="682079"/>
          </a:xfrm>
        </p:spPr>
        <p:txBody>
          <a:bodyPr>
            <a:noAutofit/>
          </a:bodyPr>
          <a:lstStyle/>
          <a:p>
            <a:r>
              <a:rPr lang="de-DE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Master Thesis</a:t>
            </a:r>
          </a:p>
          <a:p>
            <a:r>
              <a:rPr lang="de-DE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Lorenz Haller</a:t>
            </a:r>
          </a:p>
        </p:txBody>
      </p:sp>
    </p:spTree>
    <p:extLst>
      <p:ext uri="{BB962C8B-B14F-4D97-AF65-F5344CB8AC3E}">
        <p14:creationId xmlns:p14="http://schemas.microsoft.com/office/powerpoint/2010/main" val="231153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Phase II Splines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data_temp</a:t>
            </a:r>
            <a:r>
              <a:rPr lang="en-US" sz="1800" dirty="0">
                <a:latin typeface="Lucida Console" panose="020B0609040504020204" pitchFamily="49" charset="0"/>
              </a:rPr>
              <a:t>[,target] &lt;- </a:t>
            </a:r>
            <a:r>
              <a:rPr lang="en-US" sz="1800" dirty="0" err="1">
                <a:latin typeface="Lucida Console" panose="020B0609040504020204" pitchFamily="49" charset="0"/>
              </a:rPr>
              <a:t>ngradient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while((iteration &lt;= </a:t>
            </a:r>
            <a:r>
              <a:rPr lang="en-US" sz="1800" dirty="0" err="1">
                <a:latin typeface="Lucida Console" panose="020B0609040504020204" pitchFamily="49" charset="0"/>
              </a:rPr>
              <a:t>mstop</a:t>
            </a:r>
            <a:r>
              <a:rPr lang="en-US" sz="1800" dirty="0">
                <a:latin typeface="Lucida Console" panose="020B0609040504020204" pitchFamily="49" charset="0"/>
              </a:rPr>
              <a:t>) &amp; ((</a:t>
            </a:r>
            <a:r>
              <a:rPr lang="en-US" sz="1800" dirty="0" err="1">
                <a:latin typeface="Lucida Console" panose="020B0609040504020204" pitchFamily="49" charset="0"/>
              </a:rPr>
              <a:t>risk_temp</a:t>
            </a:r>
            <a:r>
              <a:rPr lang="en-US" sz="1800" dirty="0">
                <a:latin typeface="Lucida Console" panose="020B0609040504020204" pitchFamily="49" charset="0"/>
              </a:rPr>
              <a:t> / </a:t>
            </a:r>
            <a:r>
              <a:rPr lang="en-US" sz="1800" dirty="0" err="1">
                <a:latin typeface="Lucida Console" panose="020B0609040504020204" pitchFamily="49" charset="0"/>
              </a:rPr>
              <a:t>risk_iter</a:t>
            </a:r>
            <a:r>
              <a:rPr lang="en-US" sz="1800" dirty="0">
                <a:latin typeface="Lucida Console" panose="020B0609040504020204" pitchFamily="49" charset="0"/>
              </a:rPr>
              <a:t>[iteration+1]) &gt;= (1 + epsilon))){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risk_temp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u &lt;- </a:t>
            </a:r>
            <a:r>
              <a:rPr lang="en-US" sz="1800" dirty="0" err="1">
                <a:latin typeface="Lucida Console" panose="020B0609040504020204" pitchFamily="49" charset="0"/>
              </a:rPr>
              <a:t>ngradient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mb_spline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err="1">
                <a:latin typeface="Lucida Console" panose="020B0609040504020204" pitchFamily="49" charset="0"/>
              </a:rPr>
              <a:t>mboost</a:t>
            </a:r>
            <a:r>
              <a:rPr lang="en-US" sz="1800" dirty="0">
                <a:latin typeface="Lucida Console" panose="020B0609040504020204" pitchFamily="49" charset="0"/>
              </a:rPr>
              <a:t>::</a:t>
            </a:r>
            <a:r>
              <a:rPr lang="en-US" sz="1800" dirty="0" err="1">
                <a:latin typeface="Lucida Console" panose="020B0609040504020204" pitchFamily="49" charset="0"/>
              </a:rPr>
              <a:t>gamboost</a:t>
            </a:r>
            <a:r>
              <a:rPr lang="en-US" sz="1800" dirty="0">
                <a:latin typeface="Lucida Console" panose="020B0609040504020204" pitchFamily="49" charset="0"/>
              </a:rPr>
              <a:t>(formula = formula, data = </a:t>
            </a:r>
            <a:r>
              <a:rPr lang="en-US" sz="1800" dirty="0" err="1">
                <a:latin typeface="Lucida Console" panose="020B0609040504020204" pitchFamily="49" charset="0"/>
              </a:rPr>
              <a:t>data_temp</a:t>
            </a:r>
            <a:r>
              <a:rPr lang="en-US" sz="1800" dirty="0">
                <a:latin typeface="Lucida Console" panose="020B0609040504020204" pitchFamily="49" charset="0"/>
              </a:rPr>
              <a:t>, 				family = family, </a:t>
            </a:r>
            <a:r>
              <a:rPr lang="en-US" sz="1800" dirty="0" err="1">
                <a:latin typeface="Lucida Console" panose="020B0609040504020204" pitchFamily="49" charset="0"/>
              </a:rPr>
              <a:t>baselearner</a:t>
            </a:r>
            <a:r>
              <a:rPr lang="en-US" sz="1800" dirty="0">
                <a:latin typeface="Lucida Console" panose="020B0609040504020204" pitchFamily="49" charset="0"/>
              </a:rPr>
              <a:t> = "</a:t>
            </a:r>
            <a:r>
              <a:rPr lang="en-US" sz="1800" dirty="0" err="1">
                <a:latin typeface="Lucida Console" panose="020B0609040504020204" pitchFamily="49" charset="0"/>
              </a:rPr>
              <a:t>bbs</a:t>
            </a:r>
            <a:r>
              <a:rPr lang="en-US" sz="1800" dirty="0">
                <a:latin typeface="Lucida Console" panose="020B0609040504020204" pitchFamily="49" charset="0"/>
              </a:rPr>
              <a:t>", control = 				</a:t>
            </a:r>
            <a:r>
              <a:rPr lang="en-US" sz="1800" dirty="0" err="1">
                <a:latin typeface="Lucida Console" panose="020B0609040504020204" pitchFamily="49" charset="0"/>
              </a:rPr>
              <a:t>boost_control</a:t>
            </a:r>
            <a:r>
              <a:rPr lang="en-US" sz="1800" dirty="0">
                <a:latin typeface="Lucida Console" panose="020B0609040504020204" pitchFamily="49" charset="0"/>
              </a:rPr>
              <a:t>(nu = nu, </a:t>
            </a:r>
            <a:r>
              <a:rPr lang="en-US" sz="1800" dirty="0" err="1">
                <a:latin typeface="Lucida Console" panose="020B0609040504020204" pitchFamily="49" charset="0"/>
              </a:rPr>
              <a:t>mstop</a:t>
            </a:r>
            <a:r>
              <a:rPr lang="en-US" sz="1800" dirty="0">
                <a:latin typeface="Lucida Console" panose="020B0609040504020204" pitchFamily="49" charset="0"/>
              </a:rPr>
              <a:t> = 1))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6891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Phase II Splines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mboost_coeff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err="1">
                <a:latin typeface="Lucida Console" panose="020B0609040504020204" pitchFamily="49" charset="0"/>
              </a:rPr>
              <a:t>mb_spline$coef</a:t>
            </a:r>
            <a:r>
              <a:rPr lang="en-US" sz="1800" dirty="0">
                <a:latin typeface="Lucida Console" panose="020B0609040504020204" pitchFamily="49" charset="0"/>
              </a:rPr>
              <a:t>()[[1]]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mboost_risk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err="1">
                <a:latin typeface="Lucida Console" panose="020B0609040504020204" pitchFamily="49" charset="0"/>
              </a:rPr>
              <a:t>mb_spline$risk</a:t>
            </a:r>
            <a:r>
              <a:rPr lang="en-US" sz="1800" dirty="0">
                <a:latin typeface="Lucida Console" panose="020B0609040504020204" pitchFamily="49" charset="0"/>
              </a:rPr>
              <a:t>()[2]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coeff_list</a:t>
            </a:r>
            <a:r>
              <a:rPr lang="en-US" sz="1800" dirty="0">
                <a:latin typeface="Lucida Console" panose="020B0609040504020204" pitchFamily="49" charset="0"/>
              </a:rPr>
              <a:t>[[</a:t>
            </a:r>
            <a:r>
              <a:rPr lang="en-US" sz="1800" dirty="0" err="1">
                <a:latin typeface="Lucida Console" panose="020B0609040504020204" pitchFamily="49" charset="0"/>
              </a:rPr>
              <a:t>mboost_feature</a:t>
            </a:r>
            <a:r>
              <a:rPr lang="en-US" sz="1800" dirty="0">
                <a:latin typeface="Lucida Console" panose="020B0609040504020204" pitchFamily="49" charset="0"/>
              </a:rPr>
              <a:t>]] &lt;- </a:t>
            </a:r>
            <a:r>
              <a:rPr lang="en-US" sz="1800" dirty="0" err="1">
                <a:latin typeface="Lucida Console" panose="020B0609040504020204" pitchFamily="49" charset="0"/>
              </a:rPr>
              <a:t>coeff_list</a:t>
            </a:r>
            <a:r>
              <a:rPr lang="en-US" sz="1800" dirty="0">
                <a:latin typeface="Lucida Console" panose="020B0609040504020204" pitchFamily="49" charset="0"/>
              </a:rPr>
              <a:t>[[</a:t>
            </a:r>
            <a:r>
              <a:rPr lang="en-US" sz="1800" dirty="0" err="1">
                <a:latin typeface="Lucida Console" panose="020B0609040504020204" pitchFamily="49" charset="0"/>
              </a:rPr>
              <a:t>mboost_feature</a:t>
            </a:r>
            <a:r>
              <a:rPr lang="en-US" sz="1800" dirty="0">
                <a:latin typeface="Lucida Console" panose="020B0609040504020204" pitchFamily="49" charset="0"/>
              </a:rPr>
              <a:t>]] 							+ </a:t>
            </a:r>
            <a:r>
              <a:rPr lang="en-US" sz="1800" dirty="0" err="1">
                <a:latin typeface="Lucida Console" panose="020B0609040504020204" pitchFamily="49" charset="0"/>
              </a:rPr>
              <a:t>mboost_coeff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		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 + </a:t>
            </a:r>
            <a:r>
              <a:rPr lang="en-US" sz="1800" dirty="0" err="1">
                <a:latin typeface="Lucida Console" panose="020B0609040504020204" pitchFamily="49" charset="0"/>
              </a:rPr>
              <a:t>mb_spline$fitted</a:t>
            </a:r>
            <a:r>
              <a:rPr lang="en-US" sz="18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		risk[iteration+1]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		</a:t>
            </a:r>
            <a:r>
              <a:rPr lang="en-US" sz="1800" dirty="0" err="1">
                <a:latin typeface="Lucida Console" panose="020B0609040504020204" pitchFamily="49" charset="0"/>
              </a:rPr>
              <a:t>data_temp</a:t>
            </a:r>
            <a:r>
              <a:rPr lang="en-US" sz="1800" dirty="0">
                <a:latin typeface="Lucida Console" panose="020B0609040504020204" pitchFamily="49" charset="0"/>
              </a:rPr>
              <a:t>[,target] &lt;- </a:t>
            </a:r>
            <a:r>
              <a:rPr lang="en-US" sz="1800" dirty="0" err="1">
                <a:latin typeface="Lucida Console" panose="020B0609040504020204" pitchFamily="49" charset="0"/>
              </a:rPr>
              <a:t>ngradient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80484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Phase III Trees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04" y="1814732"/>
            <a:ext cx="11843931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while((iteration &lt;= </a:t>
            </a:r>
            <a:r>
              <a:rPr lang="en-US" sz="1700" dirty="0" err="1">
                <a:latin typeface="Lucida Console" panose="020B0609040504020204" pitchFamily="49" charset="0"/>
              </a:rPr>
              <a:t>mstop</a:t>
            </a:r>
            <a:r>
              <a:rPr lang="en-US" sz="1700" dirty="0">
                <a:latin typeface="Lucida Console" panose="020B0609040504020204" pitchFamily="49" charset="0"/>
              </a:rPr>
              <a:t>) &amp; ((risk[iteration]/risk[iteration+1]) &gt;= (1 + epsilon))){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risk_temp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700" dirty="0">
                <a:latin typeface="Lucida Console" panose="020B0609040504020204" pitchFamily="49" charset="0"/>
              </a:rPr>
              <a:t>u &lt;- </a:t>
            </a:r>
            <a:r>
              <a:rPr lang="en-US" sz="1700" dirty="0" err="1">
                <a:latin typeface="Lucida Console" panose="020B0609040504020204" pitchFamily="49" charset="0"/>
              </a:rPr>
              <a:t>ngradient</a:t>
            </a:r>
            <a:r>
              <a:rPr lang="en-US" sz="1700" dirty="0">
                <a:latin typeface="Lucida Console" panose="020B0609040504020204" pitchFamily="49" charset="0"/>
              </a:rPr>
              <a:t>(y = y, f = </a:t>
            </a:r>
            <a:r>
              <a:rPr lang="en-US" sz="1700" dirty="0" err="1">
                <a:latin typeface="Lucida Console" panose="020B0609040504020204" pitchFamily="49" charset="0"/>
              </a:rPr>
              <a:t>fitted_values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</a:t>
            </a:r>
            <a:r>
              <a:rPr lang="en-US" sz="1700" dirty="0" err="1">
                <a:latin typeface="Lucida Console" panose="020B0609040504020204" pitchFamily="49" charset="0"/>
              </a:rPr>
              <a:t>mb_tree</a:t>
            </a:r>
            <a:r>
              <a:rPr lang="en-US" sz="1700" dirty="0">
                <a:latin typeface="Lucida Console" panose="020B0609040504020204" pitchFamily="49" charset="0"/>
              </a:rPr>
              <a:t> = </a:t>
            </a:r>
            <a:r>
              <a:rPr lang="en-US" sz="1700" dirty="0" err="1">
                <a:latin typeface="Lucida Console" panose="020B0609040504020204" pitchFamily="49" charset="0"/>
              </a:rPr>
              <a:t>mboost</a:t>
            </a:r>
            <a:r>
              <a:rPr lang="en-US" sz="1700" dirty="0">
                <a:latin typeface="Lucida Console" panose="020B0609040504020204" pitchFamily="49" charset="0"/>
              </a:rPr>
              <a:t>::</a:t>
            </a:r>
            <a:r>
              <a:rPr lang="en-US" sz="1700" dirty="0" err="1">
                <a:latin typeface="Lucida Console" panose="020B0609040504020204" pitchFamily="49" charset="0"/>
              </a:rPr>
              <a:t>mboost</a:t>
            </a:r>
            <a:r>
              <a:rPr lang="en-US" sz="1700" dirty="0">
                <a:latin typeface="Lucida Console" panose="020B0609040504020204" pitchFamily="49" charset="0"/>
              </a:rPr>
              <a:t>(formula = formula, data = </a:t>
            </a:r>
            <a:r>
              <a:rPr lang="en-US" sz="1700" dirty="0" err="1">
                <a:latin typeface="Lucida Console" panose="020B0609040504020204" pitchFamily="49" charset="0"/>
              </a:rPr>
              <a:t>data_temp</a:t>
            </a:r>
            <a:r>
              <a:rPr lang="en-US" sz="1700" dirty="0">
                <a:latin typeface="Lucida Console" panose="020B0609040504020204" pitchFamily="49" charset="0"/>
              </a:rPr>
              <a:t>, family = 						family, </a:t>
            </a:r>
            <a:r>
              <a:rPr lang="en-US" sz="1700" dirty="0" err="1">
                <a:latin typeface="Lucida Console" panose="020B0609040504020204" pitchFamily="49" charset="0"/>
              </a:rPr>
              <a:t>baselearner</a:t>
            </a:r>
            <a:r>
              <a:rPr lang="en-US" sz="1700" dirty="0">
                <a:latin typeface="Lucida Console" panose="020B0609040504020204" pitchFamily="49" charset="0"/>
              </a:rPr>
              <a:t> = "</a:t>
            </a:r>
            <a:r>
              <a:rPr lang="en-US" sz="1700" dirty="0" err="1">
                <a:latin typeface="Lucida Console" panose="020B0609040504020204" pitchFamily="49" charset="0"/>
              </a:rPr>
              <a:t>btree</a:t>
            </a:r>
            <a:r>
              <a:rPr lang="en-US" sz="1700" dirty="0">
                <a:latin typeface="Lucida Console" panose="020B0609040504020204" pitchFamily="49" charset="0"/>
              </a:rPr>
              <a:t>", control = 							</a:t>
            </a:r>
            <a:r>
              <a:rPr lang="en-US" sz="1700" dirty="0" err="1">
                <a:latin typeface="Lucida Console" panose="020B0609040504020204" pitchFamily="49" charset="0"/>
              </a:rPr>
              <a:t>boost_control</a:t>
            </a:r>
            <a:r>
              <a:rPr lang="en-US" sz="1700" dirty="0">
                <a:latin typeface="Lucida Console" panose="020B0609040504020204" pitchFamily="49" charset="0"/>
              </a:rPr>
              <a:t>(nu = nu, </a:t>
            </a:r>
            <a:r>
              <a:rPr lang="en-US" sz="1700" dirty="0" err="1">
                <a:latin typeface="Lucida Console" panose="020B0609040504020204" pitchFamily="49" charset="0"/>
              </a:rPr>
              <a:t>mstop</a:t>
            </a:r>
            <a:r>
              <a:rPr lang="en-US" sz="1700" dirty="0">
                <a:latin typeface="Lucida Console" panose="020B0609040504020204" pitchFamily="49" charset="0"/>
              </a:rPr>
              <a:t> = 1))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mboost_risk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 err="1">
                <a:latin typeface="Lucida Console" panose="020B0609040504020204" pitchFamily="49" charset="0"/>
              </a:rPr>
              <a:t>mb_tree$risk</a:t>
            </a:r>
            <a:r>
              <a:rPr lang="en-US" sz="1800" dirty="0">
                <a:latin typeface="Lucida Console" panose="020B0609040504020204" pitchFamily="49" charset="0"/>
              </a:rPr>
              <a:t>()[2]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 + </a:t>
            </a:r>
            <a:r>
              <a:rPr lang="en-US" sz="1800" dirty="0" err="1">
                <a:latin typeface="Lucida Console" panose="020B0609040504020204" pitchFamily="49" charset="0"/>
              </a:rPr>
              <a:t>mb_tree$fitted</a:t>
            </a:r>
            <a:r>
              <a:rPr lang="en-US" sz="18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data_temp</a:t>
            </a:r>
            <a:r>
              <a:rPr lang="en-US" sz="1800" dirty="0">
                <a:latin typeface="Lucida Console" panose="020B0609040504020204" pitchFamily="49" charset="0"/>
              </a:rPr>
              <a:t>[,target] &lt;- </a:t>
            </a:r>
            <a:r>
              <a:rPr lang="en-US" sz="1800" dirty="0" err="1">
                <a:latin typeface="Lucida Console" panose="020B0609040504020204" pitchFamily="49" charset="0"/>
              </a:rPr>
              <a:t>ngradient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037148E-89B7-426B-B63F-E2663F75E3FB}"/>
              </a:ext>
            </a:extLst>
          </p:cNvPr>
          <p:cNvSpPr txBox="1"/>
          <p:nvPr/>
        </p:nvSpPr>
        <p:spPr>
          <a:xfrm>
            <a:off x="8932983" y="2585590"/>
            <a:ext cx="3151163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aktuell</a:t>
            </a:r>
            <a:r>
              <a:rPr lang="en-US" dirty="0"/>
              <a:t> </a:t>
            </a:r>
            <a:r>
              <a:rPr lang="en-US" dirty="0" err="1"/>
              <a:t>standardmäßig</a:t>
            </a:r>
            <a:r>
              <a:rPr lang="en-US" dirty="0"/>
              <a:t> tree stumps </a:t>
            </a:r>
            <a:r>
              <a:rPr lang="en-US" dirty="0" err="1"/>
              <a:t>gefittet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Return 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04" y="1814732"/>
            <a:ext cx="11843931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 &lt;- list()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[["Coefficients"]] &lt;- </a:t>
            </a:r>
            <a:r>
              <a:rPr lang="en-US" sz="1700" dirty="0" err="1">
                <a:latin typeface="Lucida Console" panose="020B0609040504020204" pitchFamily="49" charset="0"/>
              </a:rPr>
              <a:t>coeff_list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</a:t>
            </a:r>
            <a:r>
              <a:rPr lang="en-US" sz="1700" dirty="0" err="1">
                <a:latin typeface="Lucida Console" panose="020B0609040504020204" pitchFamily="49" charset="0"/>
              </a:rPr>
              <a:t>Fitted_Values</a:t>
            </a:r>
            <a:r>
              <a:rPr lang="en-US" sz="1700" dirty="0">
                <a:latin typeface="Lucida Console" panose="020B0609040504020204" pitchFamily="49" charset="0"/>
              </a:rPr>
              <a:t>"]] &lt;- </a:t>
            </a:r>
            <a:r>
              <a:rPr lang="en-US" sz="1700" dirty="0" err="1">
                <a:latin typeface="Lucida Console" panose="020B0609040504020204" pitchFamily="49" charset="0"/>
              </a:rPr>
              <a:t>fitted_values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[["Transition Iterations"]] &lt;-c(</a:t>
            </a:r>
            <a:r>
              <a:rPr lang="en-US" sz="1700" dirty="0" err="1">
                <a:latin typeface="Lucida Console" panose="020B0609040504020204" pitchFamily="49" charset="0"/>
              </a:rPr>
              <a:t>transition_splines,transition_trees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[["Risk"]] &lt;- </a:t>
            </a:r>
            <a:r>
              <a:rPr lang="en-US" sz="1700" dirty="0" err="1">
                <a:latin typeface="Lucida Console" panose="020B0609040504020204" pitchFamily="49" charset="0"/>
              </a:rPr>
              <a:t>risk_iter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</a:t>
            </a:r>
            <a:r>
              <a:rPr lang="en-US" sz="1700" dirty="0" err="1">
                <a:latin typeface="Lucida Console" panose="020B0609040504020204" pitchFamily="49" charset="0"/>
              </a:rPr>
              <a:t>Prediction_Models</a:t>
            </a:r>
            <a:r>
              <a:rPr lang="en-US" sz="1700" dirty="0">
                <a:latin typeface="Lucida Console" panose="020B0609040504020204" pitchFamily="49" charset="0"/>
              </a:rPr>
              <a:t>"]]&lt;- 		c(</a:t>
            </a:r>
            <a:r>
              <a:rPr lang="en-US" sz="1700" dirty="0" err="1">
                <a:latin typeface="Lucida Console" panose="020B0609040504020204" pitchFamily="49" charset="0"/>
              </a:rPr>
              <a:t>linear_coefficients,spline_coefficients,tree_models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</a:t>
            </a:r>
            <a:r>
              <a:rPr lang="en-US" sz="1700" dirty="0" err="1">
                <a:latin typeface="Lucida Console" panose="020B0609040504020204" pitchFamily="49" charset="0"/>
              </a:rPr>
              <a:t>Input_Parameters</a:t>
            </a:r>
            <a:r>
              <a:rPr lang="en-US" sz="1700" dirty="0">
                <a:latin typeface="Lucida Console" panose="020B0609040504020204" pitchFamily="49" charset="0"/>
              </a:rPr>
              <a:t>"]] &lt;-c(nu, </a:t>
            </a:r>
            <a:r>
              <a:rPr lang="en-US" sz="1700" dirty="0" err="1">
                <a:latin typeface="Lucida Console" panose="020B0609040504020204" pitchFamily="49" charset="0"/>
              </a:rPr>
              <a:t>mstop</a:t>
            </a:r>
            <a:r>
              <a:rPr lang="en-US" sz="1700" dirty="0">
                <a:latin typeface="Lucida Console" panose="020B0609040504020204" pitchFamily="49" charset="0"/>
              </a:rPr>
              <a:t>, epsilon)</a:t>
            </a:r>
          </a:p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[["</a:t>
            </a:r>
            <a:r>
              <a:rPr lang="en-US" sz="1700" dirty="0" err="1">
                <a:latin typeface="Lucida Console" panose="020B0609040504020204" pitchFamily="49" charset="0"/>
              </a:rPr>
              <a:t>Riskfunction</a:t>
            </a:r>
            <a:r>
              <a:rPr lang="en-US" sz="1700" dirty="0">
                <a:latin typeface="Lucida Console" panose="020B0609040504020204" pitchFamily="49" charset="0"/>
              </a:rPr>
              <a:t>"]] &lt;- </a:t>
            </a:r>
            <a:r>
              <a:rPr lang="en-US" sz="1700" dirty="0" err="1">
                <a:latin typeface="Lucida Console" panose="020B0609040504020204" pitchFamily="49" charset="0"/>
              </a:rPr>
              <a:t>riskfct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return(</a:t>
            </a:r>
            <a:r>
              <a:rPr lang="en-US" sz="1700" dirty="0" err="1">
                <a:latin typeface="Lucida Console" panose="020B0609040504020204" pitchFamily="49" charset="0"/>
              </a:rPr>
              <a:t>return_list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73972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predict-</a:t>
            </a:r>
            <a:r>
              <a:rPr lang="en-US" dirty="0" err="1"/>
              <a:t>Funktion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04" y="1814732"/>
            <a:ext cx="11843931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icb_predict</a:t>
            </a:r>
            <a:r>
              <a:rPr lang="en-US" sz="1700" dirty="0">
                <a:latin typeface="Lucida Console" panose="020B0609040504020204" pitchFamily="49" charset="0"/>
              </a:rPr>
              <a:t> &lt;- function(</a:t>
            </a:r>
            <a:r>
              <a:rPr lang="en-US" sz="1700" dirty="0" err="1">
                <a:latin typeface="Lucida Console" panose="020B0609040504020204" pitchFamily="49" charset="0"/>
              </a:rPr>
              <a:t>icb_object</a:t>
            </a:r>
            <a:r>
              <a:rPr lang="en-US" sz="1700" dirty="0">
                <a:latin typeface="Lucida Console" panose="020B0609040504020204" pitchFamily="49" charset="0"/>
              </a:rPr>
              <a:t>, </a:t>
            </a:r>
            <a:r>
              <a:rPr lang="en-US" sz="1700" dirty="0" err="1">
                <a:latin typeface="Lucida Console" panose="020B0609040504020204" pitchFamily="49" charset="0"/>
              </a:rPr>
              <a:t>newdata</a:t>
            </a:r>
            <a:r>
              <a:rPr lang="en-US" sz="1700" dirty="0">
                <a:latin typeface="Lucida Console" panose="020B0609040504020204" pitchFamily="49" charset="0"/>
              </a:rPr>
              <a:t>, target){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prediction &lt;- vector(mode = "numeric", length = dim(</a:t>
            </a:r>
            <a:r>
              <a:rPr lang="en-US" sz="1700" dirty="0" err="1">
                <a:latin typeface="Lucida Console" panose="020B0609040504020204" pitchFamily="49" charset="0"/>
              </a:rPr>
              <a:t>newdata</a:t>
            </a:r>
            <a:r>
              <a:rPr lang="en-US" sz="1700" dirty="0">
                <a:latin typeface="Lucida Console" panose="020B0609040504020204" pitchFamily="49" charset="0"/>
              </a:rPr>
              <a:t>)[1])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for (l in 1:length(prediction)){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prediction[l] &lt;- </a:t>
            </a:r>
            <a:r>
              <a:rPr lang="en-US" sz="1700" dirty="0" err="1">
                <a:latin typeface="Lucida Console" panose="020B0609040504020204" pitchFamily="49" charset="0"/>
              </a:rPr>
              <a:t>icb_object$Coefficients$Intercept</a:t>
            </a:r>
            <a:r>
              <a:rPr lang="en-US" sz="1700" dirty="0">
                <a:latin typeface="Lucida Console" panose="020B0609040504020204" pitchFamily="49" charset="0"/>
              </a:rPr>
              <a:t>[[1]]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	}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 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while(iteration &lt;= (</a:t>
            </a:r>
            <a:r>
              <a:rPr lang="en-US" sz="1700" dirty="0" err="1">
                <a:latin typeface="Lucida Console" panose="020B0609040504020204" pitchFamily="49" charset="0"/>
              </a:rPr>
              <a:t>icb_object$`Transition</a:t>
            </a:r>
            <a:r>
              <a:rPr lang="en-US" sz="1700" dirty="0">
                <a:latin typeface="Lucida Console" panose="020B0609040504020204" pitchFamily="49" charset="0"/>
              </a:rPr>
              <a:t> Iterations`[1]+1)){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	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newdata</a:t>
            </a:r>
            <a:r>
              <a:rPr lang="en-US" sz="1700" dirty="0">
                <a:latin typeface="Lucida Console" panose="020B0609040504020204" pitchFamily="49" charset="0"/>
              </a:rPr>
              <a:t>[,</a:t>
            </a:r>
            <a:r>
              <a:rPr lang="en-US" sz="1700" dirty="0" err="1">
                <a:latin typeface="Lucida Console" panose="020B0609040504020204" pitchFamily="49" charset="0"/>
              </a:rPr>
              <a:t>selected_feature</a:t>
            </a:r>
            <a:r>
              <a:rPr lang="en-US" sz="1700" dirty="0">
                <a:latin typeface="Lucida Console" panose="020B0609040504020204" pitchFamily="49" charset="0"/>
              </a:rPr>
              <a:t>] * 								</a:t>
            </a:r>
            <a:r>
              <a:rPr lang="en-US" sz="1700" dirty="0" err="1">
                <a:latin typeface="Lucida Console" panose="020B0609040504020204" pitchFamily="49" charset="0"/>
              </a:rPr>
              <a:t>icb_object$Prediction_Models</a:t>
            </a:r>
            <a:r>
              <a:rPr lang="en-US" sz="1700" dirty="0">
                <a:latin typeface="Lucida Console" panose="020B0609040504020204" pitchFamily="49" charset="0"/>
              </a:rPr>
              <a:t>[[iteration]][</a:t>
            </a:r>
            <a:r>
              <a:rPr lang="en-US" sz="1700" dirty="0" err="1">
                <a:latin typeface="Lucida Console" panose="020B0609040504020204" pitchFamily="49" charset="0"/>
              </a:rPr>
              <a:t>pos_feature</a:t>
            </a:r>
            <a:r>
              <a:rPr lang="en-US" sz="1700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prediction &lt;- prediction + nu * 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	</a:t>
            </a:r>
            <a:r>
              <a:rPr lang="en-US" sz="1700" dirty="0" err="1">
                <a:latin typeface="Lucida Console" panose="020B0609040504020204" pitchFamily="49" charset="0"/>
              </a:rPr>
              <a:t>test_risk</a:t>
            </a:r>
            <a:r>
              <a:rPr lang="en-US" sz="1700" dirty="0">
                <a:latin typeface="Lucida Console" panose="020B0609040504020204" pitchFamily="49" charset="0"/>
              </a:rPr>
              <a:t>[iteration+1] &lt;- </a:t>
            </a:r>
            <a:r>
              <a:rPr lang="en-US" sz="1700" dirty="0" err="1">
                <a:latin typeface="Lucida Console" panose="020B0609040504020204" pitchFamily="49" charset="0"/>
              </a:rPr>
              <a:t>icb_object$Riskfunction</a:t>
            </a:r>
            <a:r>
              <a:rPr lang="en-US" sz="1700" dirty="0">
                <a:latin typeface="Lucida Console" panose="020B0609040504020204" pitchFamily="49" charset="0"/>
              </a:rPr>
              <a:t>(y = y, f = prediction)</a:t>
            </a:r>
            <a:r>
              <a:rPr lang="en-US" sz="1800" dirty="0">
                <a:latin typeface="Lucida Console" panose="020B0609040504020204" pitchFamily="49" charset="0"/>
              </a:rPr>
              <a:t>	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3AEAEB-407A-474C-BD8C-716A85AC0484}"/>
              </a:ext>
            </a:extLst>
          </p:cNvPr>
          <p:cNvSpPr txBox="1"/>
          <p:nvPr/>
        </p:nvSpPr>
        <p:spPr>
          <a:xfrm>
            <a:off x="239151" y="5359791"/>
            <a:ext cx="85151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Phase I</a:t>
            </a:r>
          </a:p>
        </p:txBody>
      </p:sp>
    </p:spTree>
    <p:extLst>
      <p:ext uri="{BB962C8B-B14F-4D97-AF65-F5344CB8AC3E}">
        <p14:creationId xmlns:p14="http://schemas.microsoft.com/office/powerpoint/2010/main" val="4087086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predict-</a:t>
            </a:r>
            <a:r>
              <a:rPr lang="en-US" dirty="0" err="1"/>
              <a:t>Funktion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97" y="1596047"/>
            <a:ext cx="11843931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700" dirty="0">
                <a:latin typeface="Lucida Console" panose="020B0609040504020204" pitchFamily="49" charset="0"/>
              </a:rPr>
              <a:t>while(iteration &lt;= (</a:t>
            </a:r>
            <a:r>
              <a:rPr lang="en-US" sz="1700" dirty="0" err="1">
                <a:latin typeface="Lucida Console" panose="020B0609040504020204" pitchFamily="49" charset="0"/>
              </a:rPr>
              <a:t>icb_object$`Transition</a:t>
            </a:r>
            <a:r>
              <a:rPr lang="en-US" sz="1700" dirty="0">
                <a:latin typeface="Lucida Console" panose="020B0609040504020204" pitchFamily="49" charset="0"/>
              </a:rPr>
              <a:t> Iterations`[2]+1)){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</a:t>
            </a:r>
            <a:r>
              <a:rPr lang="en-US" sz="1700" dirty="0" err="1">
                <a:latin typeface="Lucida Console" panose="020B0609040504020204" pitchFamily="49" charset="0"/>
              </a:rPr>
              <a:t>mboost_spline_model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icb_object$Prediction_Models</a:t>
            </a:r>
            <a:r>
              <a:rPr lang="en-US" sz="1700" dirty="0">
                <a:latin typeface="Lucida Console" panose="020B0609040504020204" pitchFamily="49" charset="0"/>
              </a:rPr>
              <a:t>[[iteration]]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mboost_spline_model$predict</a:t>
            </a:r>
            <a:r>
              <a:rPr lang="en-US" sz="1700" dirty="0">
                <a:latin typeface="Lucida Console" panose="020B0609040504020204" pitchFamily="49" charset="0"/>
              </a:rPr>
              <a:t>(</a:t>
            </a:r>
            <a:r>
              <a:rPr lang="en-US" sz="1700" dirty="0" err="1">
                <a:latin typeface="Lucida Console" panose="020B0609040504020204" pitchFamily="49" charset="0"/>
              </a:rPr>
              <a:t>newdata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prediction &lt;- prediction + 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	</a:t>
            </a:r>
            <a:r>
              <a:rPr lang="en-US" sz="1700" dirty="0" err="1">
                <a:latin typeface="Lucida Console" panose="020B0609040504020204" pitchFamily="49" charset="0"/>
              </a:rPr>
              <a:t>test_risk</a:t>
            </a:r>
            <a:r>
              <a:rPr lang="en-US" sz="1700" dirty="0">
                <a:latin typeface="Lucida Console" panose="020B0609040504020204" pitchFamily="49" charset="0"/>
              </a:rPr>
              <a:t>[iteration+1] &lt;- </a:t>
            </a:r>
            <a:r>
              <a:rPr lang="en-US" sz="1700" dirty="0" err="1">
                <a:latin typeface="Lucida Console" panose="020B0609040504020204" pitchFamily="49" charset="0"/>
              </a:rPr>
              <a:t>icb_object$Riskfunction</a:t>
            </a:r>
            <a:r>
              <a:rPr lang="en-US" sz="1700" dirty="0">
                <a:latin typeface="Lucida Console" panose="020B0609040504020204" pitchFamily="49" charset="0"/>
              </a:rPr>
              <a:t>(y = y, f = 							prediction)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}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	while(iteration &lt; length(</a:t>
            </a:r>
            <a:r>
              <a:rPr lang="en-US" sz="1700" dirty="0" err="1">
                <a:latin typeface="Lucida Console" panose="020B0609040504020204" pitchFamily="49" charset="0"/>
              </a:rPr>
              <a:t>icb_object$Risk</a:t>
            </a:r>
            <a:r>
              <a:rPr lang="en-US" sz="1700" dirty="0">
                <a:latin typeface="Lucida Console" panose="020B0609040504020204" pitchFamily="49" charset="0"/>
              </a:rPr>
              <a:t>)){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   	</a:t>
            </a:r>
            <a:r>
              <a:rPr lang="en-US" sz="1700" dirty="0" err="1">
                <a:latin typeface="Lucida Console" panose="020B0609040504020204" pitchFamily="49" charset="0"/>
              </a:rPr>
              <a:t>mboost_tree_model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icb_object$Prediction_Models</a:t>
            </a:r>
            <a:r>
              <a:rPr lang="en-US" sz="1700" dirty="0">
                <a:latin typeface="Lucida Console" panose="020B0609040504020204" pitchFamily="49" charset="0"/>
              </a:rPr>
              <a:t>[[iteration]]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mboost_tree_model$predict</a:t>
            </a:r>
            <a:r>
              <a:rPr lang="en-US" sz="1700" dirty="0">
                <a:latin typeface="Lucida Console" panose="020B0609040504020204" pitchFamily="49" charset="0"/>
              </a:rPr>
              <a:t>(</a:t>
            </a:r>
            <a:r>
              <a:rPr lang="en-US" sz="1700" dirty="0" err="1">
                <a:latin typeface="Lucida Console" panose="020B0609040504020204" pitchFamily="49" charset="0"/>
              </a:rPr>
              <a:t>newdata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prediction &lt;- prediction + </a:t>
            </a:r>
            <a:r>
              <a:rPr lang="en-US" sz="1700" dirty="0" err="1">
                <a:latin typeface="Lucida Console" panose="020B0609040504020204" pitchFamily="49" charset="0"/>
              </a:rPr>
              <a:t>pred_iteration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   		</a:t>
            </a:r>
            <a:r>
              <a:rPr lang="en-US" sz="1700" dirty="0" err="1">
                <a:latin typeface="Lucida Console" panose="020B0609040504020204" pitchFamily="49" charset="0"/>
              </a:rPr>
              <a:t>test_risk</a:t>
            </a:r>
            <a:r>
              <a:rPr lang="en-US" sz="1700" dirty="0">
                <a:latin typeface="Lucida Console" panose="020B0609040504020204" pitchFamily="49" charset="0"/>
              </a:rPr>
              <a:t>[iteration+1] &lt;- </a:t>
            </a:r>
            <a:r>
              <a:rPr lang="en-US" sz="1700" dirty="0" err="1">
                <a:latin typeface="Lucida Console" panose="020B0609040504020204" pitchFamily="49" charset="0"/>
              </a:rPr>
              <a:t>icb_object$Riskfunction</a:t>
            </a:r>
            <a:r>
              <a:rPr lang="en-US" sz="1700" dirty="0">
                <a:latin typeface="Lucida Console" panose="020B0609040504020204" pitchFamily="49" charset="0"/>
              </a:rPr>
              <a:t>(y = y, f = 							prediction)</a:t>
            </a: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	}</a:t>
            </a: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02295E3-C8F4-4BB9-92C6-0D5C925A0E45}"/>
              </a:ext>
            </a:extLst>
          </p:cNvPr>
          <p:cNvSpPr txBox="1"/>
          <p:nvPr/>
        </p:nvSpPr>
        <p:spPr>
          <a:xfrm>
            <a:off x="239151" y="4318785"/>
            <a:ext cx="96693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Phase III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4382AC4-3421-4F2F-BF43-4B18774BB233}"/>
              </a:ext>
            </a:extLst>
          </p:cNvPr>
          <p:cNvSpPr txBox="1"/>
          <p:nvPr/>
        </p:nvSpPr>
        <p:spPr>
          <a:xfrm>
            <a:off x="239150" y="1589642"/>
            <a:ext cx="9092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Phase II</a:t>
            </a:r>
          </a:p>
        </p:txBody>
      </p:sp>
    </p:spTree>
    <p:extLst>
      <p:ext uri="{BB962C8B-B14F-4D97-AF65-F5344CB8AC3E}">
        <p14:creationId xmlns:p14="http://schemas.microsoft.com/office/powerpoint/2010/main" val="2753538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predict-</a:t>
            </a:r>
            <a:r>
              <a:rPr lang="en-US" dirty="0" err="1"/>
              <a:t>Funktion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97" y="1596047"/>
            <a:ext cx="11843931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return_list</a:t>
            </a:r>
            <a:r>
              <a:rPr lang="en-US" sz="1800" dirty="0">
                <a:latin typeface="Lucida Console" panose="020B0609040504020204" pitchFamily="49" charset="0"/>
              </a:rPr>
              <a:t> &lt;- list()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	</a:t>
            </a:r>
            <a:r>
              <a:rPr lang="en-US" sz="1800" dirty="0" err="1">
                <a:latin typeface="Lucida Console" panose="020B0609040504020204" pitchFamily="49" charset="0"/>
              </a:rPr>
              <a:t>return_list</a:t>
            </a:r>
            <a:r>
              <a:rPr lang="en-US" sz="1800" dirty="0">
                <a:latin typeface="Lucida Console" panose="020B0609040504020204" pitchFamily="49" charset="0"/>
              </a:rPr>
              <a:t>[["Predictions"]] &lt;- prediction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	</a:t>
            </a:r>
            <a:r>
              <a:rPr lang="en-US" sz="1800" dirty="0" err="1">
                <a:latin typeface="Lucida Console" panose="020B0609040504020204" pitchFamily="49" charset="0"/>
              </a:rPr>
              <a:t>return_list</a:t>
            </a:r>
            <a:r>
              <a:rPr lang="en-US" sz="1800" dirty="0">
                <a:latin typeface="Lucida Console" panose="020B0609040504020204" pitchFamily="49" charset="0"/>
              </a:rPr>
              <a:t>[["</a:t>
            </a:r>
            <a:r>
              <a:rPr lang="en-US" sz="1800" dirty="0" err="1">
                <a:latin typeface="Lucida Console" panose="020B0609040504020204" pitchFamily="49" charset="0"/>
              </a:rPr>
              <a:t>TestRisk</a:t>
            </a:r>
            <a:r>
              <a:rPr lang="en-US" sz="1800" dirty="0">
                <a:latin typeface="Lucida Console" panose="020B0609040504020204" pitchFamily="49" charset="0"/>
              </a:rPr>
              <a:t>"]] &lt;- </a:t>
            </a:r>
            <a:r>
              <a:rPr lang="en-US" sz="1800" dirty="0" err="1">
                <a:latin typeface="Lucida Console" panose="020B0609040504020204" pitchFamily="49" charset="0"/>
              </a:rPr>
              <a:t>test_risk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	return(</a:t>
            </a:r>
            <a:r>
              <a:rPr lang="en-US" sz="1800" dirty="0" err="1">
                <a:latin typeface="Lucida Console" panose="020B0609040504020204" pitchFamily="49" charset="0"/>
              </a:rPr>
              <a:t>return_list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2024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D46C46C-85B9-4D07-81EC-1EA9466D5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56" y="643466"/>
            <a:ext cx="771968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0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9FBFD82-BA6C-4E97-934D-3C6F6847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93" y="643466"/>
            <a:ext cx="95460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55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3536CD-A631-46F6-92A0-D223C4139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To-Do’s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FAB9BA8-9DCB-47FF-8EC9-F17BF3327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Visualisierung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verschiedener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Kennzahlen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Verlauf</a:t>
            </a:r>
            <a:r>
              <a:rPr lang="en-US" sz="2400" dirty="0">
                <a:solidFill>
                  <a:srgbClr val="000000"/>
                </a:solidFill>
              </a:rPr>
              <a:t> der Zeit / des Risks: </a:t>
            </a:r>
            <a:r>
              <a:rPr lang="en-US" sz="2400" dirty="0" err="1">
                <a:solidFill>
                  <a:srgbClr val="000000"/>
                </a:solidFill>
              </a:rPr>
              <a:t>Anzahl</a:t>
            </a:r>
            <a:r>
              <a:rPr lang="en-US" sz="2400" dirty="0">
                <a:solidFill>
                  <a:srgbClr val="000000"/>
                </a:solidFill>
              </a:rPr>
              <a:t> der Features, </a:t>
            </a:r>
            <a:r>
              <a:rPr lang="en-US" sz="2400" dirty="0" err="1">
                <a:solidFill>
                  <a:srgbClr val="000000"/>
                </a:solidFill>
              </a:rPr>
              <a:t>Anzahl</a:t>
            </a:r>
            <a:r>
              <a:rPr lang="en-US" sz="2400" dirty="0">
                <a:solidFill>
                  <a:srgbClr val="000000"/>
                </a:solidFill>
              </a:rPr>
              <a:t> der </a:t>
            </a:r>
            <a:r>
              <a:rPr lang="en-US" sz="2400" dirty="0" err="1">
                <a:solidFill>
                  <a:srgbClr val="000000"/>
                </a:solidFill>
              </a:rPr>
              <a:t>Interaktionen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Nicht-Linearität</a:t>
            </a:r>
            <a:r>
              <a:rPr lang="en-US" sz="2400" dirty="0">
                <a:solidFill>
                  <a:srgbClr val="000000"/>
                </a:solidFill>
              </a:rPr>
              <a:t> der </a:t>
            </a:r>
            <a:r>
              <a:rPr lang="en-US" sz="2400" dirty="0" err="1">
                <a:solidFill>
                  <a:srgbClr val="000000"/>
                </a:solidFill>
              </a:rPr>
              <a:t>Effekte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err="1">
                <a:solidFill>
                  <a:srgbClr val="000000"/>
                </a:solidFill>
              </a:rPr>
              <a:t>Outputkurven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zum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Vergleich</a:t>
            </a:r>
            <a:r>
              <a:rPr lang="en-US" sz="2400" dirty="0">
                <a:solidFill>
                  <a:srgbClr val="000000"/>
                </a:solidFill>
              </a:rPr>
              <a:t> der </a:t>
            </a:r>
            <a:r>
              <a:rPr lang="en-US" sz="2400" dirty="0" err="1">
                <a:solidFill>
                  <a:srgbClr val="000000"/>
                </a:solidFill>
              </a:rPr>
              <a:t>Effekte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über</a:t>
            </a:r>
            <a:r>
              <a:rPr lang="en-US" sz="2400" dirty="0">
                <a:solidFill>
                  <a:srgbClr val="000000"/>
                </a:solidFill>
              </a:rPr>
              <a:t> die </a:t>
            </a:r>
            <a:r>
              <a:rPr lang="en-US" sz="2400" dirty="0" err="1">
                <a:solidFill>
                  <a:srgbClr val="000000"/>
                </a:solidFill>
              </a:rPr>
              <a:t>drei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Phasen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Partial Dependence Plots</a:t>
            </a:r>
          </a:p>
          <a:p>
            <a:r>
              <a:rPr lang="en-US" sz="2400" dirty="0" err="1">
                <a:solidFill>
                  <a:srgbClr val="000000"/>
                </a:solidFill>
              </a:rPr>
              <a:t>Reduzierung</a:t>
            </a:r>
            <a:r>
              <a:rPr lang="en-US" sz="2400" dirty="0">
                <a:solidFill>
                  <a:srgbClr val="000000"/>
                </a:solidFill>
              </a:rPr>
              <a:t> der </a:t>
            </a:r>
            <a:r>
              <a:rPr lang="en-US" sz="2400" dirty="0" err="1">
                <a:solidFill>
                  <a:srgbClr val="000000"/>
                </a:solidFill>
              </a:rPr>
              <a:t>Größe</a:t>
            </a:r>
            <a:r>
              <a:rPr lang="en-US" sz="2400" dirty="0">
                <a:solidFill>
                  <a:srgbClr val="000000"/>
                </a:solidFill>
              </a:rPr>
              <a:t> der von </a:t>
            </a:r>
            <a:r>
              <a:rPr lang="en-US" sz="2400" dirty="0" err="1">
                <a:solidFill>
                  <a:srgbClr val="000000"/>
                </a:solidFill>
              </a:rPr>
              <a:t>mboost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gespeicherten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Daten</a:t>
            </a:r>
            <a:r>
              <a:rPr lang="en-US" sz="2400" dirty="0">
                <a:solidFill>
                  <a:srgbClr val="000000"/>
                </a:solidFill>
              </a:rPr>
              <a:t>/</a:t>
            </a:r>
            <a:r>
              <a:rPr lang="en-US" sz="2400" dirty="0" err="1">
                <a:solidFill>
                  <a:srgbClr val="000000"/>
                </a:solidFill>
              </a:rPr>
              <a:t>Modelle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Phase 0 </a:t>
            </a:r>
            <a:r>
              <a:rPr lang="en-US" sz="2400" dirty="0" err="1">
                <a:solidFill>
                  <a:srgbClr val="000000"/>
                </a:solidFill>
              </a:rPr>
              <a:t>mit</a:t>
            </a:r>
            <a:r>
              <a:rPr lang="en-US" sz="2400" dirty="0">
                <a:solidFill>
                  <a:srgbClr val="000000"/>
                </a:solidFill>
              </a:rPr>
              <a:t> Penalty </a:t>
            </a:r>
            <a:r>
              <a:rPr lang="en-US" sz="2400" dirty="0" err="1">
                <a:solidFill>
                  <a:srgbClr val="000000"/>
                </a:solidFill>
              </a:rPr>
              <a:t>für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neue</a:t>
            </a:r>
            <a:r>
              <a:rPr lang="en-US" sz="2400" dirty="0">
                <a:solidFill>
                  <a:srgbClr val="000000"/>
                </a:solidFill>
              </a:rPr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228077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8E1F62-AA7F-4801-A178-B7392643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440AE4-0D4C-4D99-8DC2-C8F913C7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691322"/>
            <a:ext cx="10515600" cy="48009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Motivation: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Interpretability</a:t>
            </a:r>
            <a:r>
              <a:rPr lang="de-DE" dirty="0"/>
              <a:t> (so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accuracy</a:t>
            </a:r>
            <a:r>
              <a:rPr lang="de-DE" dirty="0"/>
              <a:t>…)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Demand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and </a:t>
            </a:r>
            <a:r>
              <a:rPr lang="de-DE" dirty="0" err="1"/>
              <a:t>interpretability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2. </a:t>
            </a:r>
            <a:r>
              <a:rPr lang="de-DE" dirty="0" err="1"/>
              <a:t>Related</a:t>
            </a:r>
            <a:r>
              <a:rPr lang="de-DE" dirty="0"/>
              <a:t> Work: </a:t>
            </a:r>
          </a:p>
          <a:p>
            <a:pPr marL="0" indent="0">
              <a:buNone/>
            </a:pPr>
            <a:r>
              <a:rPr lang="de-DE" dirty="0"/>
              <a:t>„Technical“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(Linear Model, Lasso, GA2M, </a:t>
            </a:r>
            <a:r>
              <a:rPr lang="de-DE" dirty="0" err="1"/>
              <a:t>GAMBoost</a:t>
            </a:r>
            <a:r>
              <a:rPr lang="de-DE" dirty="0"/>
              <a:t>, .. )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 and </a:t>
            </a:r>
            <a:r>
              <a:rPr lang="de-DE" dirty="0" err="1"/>
              <a:t>literature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different </a:t>
            </a:r>
            <a:r>
              <a:rPr lang="de-DE" dirty="0" err="1"/>
              <a:t>metrics</a:t>
            </a:r>
            <a:r>
              <a:rPr lang="de-DE" dirty="0"/>
              <a:t> (Performance, </a:t>
            </a:r>
            <a:r>
              <a:rPr lang="de-DE" dirty="0" err="1"/>
              <a:t>Sparsity</a:t>
            </a:r>
            <a:r>
              <a:rPr lang="de-DE" dirty="0"/>
              <a:t>, </a:t>
            </a:r>
            <a:r>
              <a:rPr lang="de-DE" dirty="0" err="1"/>
              <a:t>Interpretability</a:t>
            </a:r>
            <a:r>
              <a:rPr lang="de-DE" dirty="0"/>
              <a:t>)</a:t>
            </a: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3.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Gradient </a:t>
            </a:r>
            <a:r>
              <a:rPr lang="de-DE" dirty="0" err="1"/>
              <a:t>Boosting</a:t>
            </a:r>
            <a:r>
              <a:rPr lang="de-DE" dirty="0"/>
              <a:t> and </a:t>
            </a:r>
            <a:r>
              <a:rPr lang="de-DE" dirty="0" err="1"/>
              <a:t>Componentwise</a:t>
            </a:r>
            <a:r>
              <a:rPr lang="de-DE" dirty="0"/>
              <a:t> </a:t>
            </a:r>
            <a:r>
              <a:rPr lang="de-DE" dirty="0" err="1"/>
              <a:t>Boosting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971550" lvl="1" indent="-514350">
              <a:buFont typeface="+mj-lt"/>
              <a:buAutoNum type="alphaLcParenR"/>
            </a:pPr>
            <a:endParaRPr lang="de-DE" dirty="0"/>
          </a:p>
          <a:p>
            <a:pPr marL="971550" lvl="1" indent="-514350">
              <a:buFont typeface="+mj-lt"/>
              <a:buAutoNum type="alphaLcParenR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471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F96EC-A4EE-4414-934C-69FB4E5F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03115A-908D-43F7-8AB5-1BF8F1139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own </a:t>
            </a:r>
            <a:r>
              <a:rPr lang="de-DE" dirty="0" err="1"/>
              <a:t>method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behind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Implementation Details (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Phases</a:t>
            </a:r>
            <a:r>
              <a:rPr lang="de-DE" dirty="0"/>
              <a:t>/</a:t>
            </a:r>
            <a:r>
              <a:rPr lang="de-DE" dirty="0" err="1"/>
              <a:t>Steps</a:t>
            </a:r>
            <a:r>
              <a:rPr lang="de-DE" dirty="0"/>
              <a:t>, Choice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learners</a:t>
            </a:r>
            <a:r>
              <a:rPr lang="de-DE" dirty="0"/>
              <a:t>,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Criterion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 startAt="5"/>
            </a:pPr>
            <a:r>
              <a:rPr lang="de-DE" dirty="0"/>
              <a:t>Benchmark Study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dirty="0"/>
              <a:t>Different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(Regression/Classification, </a:t>
            </a:r>
            <a:r>
              <a:rPr lang="de-DE" dirty="0" err="1"/>
              <a:t>Few</a:t>
            </a:r>
            <a:r>
              <a:rPr lang="de-DE" dirty="0"/>
              <a:t>/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, </a:t>
            </a:r>
            <a:r>
              <a:rPr lang="de-DE" dirty="0" err="1"/>
              <a:t>Good</a:t>
            </a:r>
            <a:r>
              <a:rPr lang="de-DE" dirty="0"/>
              <a:t>/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de-DE" dirty="0"/>
              <a:t>Different </a:t>
            </a:r>
            <a:r>
              <a:rPr lang="de-DE" dirty="0" err="1"/>
              <a:t>parametrizations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own </a:t>
            </a:r>
            <a:r>
              <a:rPr lang="de-DE" dirty="0" err="1"/>
              <a:t>method</a:t>
            </a:r>
            <a:endParaRPr lang="de-DE" dirty="0"/>
          </a:p>
          <a:p>
            <a:pPr marL="971550" lvl="1" indent="-514350">
              <a:buFont typeface="+mj-lt"/>
              <a:buAutoNum type="alphaLcPeriod"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(</a:t>
            </a:r>
            <a:r>
              <a:rPr lang="de-DE" dirty="0" err="1"/>
              <a:t>that</a:t>
            </a:r>
            <a:r>
              <a:rPr lang="de-DE" dirty="0"/>
              <a:t> also </a:t>
            </a:r>
            <a:r>
              <a:rPr lang="de-DE" dirty="0" err="1"/>
              <a:t>adress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interpretability</a:t>
            </a:r>
            <a:r>
              <a:rPr lang="de-DE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315342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FE8B7-6708-43DB-AAF3-CD218676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/>
              <a:t>Zusammenfassung der Arbeit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77124-20D2-43BE-B5D3-6FB03ECD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66344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Mehrstufiges</a:t>
            </a:r>
            <a:r>
              <a:rPr lang="en-US" dirty="0"/>
              <a:t> </a:t>
            </a:r>
            <a:r>
              <a:rPr lang="en-US" dirty="0" err="1"/>
              <a:t>Verfahren</a:t>
            </a:r>
            <a:r>
              <a:rPr lang="en-US" dirty="0"/>
              <a:t> </a:t>
            </a:r>
            <a:r>
              <a:rPr lang="en-US" dirty="0" err="1"/>
              <a:t>unter</a:t>
            </a:r>
            <a:r>
              <a:rPr lang="en-US" dirty="0"/>
              <a:t> </a:t>
            </a:r>
            <a:r>
              <a:rPr lang="en-US" dirty="0" err="1"/>
              <a:t>Verwendung</a:t>
            </a:r>
            <a:r>
              <a:rPr lang="en-US" dirty="0"/>
              <a:t> von </a:t>
            </a:r>
            <a:r>
              <a:rPr lang="en-US" dirty="0" err="1"/>
              <a:t>Componentwise</a:t>
            </a:r>
            <a:r>
              <a:rPr lang="en-US" dirty="0"/>
              <a:t> Boosting</a:t>
            </a:r>
          </a:p>
          <a:p>
            <a:r>
              <a:rPr lang="en-US" dirty="0"/>
              <a:t>Will den Trade-Off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Prädiktionsgüte</a:t>
            </a:r>
            <a:r>
              <a:rPr lang="en-US" dirty="0"/>
              <a:t> und </a:t>
            </a:r>
            <a:r>
              <a:rPr lang="en-US" dirty="0" err="1"/>
              <a:t>Interpretierbarkeit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 </a:t>
            </a:r>
            <a:r>
              <a:rPr lang="en-US" dirty="0" err="1"/>
              <a:t>berücksichtigen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Aktuell</a:t>
            </a:r>
            <a:r>
              <a:rPr lang="en-US" dirty="0"/>
              <a:t> </a:t>
            </a:r>
            <a:r>
              <a:rPr lang="en-US" dirty="0" err="1"/>
              <a:t>drei</a:t>
            </a:r>
            <a:r>
              <a:rPr lang="en-US" dirty="0"/>
              <a:t> </a:t>
            </a:r>
            <a:r>
              <a:rPr lang="en-US" dirty="0" err="1"/>
              <a:t>Phasen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unterschiedlichen</a:t>
            </a:r>
            <a:r>
              <a:rPr lang="en-US" dirty="0"/>
              <a:t> </a:t>
            </a:r>
            <a:r>
              <a:rPr lang="en-US" dirty="0" err="1"/>
              <a:t>Baselearnern</a:t>
            </a:r>
            <a:r>
              <a:rPr lang="en-US" dirty="0"/>
              <a:t>, hart </a:t>
            </a:r>
            <a:r>
              <a:rPr lang="en-US" dirty="0" err="1"/>
              <a:t>voneinander</a:t>
            </a:r>
            <a:r>
              <a:rPr lang="en-US" dirty="0"/>
              <a:t> </a:t>
            </a:r>
            <a:r>
              <a:rPr lang="en-US" dirty="0" err="1"/>
              <a:t>getrennt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971550" lvl="1" indent="-514350">
              <a:buAutoNum type="arabicPeriod"/>
            </a:pPr>
            <a:r>
              <a:rPr lang="en-US" dirty="0" err="1"/>
              <a:t>Lineare</a:t>
            </a:r>
            <a:r>
              <a:rPr lang="en-US" dirty="0"/>
              <a:t> </a:t>
            </a:r>
            <a:r>
              <a:rPr lang="en-US" dirty="0" err="1"/>
              <a:t>Komponenten</a:t>
            </a:r>
            <a:r>
              <a:rPr lang="en-US" dirty="0"/>
              <a:t> (</a:t>
            </a:r>
            <a:r>
              <a:rPr lang="en-US" dirty="0" err="1"/>
              <a:t>lineares</a:t>
            </a:r>
            <a:r>
              <a:rPr lang="en-US" dirty="0"/>
              <a:t> Modell)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971550" lvl="1" indent="-514350">
              <a:buAutoNum type="arabicPeriod"/>
            </a:pPr>
            <a:r>
              <a:rPr lang="en-US" dirty="0" err="1"/>
              <a:t>Nicht-lineare</a:t>
            </a:r>
            <a:r>
              <a:rPr lang="en-US" dirty="0"/>
              <a:t> </a:t>
            </a:r>
            <a:r>
              <a:rPr lang="en-US" dirty="0" err="1"/>
              <a:t>Komponenten</a:t>
            </a:r>
            <a:r>
              <a:rPr lang="en-US" dirty="0"/>
              <a:t> (</a:t>
            </a:r>
            <a:r>
              <a:rPr lang="en-US" dirty="0" err="1"/>
              <a:t>über</a:t>
            </a:r>
            <a:r>
              <a:rPr lang="en-US" dirty="0"/>
              <a:t> Splines)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Feature </a:t>
            </a:r>
            <a:r>
              <a:rPr lang="en-US" dirty="0" err="1"/>
              <a:t>Interaktionen</a:t>
            </a:r>
            <a:r>
              <a:rPr lang="en-US" dirty="0"/>
              <a:t> (Trees)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D1EAAB-E5F7-49FC-B00A-6C67F5E5803E}"/>
              </a:ext>
            </a:extLst>
          </p:cNvPr>
          <p:cNvSpPr txBox="1"/>
          <p:nvPr/>
        </p:nvSpPr>
        <p:spPr>
          <a:xfrm>
            <a:off x="7554349" y="4610686"/>
            <a:ext cx="3348111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Comp. Boosting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Baselearnern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Phase bis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weitere</a:t>
            </a:r>
            <a:r>
              <a:rPr lang="en-US" dirty="0"/>
              <a:t> </a:t>
            </a:r>
            <a:r>
              <a:rPr lang="en-US" dirty="0" err="1"/>
              <a:t>Verbesserung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Dann </a:t>
            </a:r>
            <a:r>
              <a:rPr lang="en-US" dirty="0" err="1">
                <a:sym typeface="Wingdings" panose="05000000000000000000" pitchFamily="2" charset="2"/>
              </a:rPr>
              <a:t>Übergang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nächsten</a:t>
            </a:r>
            <a:r>
              <a:rPr lang="en-US" dirty="0">
                <a:sym typeface="Wingdings" panose="05000000000000000000" pitchFamily="2" charset="2"/>
              </a:rPr>
              <a:t> Phase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598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FE8B7-6708-43DB-AAF3-CD218676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/>
          <a:lstStyle/>
          <a:p>
            <a:r>
              <a:rPr lang="en-US"/>
              <a:t>Zusammenfassung der Arbeit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77124-20D2-43BE-B5D3-6FB03ECDA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>
            <a:normAutofit/>
          </a:bodyPr>
          <a:lstStyle/>
          <a:p>
            <a:r>
              <a:rPr lang="en-US" dirty="0" err="1"/>
              <a:t>Übergang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den </a:t>
            </a:r>
            <a:r>
              <a:rPr lang="en-US" dirty="0" err="1"/>
              <a:t>Phasen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minimal </a:t>
            </a:r>
            <a:r>
              <a:rPr lang="en-US" dirty="0" err="1"/>
              <a:t>notwendige</a:t>
            </a:r>
            <a:r>
              <a:rPr lang="en-US" dirty="0"/>
              <a:t> </a:t>
            </a:r>
            <a:r>
              <a:rPr lang="en-US" dirty="0" err="1"/>
              <a:t>Verbesserung</a:t>
            </a:r>
            <a:r>
              <a:rPr lang="en-US" dirty="0"/>
              <a:t> des </a:t>
            </a:r>
            <a:r>
              <a:rPr lang="en-US" dirty="0" err="1"/>
              <a:t>Risikos</a:t>
            </a:r>
            <a:r>
              <a:rPr lang="en-US" dirty="0"/>
              <a:t> von </a:t>
            </a:r>
            <a:r>
              <a:rPr lang="en-US" dirty="0" err="1"/>
              <a:t>einer</a:t>
            </a:r>
            <a:r>
              <a:rPr lang="en-US" dirty="0"/>
              <a:t> Phase auf die </a:t>
            </a:r>
            <a:r>
              <a:rPr lang="en-US" dirty="0" err="1"/>
              <a:t>nächste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ꜫ</a:t>
            </a:r>
            <a:endParaRPr lang="en-US" dirty="0"/>
          </a:p>
          <a:p>
            <a:r>
              <a:rPr lang="en-US" dirty="0"/>
              <a:t>Eine Phase </a:t>
            </a:r>
            <a:r>
              <a:rPr lang="en-US" dirty="0" err="1"/>
              <a:t>läuft</a:t>
            </a:r>
            <a:r>
              <a:rPr lang="en-US" dirty="0"/>
              <a:t>, </a:t>
            </a:r>
            <a:r>
              <a:rPr lang="en-US" dirty="0" err="1"/>
              <a:t>solange</a:t>
            </a:r>
            <a:r>
              <a:rPr lang="en-US" dirty="0"/>
              <a:t> der </a:t>
            </a:r>
            <a:r>
              <a:rPr lang="en-US" b="1" dirty="0"/>
              <a:t>Quotient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dem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Iteration und dem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Iteration </a:t>
            </a:r>
            <a:r>
              <a:rPr lang="en-US" dirty="0" err="1"/>
              <a:t>davor</a:t>
            </a:r>
            <a:r>
              <a:rPr lang="en-US" dirty="0"/>
              <a:t> </a:t>
            </a:r>
            <a:r>
              <a:rPr lang="en-US" dirty="0" err="1"/>
              <a:t>größer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  <a:ea typeface="Source Sans Pro" panose="020B0503030403020204" pitchFamily="34" charset="0"/>
              </a:rPr>
              <a:t>while((iteration &lt;= </a:t>
            </a:r>
            <a:r>
              <a:rPr lang="en-US" sz="1800" dirty="0" err="1">
                <a:latin typeface="Lucida Console" panose="020B0609040504020204" pitchFamily="49" charset="0"/>
                <a:ea typeface="Source Sans Pro" panose="020B0503030403020204" pitchFamily="34" charset="0"/>
              </a:rPr>
              <a:t>mstop</a:t>
            </a:r>
            <a:r>
              <a:rPr lang="en-US" sz="1800" dirty="0">
                <a:latin typeface="Lucida Console" panose="020B0609040504020204" pitchFamily="49" charset="0"/>
                <a:ea typeface="Source Sans Pro" panose="020B0503030403020204" pitchFamily="34" charset="0"/>
              </a:rPr>
              <a:t>) &amp; (risk[iteration-1]/risk[iteration] &gt;= 1+</a:t>
            </a:r>
            <a:r>
              <a:rPr lang="en-US" sz="1800" dirty="0">
                <a:latin typeface="Lucida Console" panose="020B0609040504020204" pitchFamily="49" charset="0"/>
                <a:cs typeface="Calibri" panose="020F0502020204030204" pitchFamily="34" charset="0"/>
              </a:rPr>
              <a:t>ꜫ </a:t>
            </a:r>
            <a:r>
              <a:rPr lang="en-US" sz="1800" dirty="0">
                <a:latin typeface="Lucida Console" panose="020B0609040504020204" pitchFamily="49" charset="0"/>
                <a:ea typeface="Source Sans Pro" panose="020B0503030403020204" pitchFamily="34" charset="0"/>
              </a:rPr>
              <a:t>)){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  <a:ea typeface="Source Sans Pro" panose="020B0503030403020204" pitchFamily="34" charset="0"/>
              </a:rPr>
              <a:t>	…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  <a:ea typeface="Source Sans Pro" panose="020B0503030403020204" pitchFamily="34" charset="0"/>
              </a:rPr>
              <a:t>	}</a:t>
            </a:r>
            <a:endParaRPr lang="en-US" sz="1800" dirty="0">
              <a:latin typeface="Lucida Console" panose="020B0609040504020204" pitchFamily="49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8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7FDF9-B041-4598-8240-D5F96402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</a:t>
            </a:r>
            <a:r>
              <a:rPr lang="en-US" dirty="0" err="1"/>
              <a:t>aktuell</a:t>
            </a:r>
            <a:r>
              <a:rPr lang="en-US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96FBA4-E8E4-4674-8C77-FEF04193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 der </a:t>
            </a:r>
            <a:r>
              <a:rPr lang="en-US" dirty="0" err="1"/>
              <a:t>linearen</a:t>
            </a:r>
            <a:r>
              <a:rPr lang="en-US" dirty="0"/>
              <a:t> </a:t>
            </a:r>
            <a:r>
              <a:rPr lang="en-US" dirty="0" err="1"/>
              <a:t>Komponenten</a:t>
            </a:r>
            <a:r>
              <a:rPr lang="en-US" dirty="0"/>
              <a:t> in Phase I </a:t>
            </a:r>
            <a:r>
              <a:rPr lang="en-US" dirty="0" err="1"/>
              <a:t>eigenständig</a:t>
            </a:r>
            <a:r>
              <a:rPr lang="en-US" dirty="0"/>
              <a:t> </a:t>
            </a:r>
            <a:r>
              <a:rPr lang="en-US" dirty="0" err="1"/>
              <a:t>implementiert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Phase II (Splines) und III (Trees) </a:t>
            </a:r>
            <a:r>
              <a:rPr lang="en-US" dirty="0" err="1"/>
              <a:t>als</a:t>
            </a:r>
            <a:r>
              <a:rPr lang="en-US" dirty="0"/>
              <a:t> Wrapper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mboost</a:t>
            </a:r>
            <a:r>
              <a:rPr lang="en-US" dirty="0"/>
              <a:t>, die in </a:t>
            </a:r>
            <a:r>
              <a:rPr lang="en-US" dirty="0" err="1"/>
              <a:t>jeder</a:t>
            </a:r>
            <a:r>
              <a:rPr lang="en-US" dirty="0"/>
              <a:t> Iteration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mboost</a:t>
            </a:r>
            <a:r>
              <a:rPr lang="en-US" dirty="0"/>
              <a:t>-Modell (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mstop</a:t>
            </a:r>
            <a:r>
              <a:rPr lang="en-US" dirty="0"/>
              <a:t>=1) </a:t>
            </a:r>
            <a:r>
              <a:rPr lang="en-US" dirty="0" err="1"/>
              <a:t>fitten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Abspeichern</a:t>
            </a:r>
            <a:r>
              <a:rPr lang="en-US" dirty="0"/>
              <a:t> der </a:t>
            </a:r>
            <a:r>
              <a:rPr lang="en-US" dirty="0" err="1"/>
              <a:t>Modelle</a:t>
            </a:r>
            <a:r>
              <a:rPr lang="en-US" dirty="0"/>
              <a:t> </a:t>
            </a:r>
            <a:r>
              <a:rPr lang="en-US" dirty="0" err="1"/>
              <a:t>bzw</a:t>
            </a:r>
            <a:r>
              <a:rPr lang="en-US" dirty="0"/>
              <a:t>. Parameter </a:t>
            </a:r>
            <a:r>
              <a:rPr lang="en-US" dirty="0" err="1"/>
              <a:t>jeder</a:t>
            </a:r>
            <a:r>
              <a:rPr lang="en-US" dirty="0"/>
              <a:t> Iteration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späteren</a:t>
            </a:r>
            <a:r>
              <a:rPr lang="en-US" dirty="0"/>
              <a:t> </a:t>
            </a:r>
            <a:r>
              <a:rPr lang="en-US" dirty="0" err="1"/>
              <a:t>Nutzung</a:t>
            </a:r>
            <a:r>
              <a:rPr lang="en-US" dirty="0"/>
              <a:t> in der predict-</a:t>
            </a:r>
            <a:r>
              <a:rPr lang="en-US" dirty="0" err="1"/>
              <a:t>Funktion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41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</a:t>
            </a:r>
            <a:r>
              <a:rPr lang="en-US" dirty="0" err="1"/>
              <a:t>Initialisierung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interpretable_comp_boost_m</a:t>
            </a:r>
            <a:r>
              <a:rPr lang="en-US" sz="1700" dirty="0">
                <a:latin typeface="Lucida Console" panose="020B0609040504020204" pitchFamily="49" charset="0"/>
              </a:rPr>
              <a:t> &lt;- function(data, formula, nu=0.05, </a:t>
            </a:r>
            <a:r>
              <a:rPr lang="en-US" sz="1700" dirty="0" err="1">
                <a:latin typeface="Lucida Console" panose="020B0609040504020204" pitchFamily="49" charset="0"/>
              </a:rPr>
              <a:t>mstop</a:t>
            </a:r>
            <a:r>
              <a:rPr lang="en-US" sz="1700" dirty="0">
                <a:latin typeface="Lucida Console" panose="020B0609040504020204" pitchFamily="49" charset="0"/>
              </a:rPr>
              <a:t>=200, 					family=Gaussian(), epsilon = 0.0025){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ngradient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family@ngradient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riskfct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family@risk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700" b="1" dirty="0">
                <a:latin typeface="Lucida Console" panose="020B0609040504020204" pitchFamily="49" charset="0"/>
              </a:rPr>
              <a:t>Fit intercept model as initial fit and calculate risk</a:t>
            </a:r>
          </a:p>
          <a:p>
            <a:pPr marL="457200" lvl="1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intercept_model</a:t>
            </a:r>
            <a:r>
              <a:rPr lang="en-US" sz="1700" dirty="0">
                <a:latin typeface="Lucida Console" panose="020B0609040504020204" pitchFamily="49" charset="0"/>
              </a:rPr>
              <a:t> &lt;- </a:t>
            </a:r>
            <a:r>
              <a:rPr lang="en-US" sz="1700" dirty="0" err="1">
                <a:latin typeface="Lucida Console" panose="020B0609040504020204" pitchFamily="49" charset="0"/>
              </a:rPr>
              <a:t>lm.fit</a:t>
            </a:r>
            <a:r>
              <a:rPr lang="en-US" sz="1700" dirty="0">
                <a:latin typeface="Lucida Console" panose="020B0609040504020204" pitchFamily="49" charset="0"/>
              </a:rPr>
              <a:t>(x=X[,1]), y=y)</a:t>
            </a:r>
          </a:p>
          <a:p>
            <a:pPr marL="457200" lvl="1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fit_0 &lt;- </a:t>
            </a:r>
            <a:r>
              <a:rPr lang="en-US" sz="1700" dirty="0" err="1">
                <a:latin typeface="Lucida Console" panose="020B0609040504020204" pitchFamily="49" charset="0"/>
              </a:rPr>
              <a:t>intercept_model$fitted.values</a:t>
            </a: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risk_0 &lt;- </a:t>
            </a:r>
            <a:r>
              <a:rPr lang="en-US" sz="1700" dirty="0" err="1">
                <a:latin typeface="Lucida Console" panose="020B0609040504020204" pitchFamily="49" charset="0"/>
              </a:rPr>
              <a:t>riskfct</a:t>
            </a:r>
            <a:r>
              <a:rPr lang="en-US" sz="1700" dirty="0">
                <a:latin typeface="Lucida Console" panose="020B0609040504020204" pitchFamily="49" charset="0"/>
              </a:rPr>
              <a:t>(y = y, f = </a:t>
            </a:r>
            <a:r>
              <a:rPr lang="en-US" sz="1700" dirty="0" err="1">
                <a:latin typeface="Lucida Console" panose="020B0609040504020204" pitchFamily="49" charset="0"/>
              </a:rPr>
              <a:t>fitted_values</a:t>
            </a:r>
            <a:r>
              <a:rPr lang="en-US" sz="1700" dirty="0">
                <a:latin typeface="Lucida Console" panose="020B0609040504020204" pitchFamily="49" charset="0"/>
              </a:rPr>
              <a:t>)</a:t>
            </a:r>
          </a:p>
          <a:p>
            <a:pPr marL="457200" lvl="1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en-US" sz="1700" dirty="0" err="1">
                <a:latin typeface="Lucida Console" panose="020B0609040504020204" pitchFamily="49" charset="0"/>
              </a:rPr>
              <a:t>lm_coeffs</a:t>
            </a:r>
            <a:r>
              <a:rPr lang="en-US" sz="1700" dirty="0">
                <a:latin typeface="Lucida Console" panose="020B0609040504020204" pitchFamily="49" charset="0"/>
              </a:rPr>
              <a:t> = numeric(dim(X)[2])</a:t>
            </a:r>
          </a:p>
          <a:p>
            <a:pPr marL="457200" lvl="1" indent="0">
              <a:buNone/>
            </a:pPr>
            <a:r>
              <a:rPr lang="fr-FR" sz="1700" dirty="0" err="1">
                <a:latin typeface="Lucida Console" panose="020B0609040504020204" pitchFamily="49" charset="0"/>
              </a:rPr>
              <a:t>lm_coeffs</a:t>
            </a:r>
            <a:r>
              <a:rPr lang="fr-FR" sz="1700" dirty="0">
                <a:latin typeface="Lucida Console" panose="020B0609040504020204" pitchFamily="49" charset="0"/>
              </a:rPr>
              <a:t>[1] &lt;- </a:t>
            </a:r>
            <a:r>
              <a:rPr lang="fr-FR" sz="1700" dirty="0" err="1">
                <a:latin typeface="Lucida Console" panose="020B0609040504020204" pitchFamily="49" charset="0"/>
              </a:rPr>
              <a:t>intercept_model$coefficients</a:t>
            </a:r>
            <a:r>
              <a:rPr lang="fr-FR" sz="1700" dirty="0">
                <a:latin typeface="Lucida Console" panose="020B0609040504020204" pitchFamily="49" charset="0"/>
              </a:rPr>
              <a:t>[1]</a:t>
            </a:r>
            <a:endParaRPr lang="en-US" sz="17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5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Phase I Linear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while((iteration &lt;= </a:t>
            </a:r>
            <a:r>
              <a:rPr lang="en-US" sz="1800" dirty="0" err="1">
                <a:latin typeface="Lucida Console" panose="020B0609040504020204" pitchFamily="49" charset="0"/>
              </a:rPr>
              <a:t>mstop</a:t>
            </a:r>
            <a:r>
              <a:rPr lang="en-US" sz="1800" dirty="0">
                <a:latin typeface="Lucida Console" panose="020B0609040504020204" pitchFamily="49" charset="0"/>
              </a:rPr>
              <a:t>) &amp; ((risk[iteration-1]/[iteration]) &gt;= (1 + epsilon))){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risk_temp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u &lt;- </a:t>
            </a:r>
            <a:r>
              <a:rPr lang="en-US" sz="1800" dirty="0" err="1">
                <a:latin typeface="Lucida Console" panose="020B0609040504020204" pitchFamily="49" charset="0"/>
              </a:rPr>
              <a:t>ngradient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  <a:r>
              <a:rPr lang="en-US" sz="1800" dirty="0" err="1">
                <a:latin typeface="Lucida Console" panose="020B0609040504020204" pitchFamily="49" charset="0"/>
              </a:rPr>
              <a:t>lm_coeffs_temp</a:t>
            </a:r>
            <a:r>
              <a:rPr lang="en-US" sz="1800" dirty="0">
                <a:latin typeface="Lucida Console" panose="020B0609040504020204" pitchFamily="49" charset="0"/>
              </a:rPr>
              <a:t> = numeric(dim(X)[2])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for(feat in 1:dim(X)[2]){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bl_model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lm.fit</a:t>
            </a:r>
            <a:r>
              <a:rPr lang="en-US" sz="1800" dirty="0">
                <a:latin typeface="Lucida Console" panose="020B0609040504020204" pitchFamily="49" charset="0"/>
              </a:rPr>
              <a:t>(x=X[,feat], y=u)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	   	</a:t>
            </a:r>
            <a:r>
              <a:rPr lang="en-US" sz="1800" dirty="0" err="1">
                <a:latin typeface="Lucida Console" panose="020B0609040504020204" pitchFamily="49" charset="0"/>
              </a:rPr>
              <a:t>lm_fit</a:t>
            </a:r>
            <a:r>
              <a:rPr lang="en-US" sz="1800" dirty="0">
                <a:latin typeface="Lucida Console" panose="020B0609040504020204" pitchFamily="49" charset="0"/>
              </a:rPr>
              <a:t>[feat]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(y=u, f=</a:t>
            </a:r>
            <a:r>
              <a:rPr lang="en-US" sz="1800" dirty="0" err="1">
                <a:latin typeface="Lucida Console" panose="020B0609040504020204" pitchFamily="49" charset="0"/>
              </a:rPr>
              <a:t>bl_model$fitted.values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 	</a:t>
            </a:r>
            <a:r>
              <a:rPr lang="en-US" sz="1800" dirty="0" err="1">
                <a:latin typeface="Lucida Console" panose="020B0609040504020204" pitchFamily="49" charset="0"/>
              </a:rPr>
              <a:t>pred_matrix</a:t>
            </a:r>
            <a:r>
              <a:rPr lang="en-US" sz="1800" dirty="0">
                <a:latin typeface="Lucida Console" panose="020B0609040504020204" pitchFamily="49" charset="0"/>
              </a:rPr>
              <a:t>[,feat] &lt;- </a:t>
            </a:r>
            <a:r>
              <a:rPr lang="en-US" sz="1800" dirty="0" err="1">
                <a:latin typeface="Lucida Console" panose="020B0609040504020204" pitchFamily="49" charset="0"/>
              </a:rPr>
              <a:t>bl_model$fitted.values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lm_coeffs_temp</a:t>
            </a:r>
            <a:r>
              <a:rPr lang="en-US" sz="1800" dirty="0">
                <a:latin typeface="Lucida Console" panose="020B0609040504020204" pitchFamily="49" charset="0"/>
              </a:rPr>
              <a:t>[feat] &lt;- </a:t>
            </a:r>
            <a:r>
              <a:rPr lang="en-US" sz="1800" dirty="0" err="1">
                <a:latin typeface="Lucida Console" panose="020B0609040504020204" pitchFamily="49" charset="0"/>
              </a:rPr>
              <a:t>bl_model$coefficients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64926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EBF9B-7A0C-45CB-9E56-84330177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Pseudo-Code: Phase I Linear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FC451-9691-475B-9DC5-F4A60672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model_select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which.min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lm_fit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lm_coeffs</a:t>
            </a:r>
            <a:r>
              <a:rPr lang="en-US" sz="1800" dirty="0"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latin typeface="Lucida Console" panose="020B0609040504020204" pitchFamily="49" charset="0"/>
              </a:rPr>
              <a:t>model_select</a:t>
            </a:r>
            <a:r>
              <a:rPr lang="en-US" sz="1800" dirty="0">
                <a:latin typeface="Lucida Console" panose="020B0609040504020204" pitchFamily="49" charset="0"/>
              </a:rPr>
              <a:t>] &lt;- </a:t>
            </a:r>
            <a:r>
              <a:rPr lang="en-US" sz="1800" dirty="0" err="1">
                <a:latin typeface="Lucida Console" panose="020B0609040504020204" pitchFamily="49" charset="0"/>
              </a:rPr>
              <a:t>lm_coeffs</a:t>
            </a:r>
            <a:r>
              <a:rPr lang="en-US" sz="1800" dirty="0"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latin typeface="Lucida Console" panose="020B0609040504020204" pitchFamily="49" charset="0"/>
              </a:rPr>
              <a:t>model_select</a:t>
            </a:r>
            <a:r>
              <a:rPr lang="en-US" sz="1800" dirty="0">
                <a:latin typeface="Lucida Console" panose="020B0609040504020204" pitchFamily="49" charset="0"/>
              </a:rPr>
              <a:t>] + nu * 							</a:t>
            </a:r>
            <a:r>
              <a:rPr lang="en-US" sz="1800" dirty="0" err="1">
                <a:latin typeface="Lucida Console" panose="020B0609040504020204" pitchFamily="49" charset="0"/>
              </a:rPr>
              <a:t>lm_coeffs_temp</a:t>
            </a:r>
            <a:r>
              <a:rPr lang="en-US" sz="1800" dirty="0">
                <a:latin typeface="Lucida Console" panose="020B0609040504020204" pitchFamily="49" charset="0"/>
              </a:rPr>
              <a:t>[</a:t>
            </a:r>
            <a:r>
              <a:rPr lang="en-US" sz="1800" dirty="0" err="1">
                <a:latin typeface="Lucida Console" panose="020B0609040504020204" pitchFamily="49" charset="0"/>
              </a:rPr>
              <a:t>model_select</a:t>
            </a:r>
            <a:r>
              <a:rPr lang="en-US" sz="1800" dirty="0">
                <a:latin typeface="Lucida Console" panose="020B0609040504020204" pitchFamily="49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X_scaled_lin</a:t>
            </a:r>
            <a:r>
              <a:rPr lang="en-US" sz="1800" dirty="0">
                <a:latin typeface="Lucida Console" panose="020B0609040504020204" pitchFamily="49" charset="0"/>
              </a:rPr>
              <a:t> %*% </a:t>
            </a:r>
            <a:r>
              <a:rPr lang="en-US" sz="1800" dirty="0" err="1">
                <a:latin typeface="Lucida Console" panose="020B0609040504020204" pitchFamily="49" charset="0"/>
              </a:rPr>
              <a:t>lm_coeffs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	risk[iteration+1] &lt;- </a:t>
            </a:r>
            <a:r>
              <a:rPr lang="en-US" sz="1800" dirty="0" err="1">
                <a:latin typeface="Lucida Console" panose="020B0609040504020204" pitchFamily="49" charset="0"/>
              </a:rPr>
              <a:t>riskfct</a:t>
            </a:r>
            <a:r>
              <a:rPr lang="en-US" sz="1800" dirty="0">
                <a:latin typeface="Lucida Console" panose="020B0609040504020204" pitchFamily="49" charset="0"/>
              </a:rPr>
              <a:t>(y = y, f = </a:t>
            </a:r>
            <a:r>
              <a:rPr lang="en-US" sz="1800" dirty="0" err="1">
                <a:latin typeface="Lucida Console" panose="020B0609040504020204" pitchFamily="49" charset="0"/>
              </a:rPr>
              <a:t>fitted_values</a:t>
            </a:r>
            <a:r>
              <a:rPr lang="en-US" sz="18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00784514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Breitbild</PresentationFormat>
  <Paragraphs>195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Lucida Console</vt:lpstr>
      <vt:lpstr>Wingdings</vt:lpstr>
      <vt:lpstr>Wingdings 2</vt:lpstr>
      <vt:lpstr>HDOfficeLightV0</vt:lpstr>
      <vt:lpstr>Gradually interpretable models via component-wise boosting</vt:lpstr>
      <vt:lpstr>Outline</vt:lpstr>
      <vt:lpstr>Outline</vt:lpstr>
      <vt:lpstr>Zusammenfassung der Arbeit</vt:lpstr>
      <vt:lpstr>Zusammenfassung der Arbeit</vt:lpstr>
      <vt:lpstr>Implementation (aktuell)</vt:lpstr>
      <vt:lpstr>Pseudo-Code: Initialisierung</vt:lpstr>
      <vt:lpstr>Pseudo-Code: Phase I Linear Models</vt:lpstr>
      <vt:lpstr>Pseudo-Code: Phase I Linear Models</vt:lpstr>
      <vt:lpstr>Pseudo-Code: Phase II Splines</vt:lpstr>
      <vt:lpstr>Pseudo-Code: Phase II Splines</vt:lpstr>
      <vt:lpstr>Pseudo-Code: Phase III Trees</vt:lpstr>
      <vt:lpstr>Pseudo-Code: Return List</vt:lpstr>
      <vt:lpstr>Pseudo-Code: predict-Funktion</vt:lpstr>
      <vt:lpstr>Pseudo-Code: predict-Funktion</vt:lpstr>
      <vt:lpstr>Pseudo-Code: predict-Funktion</vt:lpstr>
      <vt:lpstr>PowerPoint-Präsentation</vt:lpstr>
      <vt:lpstr>PowerPoint-Präsentation</vt:lpstr>
      <vt:lpstr>To-Do’s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Gradually interpretable models via component-wise boosting</dc:title>
  <dc:creator>Lorenz Haller</dc:creator>
  <cp:lastModifiedBy>Lorenz Haller</cp:lastModifiedBy>
  <cp:revision>7</cp:revision>
  <dcterms:created xsi:type="dcterms:W3CDTF">2019-08-29T15:48:51Z</dcterms:created>
  <dcterms:modified xsi:type="dcterms:W3CDTF">2019-09-09T17:11:43Z</dcterms:modified>
</cp:coreProperties>
</file>