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83" r:id="rId5"/>
    <p:sldId id="284" r:id="rId6"/>
    <p:sldId id="29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2" r:id="rId16"/>
    <p:sldId id="295" r:id="rId17"/>
    <p:sldId id="294" r:id="rId18"/>
    <p:sldId id="29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73gak" initials="r" lastIdx="1" clrIdx="0">
    <p:extLst>
      <p:ext uri="{19B8F6BF-5375-455C-9EA6-DF929625EA0E}">
        <p15:presenceInfo xmlns:p15="http://schemas.microsoft.com/office/powerpoint/2012/main" userId="ru73g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A3B8-074E-4236-B0A2-315ADC877D5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71BB-BF4C-401D-B305-58E1A4786B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1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44985F-3971-448C-A961-47826B08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37710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Gradually interpretable models via component-wise boosting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02B824-222B-42E7-A807-A8FE5F68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784279"/>
            <a:ext cx="6105194" cy="682079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 Thesis</a:t>
            </a:r>
          </a:p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Lorenz Haller</a:t>
            </a:r>
          </a:p>
        </p:txBody>
      </p:sp>
    </p:spTree>
    <p:extLst>
      <p:ext uri="{BB962C8B-B14F-4D97-AF65-F5344CB8AC3E}">
        <p14:creationId xmlns:p14="http://schemas.microsoft.com/office/powerpoint/2010/main" val="23115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/ </a:t>
            </a:r>
            <a:r>
              <a:rPr lang="en-US" sz="1800" dirty="0" err="1">
                <a:latin typeface="Lucida Console" panose="020B0609040504020204" pitchFamily="49" charset="0"/>
              </a:rPr>
              <a:t>risk_iter</a:t>
            </a:r>
            <a:r>
              <a:rPr lang="en-US" sz="1800" dirty="0">
                <a:latin typeface="Lucida Console" panose="020B0609040504020204" pitchFamily="49" charset="0"/>
              </a:rPr>
              <a:t>[iteration+1]) &gt;= (1 + epsilon))){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mb_spline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mboost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gamboost</a:t>
            </a:r>
            <a:r>
              <a:rPr lang="en-US" sz="1800" dirty="0">
                <a:latin typeface="Lucida Console" panose="020B0609040504020204" pitchFamily="49" charset="0"/>
              </a:rPr>
              <a:t>(formula = formula, data = 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, 				family = family, </a:t>
            </a:r>
            <a:r>
              <a:rPr lang="en-US" sz="1800" dirty="0" err="1">
                <a:latin typeface="Lucida Console" panose="020B0609040504020204" pitchFamily="49" charset="0"/>
              </a:rPr>
              <a:t>baselearner</a:t>
            </a:r>
            <a:r>
              <a:rPr lang="en-US" sz="1800" dirty="0">
                <a:latin typeface="Lucida Console" panose="020B0609040504020204" pitchFamily="49" charset="0"/>
              </a:rPr>
              <a:t> = "</a:t>
            </a:r>
            <a:r>
              <a:rPr lang="en-US" sz="1800" dirty="0" err="1">
                <a:latin typeface="Lucida Console" panose="020B0609040504020204" pitchFamily="49" charset="0"/>
              </a:rPr>
              <a:t>bbs</a:t>
            </a:r>
            <a:r>
              <a:rPr lang="en-US" sz="1800" dirty="0">
                <a:latin typeface="Lucida Console" panose="020B0609040504020204" pitchFamily="49" charset="0"/>
              </a:rPr>
              <a:t>", control = 				</a:t>
            </a:r>
            <a:r>
              <a:rPr lang="en-US" sz="1800" dirty="0" err="1">
                <a:latin typeface="Lucida Console" panose="020B0609040504020204" pitchFamily="49" charset="0"/>
              </a:rPr>
              <a:t>boost_control</a:t>
            </a:r>
            <a:r>
              <a:rPr lang="en-US" sz="1800" dirty="0">
                <a:latin typeface="Lucida Console" panose="020B0609040504020204" pitchFamily="49" charset="0"/>
              </a:rPr>
              <a:t>(nu = nu,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91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mb_spline$coef</a:t>
            </a:r>
            <a:r>
              <a:rPr lang="en-US" sz="1800" dirty="0">
                <a:latin typeface="Lucida Console" panose="020B0609040504020204" pitchFamily="49" charset="0"/>
              </a:rPr>
              <a:t>()[[1]]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&lt;- 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							+ 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mb_spline$fitted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48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III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while((iteration &lt;=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) &amp; ((risk[iteration]/risk[iteration+1]) &gt;= (1 + epsilon))){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u &lt;- </a:t>
            </a: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</a:t>
            </a:r>
            <a:r>
              <a:rPr lang="en-US" sz="1700" dirty="0" err="1">
                <a:latin typeface="Lucida Console" panose="020B0609040504020204" pitchFamily="49" charset="0"/>
              </a:rPr>
              <a:t>mb_tree</a:t>
            </a:r>
            <a:r>
              <a:rPr lang="en-US" sz="1700" dirty="0"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::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(formula = formula, data = </a:t>
            </a:r>
            <a:r>
              <a:rPr lang="en-US" sz="1700" dirty="0" err="1">
                <a:latin typeface="Lucida Console" panose="020B0609040504020204" pitchFamily="49" charset="0"/>
              </a:rPr>
              <a:t>data_temp</a:t>
            </a:r>
            <a:r>
              <a:rPr lang="en-US" sz="1700" dirty="0">
                <a:latin typeface="Lucida Console" panose="020B0609040504020204" pitchFamily="49" charset="0"/>
              </a:rPr>
              <a:t>, family = 						family, </a:t>
            </a:r>
            <a:r>
              <a:rPr lang="en-US" sz="1700" dirty="0" err="1">
                <a:latin typeface="Lucida Console" panose="020B0609040504020204" pitchFamily="49" charset="0"/>
              </a:rPr>
              <a:t>baselearner</a:t>
            </a:r>
            <a:r>
              <a:rPr lang="en-US" sz="1700" dirty="0">
                <a:latin typeface="Lucida Console" panose="020B0609040504020204" pitchFamily="49" charset="0"/>
              </a:rPr>
              <a:t> = "</a:t>
            </a:r>
            <a:r>
              <a:rPr lang="en-US" sz="1700" dirty="0" err="1">
                <a:latin typeface="Lucida Console" panose="020B0609040504020204" pitchFamily="49" charset="0"/>
              </a:rPr>
              <a:t>btree</a:t>
            </a:r>
            <a:r>
              <a:rPr lang="en-US" sz="1700" dirty="0">
                <a:latin typeface="Lucida Console" panose="020B0609040504020204" pitchFamily="49" charset="0"/>
              </a:rPr>
              <a:t>", control = 							</a:t>
            </a:r>
            <a:r>
              <a:rPr lang="en-US" sz="1700" dirty="0" err="1">
                <a:latin typeface="Lucida Console" panose="020B0609040504020204" pitchFamily="49" charset="0"/>
              </a:rPr>
              <a:t>boost_control</a:t>
            </a:r>
            <a:r>
              <a:rPr lang="en-US" sz="1700" dirty="0">
                <a:latin typeface="Lucida Console" panose="020B0609040504020204" pitchFamily="49" charset="0"/>
              </a:rPr>
              <a:t>(nu = 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mb_tree$risk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mb_tree$fitted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37148E-89B7-426B-B63F-E2663F75E3FB}"/>
              </a:ext>
            </a:extLst>
          </p:cNvPr>
          <p:cNvSpPr txBox="1"/>
          <p:nvPr/>
        </p:nvSpPr>
        <p:spPr>
          <a:xfrm>
            <a:off x="8932983" y="2585590"/>
            <a:ext cx="315116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standardmäßig</a:t>
            </a:r>
            <a:r>
              <a:rPr lang="en-US" dirty="0"/>
              <a:t> tree stumps </a:t>
            </a:r>
            <a:r>
              <a:rPr lang="en-US" dirty="0" err="1"/>
              <a:t>gefittet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Return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[["Coefficients"]] &lt;- </a:t>
            </a:r>
            <a:r>
              <a:rPr lang="en-US" sz="1700" dirty="0" err="1">
                <a:latin typeface="Lucida Console" panose="020B0609040504020204" pitchFamily="49" charset="0"/>
              </a:rPr>
              <a:t>coeff_list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[["Transition Iterations"]] &lt;-c(</a:t>
            </a:r>
            <a:r>
              <a:rPr lang="en-US" sz="1700" dirty="0" err="1">
                <a:latin typeface="Lucida Console" panose="020B0609040504020204" pitchFamily="49" charset="0"/>
              </a:rPr>
              <a:t>transition_splines,transition_trees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[["Risk"]] &lt;- </a:t>
            </a:r>
            <a:r>
              <a:rPr lang="en-US" sz="1700" dirty="0" err="1">
                <a:latin typeface="Lucida Console" panose="020B0609040504020204" pitchFamily="49" charset="0"/>
              </a:rPr>
              <a:t>risk_iter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Prediction_Models</a:t>
            </a:r>
            <a:r>
              <a:rPr lang="en-US" sz="1700" dirty="0">
                <a:latin typeface="Lucida Console" panose="020B0609040504020204" pitchFamily="49" charset="0"/>
              </a:rPr>
              <a:t>"]]&lt;- 		c(</a:t>
            </a:r>
            <a:r>
              <a:rPr lang="en-US" sz="1700" dirty="0" err="1">
                <a:latin typeface="Lucida Console" panose="020B0609040504020204" pitchFamily="49" charset="0"/>
              </a:rPr>
              <a:t>linear_coefficients,spline_coefficients,tree_models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Input_Parameters</a:t>
            </a:r>
            <a:r>
              <a:rPr lang="en-US" sz="1700" dirty="0">
                <a:latin typeface="Lucida Console" panose="020B0609040504020204" pitchFamily="49" charset="0"/>
              </a:rPr>
              <a:t>"]] &lt;-c(nu,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, epsilon)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Riskfunction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return(</a:t>
            </a: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97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icb_predict</a:t>
            </a:r>
            <a:r>
              <a:rPr lang="en-US" sz="1700" dirty="0">
                <a:latin typeface="Lucida Console" panose="020B0609040504020204" pitchFamily="49" charset="0"/>
              </a:rPr>
              <a:t> &lt;- function(</a:t>
            </a:r>
            <a:r>
              <a:rPr lang="en-US" sz="1700" dirty="0" err="1">
                <a:latin typeface="Lucida Console" panose="020B0609040504020204" pitchFamily="49" charset="0"/>
              </a:rPr>
              <a:t>icb_object</a:t>
            </a:r>
            <a:r>
              <a:rPr lang="en-US" sz="1700" dirty="0"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, target){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prediction &lt;- vector(mode = "numeric", length = dim(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)[1])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for (l in 1:length(prediction)){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prediction[l]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icb_object$Coefficients$Intercept</a:t>
            </a:r>
            <a:r>
              <a:rPr lang="en-US" sz="1700" dirty="0">
                <a:latin typeface="Lucida Console" panose="020B06090405040202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Iterations`[1]+1)){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[,</a:t>
            </a:r>
            <a:r>
              <a:rPr lang="en-US" sz="1700" dirty="0" err="1">
                <a:latin typeface="Lucida Console" panose="020B0609040504020204" pitchFamily="49" charset="0"/>
              </a:rPr>
              <a:t>selected_feature</a:t>
            </a:r>
            <a:r>
              <a:rPr lang="en-US" sz="1700" dirty="0">
                <a:latin typeface="Lucida Console" panose="020B0609040504020204" pitchFamily="49" charset="0"/>
              </a:rPr>
              <a:t>] * 								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[[iteration]][</a:t>
            </a:r>
            <a:r>
              <a:rPr lang="en-US" sz="1700" dirty="0" err="1">
                <a:latin typeface="Lucida Console" panose="020B0609040504020204" pitchFamily="49" charset="0"/>
              </a:rPr>
              <a:t>pos_feature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nu *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prediction)</a:t>
            </a:r>
            <a:r>
              <a:rPr lang="en-US" sz="1800" dirty="0">
                <a:latin typeface="Lucida Console" panose="020B0609040504020204" pitchFamily="49" charset="0"/>
              </a:rPr>
              <a:t>	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3AEAEB-407A-474C-BD8C-716A85AC0484}"/>
              </a:ext>
            </a:extLst>
          </p:cNvPr>
          <p:cNvSpPr txBox="1"/>
          <p:nvPr/>
        </p:nvSpPr>
        <p:spPr>
          <a:xfrm>
            <a:off x="239151" y="5359791"/>
            <a:ext cx="8515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</a:t>
            </a:r>
          </a:p>
        </p:txBody>
      </p:sp>
    </p:spTree>
    <p:extLst>
      <p:ext uri="{BB962C8B-B14F-4D97-AF65-F5344CB8AC3E}">
        <p14:creationId xmlns:p14="http://schemas.microsoft.com/office/powerpoint/2010/main" val="40870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Iterations`[2]+1)){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 length(</a:t>
            </a:r>
            <a:r>
              <a:rPr lang="en-US" sz="1700" dirty="0" err="1">
                <a:latin typeface="Lucida Console" panose="020B0609040504020204" pitchFamily="49" charset="0"/>
              </a:rPr>
              <a:t>icb_object$Risk</a:t>
            </a:r>
            <a:r>
              <a:rPr lang="en-US" sz="1700" dirty="0">
                <a:latin typeface="Lucida Console" panose="020B060904050402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   	</a:t>
            </a:r>
            <a:r>
              <a:rPr lang="en-US" sz="1700" dirty="0" err="1">
                <a:latin typeface="Lucida Console" panose="020B0609040504020204" pitchFamily="49" charset="0"/>
              </a:rPr>
              <a:t>mboost_tree_model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mboost_tree_model$predict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	}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2295E3-C8F4-4BB9-92C6-0D5C925A0E45}"/>
              </a:ext>
            </a:extLst>
          </p:cNvPr>
          <p:cNvSpPr txBox="1"/>
          <p:nvPr/>
        </p:nvSpPr>
        <p:spPr>
          <a:xfrm>
            <a:off x="239151" y="4318785"/>
            <a:ext cx="9669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III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382AC4-3421-4F2F-BF43-4B18774BB233}"/>
              </a:ext>
            </a:extLst>
          </p:cNvPr>
          <p:cNvSpPr txBox="1"/>
          <p:nvPr/>
        </p:nvSpPr>
        <p:spPr>
          <a:xfrm>
            <a:off x="239150" y="1589642"/>
            <a:ext cx="9092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275353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[["Predictions"]] &lt;- prediction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</a:t>
            </a:r>
            <a:r>
              <a:rPr lang="en-US" sz="1800" dirty="0" err="1">
                <a:latin typeface="Lucida Console" panose="020B0609040504020204" pitchFamily="49" charset="0"/>
              </a:rPr>
              <a:t>TestRisk</a:t>
            </a:r>
            <a:r>
              <a:rPr lang="en-US" sz="1800" dirty="0">
                <a:latin typeface="Lucida Console" panose="020B0609040504020204" pitchFamily="49" charset="0"/>
              </a:rPr>
              <a:t>"]] &lt;- </a:t>
            </a:r>
            <a:r>
              <a:rPr lang="en-US" sz="1800" dirty="0" err="1">
                <a:latin typeface="Lucida Console" panose="020B0609040504020204" pitchFamily="49" charset="0"/>
              </a:rPr>
              <a:t>test_risk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return(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2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6C46C-85B9-4D07-81EC-1EA9466D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56" y="643466"/>
            <a:ext cx="77196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9FBFD82-BA6C-4E97-934D-3C6F684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3" y="643466"/>
            <a:ext cx="95460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536CD-A631-46F6-92A0-D223C413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To-Do’s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AB9BA8-9DCB-47FF-8EC9-F17BF332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Visualisierung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verschiedener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Kennzahlen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Verlauf</a:t>
            </a:r>
            <a:r>
              <a:rPr lang="en-US" sz="2400" dirty="0">
                <a:solidFill>
                  <a:srgbClr val="000000"/>
                </a:solidFill>
              </a:rPr>
              <a:t> der Zeit / des Risks: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Features,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Interaktionen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Nicht-Linearität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Outputkurven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zum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Vergleich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über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drei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Phasen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Partial Dependence Plots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Reduzierung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Größe</a:t>
            </a:r>
            <a:r>
              <a:rPr lang="en-US" sz="2400" dirty="0">
                <a:solidFill>
                  <a:srgbClr val="000000"/>
                </a:solidFill>
              </a:rPr>
              <a:t> der von </a:t>
            </a:r>
            <a:r>
              <a:rPr lang="en-US" sz="2400" dirty="0" err="1">
                <a:solidFill>
                  <a:srgbClr val="000000"/>
                </a:solidFill>
              </a:rPr>
              <a:t>mboost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gespeicherten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Daten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Modelle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Phase 0 </a:t>
            </a:r>
            <a:r>
              <a:rPr lang="en-US" sz="2400" dirty="0" err="1">
                <a:solidFill>
                  <a:srgbClr val="000000"/>
                </a:solidFill>
              </a:rPr>
              <a:t>mit</a:t>
            </a:r>
            <a:r>
              <a:rPr lang="en-US" sz="2400" dirty="0">
                <a:solidFill>
                  <a:srgbClr val="000000"/>
                </a:solidFill>
              </a:rPr>
              <a:t> Penalty </a:t>
            </a:r>
            <a:r>
              <a:rPr lang="en-US" sz="2400" dirty="0" err="1">
                <a:solidFill>
                  <a:srgbClr val="000000"/>
                </a:solidFill>
              </a:rPr>
              <a:t>für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neue</a:t>
            </a:r>
            <a:r>
              <a:rPr lang="en-US" sz="2400" dirty="0">
                <a:solidFill>
                  <a:srgbClr val="00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807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1F62-AA7F-4801-A178-B7392643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0AE4-0D4C-4D99-8DC2-C8F913C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009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 (so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accuracy</a:t>
            </a:r>
            <a:r>
              <a:rPr lang="de-DE" dirty="0"/>
              <a:t>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Demand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interpretability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Related</a:t>
            </a:r>
            <a:r>
              <a:rPr lang="de-DE" dirty="0"/>
              <a:t> Work: </a:t>
            </a:r>
          </a:p>
          <a:p>
            <a:pPr marL="0" indent="0">
              <a:buNone/>
            </a:pPr>
            <a:r>
              <a:rPr lang="de-DE" dirty="0"/>
              <a:t>„Technical“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(Linear Model, Lasso, GA2M, </a:t>
            </a:r>
            <a:r>
              <a:rPr lang="de-DE" dirty="0" err="1"/>
              <a:t>GAMBoost</a:t>
            </a:r>
            <a:r>
              <a:rPr lang="de-DE" dirty="0"/>
              <a:t>, .. 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and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(Performance, </a:t>
            </a:r>
            <a:r>
              <a:rPr lang="de-DE" dirty="0" err="1"/>
              <a:t>Sparsity</a:t>
            </a:r>
            <a:r>
              <a:rPr lang="de-DE" dirty="0"/>
              <a:t>, </a:t>
            </a:r>
            <a:r>
              <a:rPr lang="de-DE" dirty="0" err="1"/>
              <a:t>Interpretability</a:t>
            </a:r>
            <a:r>
              <a:rPr lang="de-DE" dirty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Gradient </a:t>
            </a:r>
            <a:r>
              <a:rPr lang="de-DE" dirty="0" err="1"/>
              <a:t>Boosting</a:t>
            </a:r>
            <a:r>
              <a:rPr lang="de-DE" dirty="0"/>
              <a:t> and </a:t>
            </a:r>
            <a:r>
              <a:rPr lang="de-DE" dirty="0" err="1"/>
              <a:t>Componentwise</a:t>
            </a:r>
            <a:r>
              <a:rPr lang="de-DE" dirty="0"/>
              <a:t> </a:t>
            </a:r>
            <a:r>
              <a:rPr lang="de-DE" dirty="0" err="1"/>
              <a:t>Boosting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7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96EC-A4EE-4414-934C-69FB4E5F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3115A-908D-43F7-8AB5-1BF8F113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Implementation Details (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/</a:t>
            </a:r>
            <a:r>
              <a:rPr lang="de-DE" dirty="0" err="1"/>
              <a:t>Steps</a:t>
            </a:r>
            <a:r>
              <a:rPr lang="de-DE" dirty="0"/>
              <a:t>, Choice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Benchmark Study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(Regression/Classification, </a:t>
            </a:r>
            <a:r>
              <a:rPr lang="de-DE" dirty="0" err="1"/>
              <a:t>Few</a:t>
            </a:r>
            <a:r>
              <a:rPr lang="de-DE" dirty="0"/>
              <a:t>/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parametrizations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lphaL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 also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1534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Mehrstufiges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Verwendung</a:t>
            </a:r>
            <a:r>
              <a:rPr lang="en-US" dirty="0"/>
              <a:t> von </a:t>
            </a:r>
            <a:r>
              <a:rPr lang="en-US" dirty="0" err="1"/>
              <a:t>Componentwise</a:t>
            </a:r>
            <a:r>
              <a:rPr lang="en-US" dirty="0"/>
              <a:t> Boosting</a:t>
            </a:r>
          </a:p>
          <a:p>
            <a:r>
              <a:rPr lang="en-US" dirty="0"/>
              <a:t>Will den Trade-Off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Prädiktionsgüte</a:t>
            </a:r>
            <a:r>
              <a:rPr lang="en-US" dirty="0"/>
              <a:t> und </a:t>
            </a:r>
            <a:r>
              <a:rPr lang="en-US" dirty="0" err="1"/>
              <a:t>Interpretierbarkeit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berücksichtigen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Baselearnern</a:t>
            </a:r>
            <a:r>
              <a:rPr lang="en-US" dirty="0"/>
              <a:t>, hart </a:t>
            </a:r>
            <a:r>
              <a:rPr lang="en-US" dirty="0" err="1"/>
              <a:t>voneinander</a:t>
            </a:r>
            <a:r>
              <a:rPr lang="en-US" dirty="0"/>
              <a:t> </a:t>
            </a:r>
            <a:r>
              <a:rPr lang="en-US" dirty="0" err="1"/>
              <a:t>getrennt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(</a:t>
            </a:r>
            <a:r>
              <a:rPr lang="en-US" dirty="0" err="1"/>
              <a:t>lineares</a:t>
            </a:r>
            <a:r>
              <a:rPr lang="en-US" dirty="0"/>
              <a:t> Modell)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Nicht-lineare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(</a:t>
            </a:r>
            <a:r>
              <a:rPr lang="en-US" dirty="0" err="1"/>
              <a:t>über</a:t>
            </a:r>
            <a:r>
              <a:rPr lang="en-US" dirty="0"/>
              <a:t> Splines)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Interaktionen</a:t>
            </a:r>
            <a:r>
              <a:rPr lang="en-US" dirty="0"/>
              <a:t> (Trees)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D1EAAB-E5F7-49FC-B00A-6C67F5E5803E}"/>
              </a:ext>
            </a:extLst>
          </p:cNvPr>
          <p:cNvSpPr txBox="1"/>
          <p:nvPr/>
        </p:nvSpPr>
        <p:spPr>
          <a:xfrm>
            <a:off x="7554349" y="4610686"/>
            <a:ext cx="334811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Comp. Boosting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Baselearnern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Phase bis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Verbesserung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Dann </a:t>
            </a:r>
            <a:r>
              <a:rPr lang="en-US" dirty="0" err="1">
                <a:sym typeface="Wingdings" panose="05000000000000000000" pitchFamily="2" charset="2"/>
              </a:rPr>
              <a:t>Übergang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nächsten</a:t>
            </a:r>
            <a:r>
              <a:rPr lang="en-US" dirty="0">
                <a:sym typeface="Wingdings" panose="05000000000000000000" pitchFamily="2" charset="2"/>
              </a:rPr>
              <a:t> Phase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98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r>
              <a:rPr lang="en-US" dirty="0" err="1"/>
              <a:t>Übergang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Phasen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minimal </a:t>
            </a:r>
            <a:r>
              <a:rPr lang="en-US" dirty="0" err="1"/>
              <a:t>notwendige</a:t>
            </a:r>
            <a:r>
              <a:rPr lang="en-US" dirty="0"/>
              <a:t> </a:t>
            </a:r>
            <a:r>
              <a:rPr lang="en-US" dirty="0" err="1"/>
              <a:t>Verbesserung</a:t>
            </a:r>
            <a:r>
              <a:rPr lang="en-US" dirty="0"/>
              <a:t> des </a:t>
            </a:r>
            <a:r>
              <a:rPr lang="en-US" dirty="0" err="1"/>
              <a:t>Risikos</a:t>
            </a:r>
            <a:r>
              <a:rPr lang="en-US" dirty="0"/>
              <a:t> von </a:t>
            </a:r>
            <a:r>
              <a:rPr lang="en-US" dirty="0" err="1"/>
              <a:t>einer</a:t>
            </a:r>
            <a:r>
              <a:rPr lang="en-US" dirty="0"/>
              <a:t> Phase auf die </a:t>
            </a:r>
            <a:r>
              <a:rPr lang="en-US" dirty="0" err="1"/>
              <a:t>nächste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endParaRPr lang="en-US" dirty="0"/>
          </a:p>
          <a:p>
            <a:r>
              <a:rPr lang="en-US" dirty="0"/>
              <a:t>Eine Phase </a:t>
            </a:r>
            <a:r>
              <a:rPr lang="en-US" dirty="0" err="1"/>
              <a:t>läuft</a:t>
            </a:r>
            <a:r>
              <a:rPr lang="en-US" dirty="0"/>
              <a:t>, </a:t>
            </a:r>
            <a:r>
              <a:rPr lang="en-US" dirty="0" err="1"/>
              <a:t>solange</a:t>
            </a:r>
            <a:r>
              <a:rPr lang="en-US" dirty="0"/>
              <a:t> der </a:t>
            </a:r>
            <a:r>
              <a:rPr lang="en-US" b="1" dirty="0"/>
              <a:t>Quotient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Iteration und dem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Iteration </a:t>
            </a:r>
            <a:r>
              <a:rPr lang="en-US" dirty="0" err="1"/>
              <a:t>davor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  <a:ea typeface="Source Sans Pro" panose="020B0503030403020204" pitchFamily="34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) &amp; (risk[iteration-1]/risk[iteration] &gt;= 1+</a:t>
            </a:r>
            <a:r>
              <a:rPr lang="en-US" sz="1800" dirty="0">
                <a:latin typeface="Lucida Console" panose="020B0609040504020204" pitchFamily="49" charset="0"/>
                <a:cs typeface="Calibri" panose="020F0502020204030204" pitchFamily="34" charset="0"/>
              </a:rPr>
              <a:t>ꜫ </a:t>
            </a: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	}</a:t>
            </a:r>
            <a:endParaRPr lang="en-US" sz="1800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7FDF9-B041-4598-8240-D5F9640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</a:t>
            </a:r>
            <a:r>
              <a:rPr lang="en-US" dirty="0" err="1"/>
              <a:t>aktuell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6FBA4-E8E4-4674-8C77-FEF04193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der </a:t>
            </a:r>
            <a:r>
              <a:rPr lang="en-US" dirty="0" err="1"/>
              <a:t>linearen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in Phase I </a:t>
            </a:r>
            <a:r>
              <a:rPr lang="en-US" dirty="0" err="1"/>
              <a:t>eigenständig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II (Splines) und III (Trees) </a:t>
            </a:r>
            <a:r>
              <a:rPr lang="en-US" dirty="0" err="1"/>
              <a:t>als</a:t>
            </a:r>
            <a:r>
              <a:rPr lang="en-US" dirty="0"/>
              <a:t> Wrapper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mboost</a:t>
            </a:r>
            <a:r>
              <a:rPr lang="en-US" dirty="0"/>
              <a:t>, die in </a:t>
            </a:r>
            <a:r>
              <a:rPr lang="en-US" dirty="0" err="1"/>
              <a:t>jeder</a:t>
            </a:r>
            <a:r>
              <a:rPr lang="en-US" dirty="0"/>
              <a:t> Iteration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mboost</a:t>
            </a:r>
            <a:r>
              <a:rPr lang="en-US" dirty="0"/>
              <a:t>-Modell (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mstop</a:t>
            </a:r>
            <a:r>
              <a:rPr lang="en-US" dirty="0"/>
              <a:t>=1) </a:t>
            </a:r>
            <a:r>
              <a:rPr lang="en-US" dirty="0" err="1"/>
              <a:t>fitten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Abspeichern</a:t>
            </a:r>
            <a:r>
              <a:rPr lang="en-US" dirty="0"/>
              <a:t> der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Parameter </a:t>
            </a:r>
            <a:r>
              <a:rPr lang="en-US" dirty="0" err="1"/>
              <a:t>jeder</a:t>
            </a:r>
            <a:r>
              <a:rPr lang="en-US" dirty="0"/>
              <a:t> Iteration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späteren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in der predict-</a:t>
            </a:r>
            <a:r>
              <a:rPr lang="en-US" dirty="0" err="1"/>
              <a:t>Funktion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interpretable_comp_boost_m</a:t>
            </a:r>
            <a:r>
              <a:rPr lang="en-US" sz="1700" dirty="0">
                <a:latin typeface="Lucida Console" panose="020B0609040504020204" pitchFamily="49" charset="0"/>
              </a:rPr>
              <a:t> &lt;- function(data, formula, nu=0.05,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=200, 					family=Gaussian(), epsilon = 0.0025){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family@ngradient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family@risk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b="1" dirty="0">
                <a:latin typeface="Lucida Console" panose="020B0609040504020204" pitchFamily="49" charset="0"/>
              </a:rPr>
              <a:t>Fit intercept model as initial fit and calculate risk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intercept_model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lm.fit</a:t>
            </a:r>
            <a:r>
              <a:rPr lang="en-US" sz="1700" dirty="0">
                <a:latin typeface="Lucida Console" panose="020B0609040504020204" pitchFamily="49" charset="0"/>
              </a:rPr>
              <a:t>(x=X[,1]), y=y)</a:t>
            </a: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fit_0 &lt;- </a:t>
            </a:r>
            <a:r>
              <a:rPr lang="en-US" sz="1700" dirty="0" err="1">
                <a:latin typeface="Lucida Console" panose="020B0609040504020204" pitchFamily="49" charset="0"/>
              </a:rPr>
              <a:t>intercept_model$fitted.values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risk_0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lm_coeffs</a:t>
            </a:r>
            <a:r>
              <a:rPr lang="en-US" sz="1700" dirty="0">
                <a:latin typeface="Lucida Console" panose="020B0609040504020204" pitchFamily="49" charset="0"/>
              </a:rPr>
              <a:t> = numeric(dim(X)[2])</a:t>
            </a:r>
          </a:p>
          <a:p>
            <a:pPr marL="457200" lvl="1" indent="0">
              <a:buNone/>
            </a:pPr>
            <a:r>
              <a:rPr lang="fr-FR" sz="1700" dirty="0" err="1">
                <a:latin typeface="Lucida Console" panose="020B0609040504020204" pitchFamily="49" charset="0"/>
              </a:rPr>
              <a:t>lm_coeffs</a:t>
            </a:r>
            <a:r>
              <a:rPr lang="fr-FR" sz="1700" dirty="0">
                <a:latin typeface="Lucida Console" panose="020B0609040504020204" pitchFamily="49" charset="0"/>
              </a:rPr>
              <a:t>[1] &lt;- </a:t>
            </a:r>
            <a:r>
              <a:rPr lang="fr-FR" sz="1700" dirty="0" err="1">
                <a:latin typeface="Lucida Console" panose="020B0609040504020204" pitchFamily="49" charset="0"/>
              </a:rPr>
              <a:t>intercept_model$coefficients</a:t>
            </a:r>
            <a:r>
              <a:rPr lang="fr-FR" sz="1700" dirty="0">
                <a:latin typeface="Lucida Console" panose="020B0609040504020204" pitchFamily="49" charset="0"/>
              </a:rPr>
              <a:t>[1]</a:t>
            </a:r>
            <a:endParaRPr lang="en-US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((risk[iteration-1]/[iteration]) &gt;= (1 + epsilon))){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 = numeric(dim(X)[2])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for(feat in 1:dim(X)[2]){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bl_model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lm.fit</a:t>
            </a:r>
            <a:r>
              <a:rPr lang="en-US" sz="1800" dirty="0">
                <a:latin typeface="Lucida Console" panose="020B0609040504020204" pitchFamily="49" charset="0"/>
              </a:rPr>
              <a:t>(x=X[,feat], y=u)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   	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(y=u, f=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	</a:t>
            </a:r>
            <a:r>
              <a:rPr lang="en-US" sz="1800" dirty="0" err="1">
                <a:latin typeface="Lucida Console" panose="020B0609040504020204" pitchFamily="49" charset="0"/>
              </a:rPr>
              <a:t>pred_matrix</a:t>
            </a:r>
            <a:r>
              <a:rPr lang="en-US" sz="1800" dirty="0">
                <a:latin typeface="Lucida Console" panose="020B0609040504020204" pitchFamily="49" charset="0"/>
              </a:rPr>
              <a:t>[,feat]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bl_model$coefficients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492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which.min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&lt;-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+ nu * 					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X_scaled_lin</a:t>
            </a:r>
            <a:r>
              <a:rPr lang="en-US" sz="1800" dirty="0">
                <a:latin typeface="Lucida Console" panose="020B0609040504020204" pitchFamily="49" charset="0"/>
              </a:rPr>
              <a:t> %*%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078451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Lucida Console</vt:lpstr>
      <vt:lpstr>Wingdings</vt:lpstr>
      <vt:lpstr>Wingdings 2</vt:lpstr>
      <vt:lpstr>HDOfficeLightV0</vt:lpstr>
      <vt:lpstr>Gradually interpretable models via component-wise boosting</vt:lpstr>
      <vt:lpstr>Outline</vt:lpstr>
      <vt:lpstr>Outline</vt:lpstr>
      <vt:lpstr>Zusammenfassung der Arbeit</vt:lpstr>
      <vt:lpstr>Zusammenfassung der Arbeit</vt:lpstr>
      <vt:lpstr>Implementation (aktuell)</vt:lpstr>
      <vt:lpstr>Pseudo-Code: Initialisierung</vt:lpstr>
      <vt:lpstr>Pseudo-Code: Phase I Linear Models</vt:lpstr>
      <vt:lpstr>Pseudo-Code: Phase I Linear Models</vt:lpstr>
      <vt:lpstr>Pseudo-Code: Phase II Splines</vt:lpstr>
      <vt:lpstr>Pseudo-Code: Phase II Splines</vt:lpstr>
      <vt:lpstr>Pseudo-Code: Phase III Trees</vt:lpstr>
      <vt:lpstr>Pseudo-Code: Return List</vt:lpstr>
      <vt:lpstr>Pseudo-Code: predict-Funktion</vt:lpstr>
      <vt:lpstr>Pseudo-Code: predict-Funktion</vt:lpstr>
      <vt:lpstr>Pseudo-Code: predict-Funktion</vt:lpstr>
      <vt:lpstr>PowerPoint-Präsentation</vt:lpstr>
      <vt:lpstr>PowerPoint-Präsentation</vt:lpstr>
      <vt:lpstr>To-Do’s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Gradually interpretable models via component-wise boosting</dc:title>
  <dc:creator>Lorenz Haller</dc:creator>
  <cp:lastModifiedBy>Lorenz Haller</cp:lastModifiedBy>
  <cp:revision>7</cp:revision>
  <dcterms:created xsi:type="dcterms:W3CDTF">2019-08-29T15:48:51Z</dcterms:created>
  <dcterms:modified xsi:type="dcterms:W3CDTF">2019-09-09T11:12:47Z</dcterms:modified>
</cp:coreProperties>
</file>