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95" r:id="rId14"/>
    <p:sldId id="294" r:id="rId15"/>
    <p:sldId id="296" r:id="rId16"/>
    <p:sldId id="282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73gak" initials="r" lastIdx="1" clrIdx="0">
    <p:extLst>
      <p:ext uri="{19B8F6BF-5375-455C-9EA6-DF929625EA0E}">
        <p15:presenceInfo xmlns:p15="http://schemas.microsoft.com/office/powerpoint/2012/main" userId="ru73g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8A3B8-074E-4236-B0A2-315ADC877D5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71BB-BF4C-401D-B305-58E1A4786B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6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6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7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1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C54507-BA1F-4D46-B28B-130F64DB9EB4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44985F-3971-448C-A961-47826B087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377109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Gradually interpretable models via component-wise boosting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02B824-222B-42E7-A807-A8FE5F68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784279"/>
            <a:ext cx="6105194" cy="682079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Master Thesis</a:t>
            </a:r>
          </a:p>
          <a:p>
            <a:r>
              <a:rPr lang="de-DE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Lorenz Haller</a:t>
            </a:r>
          </a:p>
        </p:txBody>
      </p:sp>
    </p:spTree>
    <p:extLst>
      <p:ext uri="{BB962C8B-B14F-4D97-AF65-F5344CB8AC3E}">
        <p14:creationId xmlns:p14="http://schemas.microsoft.com/office/powerpoint/2010/main" val="23115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Return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 &lt;- list()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[["Coefficients"]] &lt;- </a:t>
            </a:r>
            <a:r>
              <a:rPr lang="en-US" sz="1700" dirty="0" err="1">
                <a:latin typeface="Lucida Console" panose="020B0609040504020204" pitchFamily="49" charset="0"/>
              </a:rPr>
              <a:t>coeff_list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"]] &lt;-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[["Transition Iterations"]] &lt;-c(</a:t>
            </a:r>
            <a:r>
              <a:rPr lang="en-US" sz="1700" dirty="0" err="1">
                <a:latin typeface="Lucida Console" panose="020B0609040504020204" pitchFamily="49" charset="0"/>
              </a:rPr>
              <a:t>transition_splines,transition_trees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[["Risk"]] &lt;- </a:t>
            </a:r>
            <a:r>
              <a:rPr lang="en-US" sz="1700" dirty="0" err="1">
                <a:latin typeface="Lucida Console" panose="020B0609040504020204" pitchFamily="49" charset="0"/>
              </a:rPr>
              <a:t>risk_iter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Prediction_Models</a:t>
            </a:r>
            <a:r>
              <a:rPr lang="en-US" sz="1700" dirty="0">
                <a:latin typeface="Lucida Console" panose="020B0609040504020204" pitchFamily="49" charset="0"/>
              </a:rPr>
              <a:t>"]]&lt;- 		c(</a:t>
            </a:r>
            <a:r>
              <a:rPr lang="en-US" sz="1700" dirty="0" err="1">
                <a:latin typeface="Lucida Console" panose="020B0609040504020204" pitchFamily="49" charset="0"/>
              </a:rPr>
              <a:t>linear_coefficients,spline_coefficients,tree_models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Input_Parameters</a:t>
            </a:r>
            <a:r>
              <a:rPr lang="en-US" sz="1700" dirty="0">
                <a:latin typeface="Lucida Console" panose="020B0609040504020204" pitchFamily="49" charset="0"/>
              </a:rPr>
              <a:t>"]] &lt;-c(nu,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, epsilon)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Riskfunction</a:t>
            </a:r>
            <a:r>
              <a:rPr lang="en-US" sz="1700" dirty="0">
                <a:latin typeface="Lucida Console" panose="020B0609040504020204" pitchFamily="49" charset="0"/>
              </a:rPr>
              <a:t>"]] &lt;- </a:t>
            </a: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return(</a:t>
            </a: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397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icb_predict</a:t>
            </a:r>
            <a:r>
              <a:rPr lang="en-US" sz="1700" dirty="0">
                <a:latin typeface="Lucida Console" panose="020B0609040504020204" pitchFamily="49" charset="0"/>
              </a:rPr>
              <a:t> &lt;- function(</a:t>
            </a:r>
            <a:r>
              <a:rPr lang="en-US" sz="1700" dirty="0" err="1">
                <a:latin typeface="Lucida Console" panose="020B0609040504020204" pitchFamily="49" charset="0"/>
              </a:rPr>
              <a:t>icb_object</a:t>
            </a:r>
            <a:r>
              <a:rPr lang="en-US" sz="1700" dirty="0">
                <a:latin typeface="Lucida Console" panose="020B0609040504020204" pitchFamily="49" charset="0"/>
              </a:rPr>
              <a:t>, 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, target){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prediction &lt;- vector(mode = "numeric", length = dim(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)[1])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for (l in 1:length(prediction)){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prediction[l]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icb_object$Coefficients$Intercept</a:t>
            </a:r>
            <a:r>
              <a:rPr lang="en-US" sz="1700" dirty="0">
                <a:latin typeface="Lucida Console" panose="020B06090405040202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	}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 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while(iteration &lt;= (</a:t>
            </a:r>
            <a:r>
              <a:rPr lang="en-US" sz="1700" dirty="0" err="1">
                <a:latin typeface="Lucida Console" panose="020B0609040504020204" pitchFamily="49" charset="0"/>
              </a:rPr>
              <a:t>icb_object$`Transition</a:t>
            </a:r>
            <a:r>
              <a:rPr lang="en-US" sz="1700" dirty="0">
                <a:latin typeface="Lucida Console" panose="020B0609040504020204" pitchFamily="49" charset="0"/>
              </a:rPr>
              <a:t> Iterations`[1]+1)){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[,</a:t>
            </a:r>
            <a:r>
              <a:rPr lang="en-US" sz="1700" dirty="0" err="1">
                <a:latin typeface="Lucida Console" panose="020B0609040504020204" pitchFamily="49" charset="0"/>
              </a:rPr>
              <a:t>selected_feature</a:t>
            </a:r>
            <a:r>
              <a:rPr lang="en-US" sz="1700" dirty="0">
                <a:latin typeface="Lucida Console" panose="020B0609040504020204" pitchFamily="49" charset="0"/>
              </a:rPr>
              <a:t>] * 								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[[iteration]][</a:t>
            </a:r>
            <a:r>
              <a:rPr lang="en-US" sz="1700" dirty="0" err="1">
                <a:latin typeface="Lucida Console" panose="020B0609040504020204" pitchFamily="49" charset="0"/>
              </a:rPr>
              <a:t>pos_feature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nu *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prediction)</a:t>
            </a:r>
            <a:r>
              <a:rPr lang="en-US" sz="1800" dirty="0"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8708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7" y="1596047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700" dirty="0">
                <a:latin typeface="Lucida Console" panose="020B0609040504020204" pitchFamily="49" charset="0"/>
              </a:rPr>
              <a:t>while(iteration &lt;= (</a:t>
            </a:r>
            <a:r>
              <a:rPr lang="en-US" sz="1700" dirty="0" err="1">
                <a:latin typeface="Lucida Console" panose="020B0609040504020204" pitchFamily="49" charset="0"/>
              </a:rPr>
              <a:t>icb_object$`Transition</a:t>
            </a:r>
            <a:r>
              <a:rPr lang="en-US" sz="1700" dirty="0">
                <a:latin typeface="Lucida Console" panose="020B0609040504020204" pitchFamily="49" charset="0"/>
              </a:rPr>
              <a:t> Iterations`[2]+1)){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mboost_spline_model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mboost_spline_model$predict</a:t>
            </a:r>
            <a:r>
              <a:rPr lang="en-US" sz="1700" dirty="0">
                <a:latin typeface="Lucida Console" panose="020B0609040504020204" pitchFamily="49" charset="0"/>
              </a:rPr>
              <a:t>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							prediction)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while(iteration &lt; length(</a:t>
            </a:r>
            <a:r>
              <a:rPr lang="en-US" sz="1700" dirty="0" err="1">
                <a:latin typeface="Lucida Console" panose="020B0609040504020204" pitchFamily="49" charset="0"/>
              </a:rPr>
              <a:t>icb_object$Risk</a:t>
            </a:r>
            <a:r>
              <a:rPr lang="en-US" sz="1700" dirty="0">
                <a:latin typeface="Lucida Console" panose="020B060904050402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   	</a:t>
            </a:r>
            <a:r>
              <a:rPr lang="en-US" sz="1700" dirty="0" err="1">
                <a:latin typeface="Lucida Console" panose="020B0609040504020204" pitchFamily="49" charset="0"/>
              </a:rPr>
              <a:t>mboost_tree_model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mboost_tree_model$predict</a:t>
            </a:r>
            <a:r>
              <a:rPr lang="en-US" sz="1700" dirty="0">
                <a:latin typeface="Lucida Console" panose="020B0609040504020204" pitchFamily="49" charset="0"/>
              </a:rPr>
              <a:t>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							prediction)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	}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353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7" y="1596047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 &lt;- list()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[["Predictions"]] &lt;- prediction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[["</a:t>
            </a:r>
            <a:r>
              <a:rPr lang="en-US" sz="1800" dirty="0" err="1">
                <a:latin typeface="Lucida Console" panose="020B0609040504020204" pitchFamily="49" charset="0"/>
              </a:rPr>
              <a:t>TestRisk</a:t>
            </a:r>
            <a:r>
              <a:rPr lang="en-US" sz="1800" dirty="0">
                <a:latin typeface="Lucida Console" panose="020B0609040504020204" pitchFamily="49" charset="0"/>
              </a:rPr>
              <a:t>"]] &lt;- </a:t>
            </a:r>
            <a:r>
              <a:rPr lang="en-US" sz="1800" dirty="0" err="1">
                <a:latin typeface="Lucida Console" panose="020B0609040504020204" pitchFamily="49" charset="0"/>
              </a:rPr>
              <a:t>test_risk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return(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024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46C46C-85B9-4D07-81EC-1EA9466D5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56" y="643466"/>
            <a:ext cx="77196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0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9FBFD82-BA6C-4E97-934D-3C6F684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93" y="643466"/>
            <a:ext cx="95460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3536CD-A631-46F6-92A0-D223C413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To-Do’s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FAB9BA8-9DCB-47FF-8EC9-F17BF332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Visualisierung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verschiedener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Kennzahlen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Verlauf</a:t>
            </a:r>
            <a:r>
              <a:rPr lang="en-US" sz="2400" dirty="0">
                <a:solidFill>
                  <a:srgbClr val="000000"/>
                </a:solidFill>
              </a:rPr>
              <a:t> der Zeit / des Risks: </a:t>
            </a:r>
            <a:r>
              <a:rPr lang="en-US" sz="2400" dirty="0" err="1">
                <a:solidFill>
                  <a:srgbClr val="000000"/>
                </a:solidFill>
              </a:rPr>
              <a:t>Anzahl</a:t>
            </a:r>
            <a:r>
              <a:rPr lang="en-US" sz="2400" dirty="0">
                <a:solidFill>
                  <a:srgbClr val="000000"/>
                </a:solidFill>
              </a:rPr>
              <a:t> der Features, </a:t>
            </a:r>
            <a:r>
              <a:rPr lang="en-US" sz="2400" dirty="0" err="1">
                <a:solidFill>
                  <a:srgbClr val="000000"/>
                </a:solidFill>
              </a:rPr>
              <a:t>Anzahl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Interaktionen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Nicht-Linearität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Effekte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Outputkurven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zum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Vergleich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Effekte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über</a:t>
            </a:r>
            <a:r>
              <a:rPr lang="en-US" sz="2400" dirty="0">
                <a:solidFill>
                  <a:srgbClr val="000000"/>
                </a:solidFill>
              </a:rPr>
              <a:t> die </a:t>
            </a:r>
            <a:r>
              <a:rPr lang="en-US" sz="2400" dirty="0" err="1">
                <a:solidFill>
                  <a:srgbClr val="000000"/>
                </a:solidFill>
              </a:rPr>
              <a:t>drei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Phasen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Partial Dependence Plots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Reduzierung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Größe</a:t>
            </a:r>
            <a:r>
              <a:rPr lang="en-US" sz="2400" dirty="0">
                <a:solidFill>
                  <a:srgbClr val="000000"/>
                </a:solidFill>
              </a:rPr>
              <a:t> der von </a:t>
            </a:r>
            <a:r>
              <a:rPr lang="en-US" sz="2400" dirty="0" err="1">
                <a:solidFill>
                  <a:srgbClr val="000000"/>
                </a:solidFill>
              </a:rPr>
              <a:t>mboost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gespeicherten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Daten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 err="1">
                <a:solidFill>
                  <a:srgbClr val="000000"/>
                </a:solidFill>
              </a:rPr>
              <a:t>Modelle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Phase 0 </a:t>
            </a:r>
            <a:r>
              <a:rPr lang="en-US" sz="2400" dirty="0" err="1">
                <a:solidFill>
                  <a:srgbClr val="000000"/>
                </a:solidFill>
              </a:rPr>
              <a:t>mit</a:t>
            </a:r>
            <a:r>
              <a:rPr lang="en-US" sz="2400" dirty="0">
                <a:solidFill>
                  <a:srgbClr val="000000"/>
                </a:solidFill>
              </a:rPr>
              <a:t> Penalty </a:t>
            </a:r>
            <a:r>
              <a:rPr lang="en-US" sz="2400" dirty="0" err="1">
                <a:solidFill>
                  <a:srgbClr val="000000"/>
                </a:solidFill>
              </a:rPr>
              <a:t>für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neue</a:t>
            </a:r>
            <a:r>
              <a:rPr lang="en-US" sz="2400" dirty="0">
                <a:solidFill>
                  <a:srgbClr val="000000"/>
                </a:solidFill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28077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1F62-AA7F-4801-A178-B7392643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40AE4-0D4C-4D99-8DC2-C8F913C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8009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Interpretability</a:t>
            </a:r>
            <a:r>
              <a:rPr lang="de-DE" dirty="0"/>
              <a:t> (so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accuracy</a:t>
            </a:r>
            <a:r>
              <a:rPr lang="de-DE" dirty="0"/>
              <a:t>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Demand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interpretability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</a:t>
            </a:r>
            <a:r>
              <a:rPr lang="de-DE" dirty="0" err="1"/>
              <a:t>Related</a:t>
            </a:r>
            <a:r>
              <a:rPr lang="de-DE" dirty="0"/>
              <a:t> Work: </a:t>
            </a:r>
          </a:p>
          <a:p>
            <a:pPr marL="0" indent="0">
              <a:buNone/>
            </a:pPr>
            <a:r>
              <a:rPr lang="de-DE" dirty="0"/>
              <a:t>„Technical“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(Linear Model, Lasso, GA2M, </a:t>
            </a:r>
            <a:r>
              <a:rPr lang="de-DE" dirty="0" err="1"/>
              <a:t>GAMBoost</a:t>
            </a:r>
            <a:r>
              <a:rPr lang="de-DE" dirty="0"/>
              <a:t>, .. 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and </a:t>
            </a:r>
            <a:r>
              <a:rPr lang="de-DE" dirty="0" err="1"/>
              <a:t>literature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metrics</a:t>
            </a:r>
            <a:r>
              <a:rPr lang="de-DE" dirty="0"/>
              <a:t> (Performance, </a:t>
            </a:r>
            <a:r>
              <a:rPr lang="de-DE" dirty="0" err="1"/>
              <a:t>Sparsity</a:t>
            </a:r>
            <a:r>
              <a:rPr lang="de-DE" dirty="0"/>
              <a:t>, </a:t>
            </a:r>
            <a:r>
              <a:rPr lang="de-DE" dirty="0" err="1"/>
              <a:t>Interpretability</a:t>
            </a:r>
            <a:r>
              <a:rPr lang="de-DE" dirty="0"/>
              <a:t>)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Gradient </a:t>
            </a:r>
            <a:r>
              <a:rPr lang="de-DE" dirty="0" err="1"/>
              <a:t>Boosting</a:t>
            </a:r>
            <a:r>
              <a:rPr lang="de-DE" dirty="0"/>
              <a:t> and </a:t>
            </a:r>
            <a:r>
              <a:rPr lang="de-DE" dirty="0" err="1"/>
              <a:t>Componentwise</a:t>
            </a:r>
            <a:r>
              <a:rPr lang="de-DE" dirty="0"/>
              <a:t> </a:t>
            </a:r>
            <a:r>
              <a:rPr lang="de-DE" dirty="0" err="1"/>
              <a:t>Boosting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lphaLcParenR"/>
            </a:pPr>
            <a:endParaRPr lang="de-DE" dirty="0"/>
          </a:p>
          <a:p>
            <a:pPr marL="971550" lvl="1" indent="-514350">
              <a:buFont typeface="+mj-lt"/>
              <a:buAutoNum type="alphaL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71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F96EC-A4EE-4414-934C-69FB4E5F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3115A-908D-43F7-8AB5-1BF8F113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</a:t>
            </a:r>
            <a:r>
              <a:rPr lang="de-DE" dirty="0" err="1"/>
              <a:t>method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behind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Implementation Details (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/</a:t>
            </a:r>
            <a:r>
              <a:rPr lang="de-DE" dirty="0" err="1"/>
              <a:t>Steps</a:t>
            </a:r>
            <a:r>
              <a:rPr lang="de-DE" dirty="0"/>
              <a:t>, Choice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learners</a:t>
            </a:r>
            <a:r>
              <a:rPr lang="de-DE" dirty="0"/>
              <a:t>,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Criterion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Benchmark Study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(Regression/Classification, </a:t>
            </a:r>
            <a:r>
              <a:rPr lang="de-DE" dirty="0" err="1"/>
              <a:t>Few</a:t>
            </a:r>
            <a:r>
              <a:rPr lang="de-DE" dirty="0"/>
              <a:t>/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Good</a:t>
            </a:r>
            <a:r>
              <a:rPr lang="de-DE" dirty="0"/>
              <a:t>/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Different </a:t>
            </a:r>
            <a:r>
              <a:rPr lang="de-DE" dirty="0" err="1"/>
              <a:t>parametrizations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</a:t>
            </a:r>
            <a:r>
              <a:rPr lang="de-DE" dirty="0" err="1"/>
              <a:t>method</a:t>
            </a:r>
            <a:endParaRPr lang="de-DE" dirty="0"/>
          </a:p>
          <a:p>
            <a:pPr marL="971550" lvl="1" indent="-514350">
              <a:buFont typeface="+mj-lt"/>
              <a:buAutoNum type="alphaLcPeriod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 also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interpretability</a:t>
            </a:r>
            <a:r>
              <a:rPr 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1534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FE8B7-6708-43DB-AAF3-CD21867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/>
              <a:t>Zusammenfassung der Arbeit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7124-20D2-43BE-B5D3-6FB03ECD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en-US"/>
              <a:t>Mehrstufiges Verfahren unter Verwendung von Componentwise Boosting</a:t>
            </a:r>
          </a:p>
          <a:p>
            <a:r>
              <a:rPr lang="en-US"/>
              <a:t>Aktuell drei Phasen, hart voneinander getrennt:</a:t>
            </a:r>
          </a:p>
          <a:p>
            <a:pPr marL="0" indent="0">
              <a:buNone/>
            </a:pPr>
            <a:endParaRPr lang="en-US"/>
          </a:p>
          <a:p>
            <a:pPr marL="971550" lvl="1" indent="-514350">
              <a:buAutoNum type="arabicPeriod"/>
            </a:pPr>
            <a:r>
              <a:rPr lang="en-US"/>
              <a:t>Lineare Komponenten (lineares Modell)</a:t>
            </a:r>
          </a:p>
          <a:p>
            <a:pPr marL="971550" lvl="1" indent="-514350">
              <a:buAutoNum type="arabicPeriod"/>
            </a:pPr>
            <a:endParaRPr lang="en-US"/>
          </a:p>
          <a:p>
            <a:pPr marL="971550" lvl="1" indent="-514350">
              <a:buAutoNum type="arabicPeriod"/>
            </a:pPr>
            <a:r>
              <a:rPr lang="en-US"/>
              <a:t>Nicht-lineare Komponenten (über Splines)</a:t>
            </a:r>
          </a:p>
          <a:p>
            <a:pPr marL="971550" lvl="1" indent="-514350">
              <a:buAutoNum type="arabicPeriod"/>
            </a:pPr>
            <a:endParaRPr lang="en-US"/>
          </a:p>
          <a:p>
            <a:pPr marL="971550" lvl="1" indent="-514350">
              <a:buAutoNum type="arabicPeriod"/>
            </a:pPr>
            <a:r>
              <a:rPr lang="en-US"/>
              <a:t>Feature Interaktionen (Trees (oder zweidim. Splines denkbar))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8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FE8B7-6708-43DB-AAF3-CD21867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/>
              <a:t>Zusammenfassung der Arbeit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7124-20D2-43BE-B5D3-6FB03ECD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r>
              <a:rPr lang="en-US"/>
              <a:t>Übergang zwischen den Phasen über eine minimal notwendige Verbesserung des Risikos von einer Phase auf die nächste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ꜫ</a:t>
            </a:r>
            <a:endParaRPr lang="en-US"/>
          </a:p>
          <a:p>
            <a:r>
              <a:rPr lang="en-US"/>
              <a:t>Eine Phase läuft, solange der Quotient aus dem Risiko einer Iteration und dem Risiko aus der Iteration davor größer als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ꜫ ist:</a:t>
            </a: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  <a:ea typeface="Source Sans Pro" panose="020B0503030403020204" pitchFamily="34" charset="0"/>
              </a:rPr>
              <a:t>while((iteration &lt;= mstop) &amp; (risk[iteration-1]/risk[iteration] &gt;= 1+</a:t>
            </a:r>
            <a:r>
              <a:rPr lang="en-US" sz="1800">
                <a:latin typeface="Lucida Console" panose="020B0609040504020204" pitchFamily="49" charset="0"/>
                <a:cs typeface="Calibri" panose="020F0502020204030204" pitchFamily="34" charset="0"/>
              </a:rPr>
              <a:t>ꜫ </a:t>
            </a:r>
            <a:r>
              <a:rPr lang="en-US" sz="1800">
                <a:latin typeface="Lucida Console" panose="020B0609040504020204" pitchFamily="49" charset="0"/>
                <a:ea typeface="Source Sans Pro" panose="020B0503030403020204" pitchFamily="34" charset="0"/>
              </a:rPr>
              <a:t>)){</a:t>
            </a: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  <a:ea typeface="Source Sans Pro" panose="020B0503030403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  <a:ea typeface="Source Sans Pro" panose="020B0503030403020204" pitchFamily="34" charset="0"/>
              </a:rPr>
              <a:t>	}</a:t>
            </a:r>
            <a:endParaRPr lang="en-US" sz="180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8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</a:t>
            </a:r>
            <a:r>
              <a:rPr lang="en-US" dirty="0" err="1"/>
              <a:t>Initialisierung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interpretable_comp_boost_m</a:t>
            </a:r>
            <a:r>
              <a:rPr lang="en-US" sz="1700" dirty="0">
                <a:latin typeface="Lucida Console" panose="020B0609040504020204" pitchFamily="49" charset="0"/>
              </a:rPr>
              <a:t> &lt;- function(data, formula, nu=0.05,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=200, 					family=Gaussian(), epsilon = 0.0025){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ngradient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family@ngradient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family@risk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700" b="1" dirty="0">
                <a:latin typeface="Lucida Console" panose="020B0609040504020204" pitchFamily="49" charset="0"/>
              </a:rPr>
              <a:t>Fit intercept model as initial fit and calculate risk</a:t>
            </a: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intercept_model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lm.fit</a:t>
            </a:r>
            <a:r>
              <a:rPr lang="en-US" sz="1700" dirty="0">
                <a:latin typeface="Lucida Console" panose="020B0609040504020204" pitchFamily="49" charset="0"/>
              </a:rPr>
              <a:t>(x=X[,1]), y=y)</a:t>
            </a: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fit_0 &lt;- </a:t>
            </a:r>
            <a:r>
              <a:rPr lang="en-US" sz="1700" dirty="0" err="1">
                <a:latin typeface="Lucida Console" panose="020B0609040504020204" pitchFamily="49" charset="0"/>
              </a:rPr>
              <a:t>intercept_model$fitted.values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risk_0 &lt;- </a:t>
            </a: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r>
              <a:rPr lang="en-US" sz="1700" dirty="0">
                <a:latin typeface="Lucida Console" panose="020B0609040504020204" pitchFamily="49" charset="0"/>
              </a:rPr>
              <a:t>(y = y, f =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lm_coeffs</a:t>
            </a:r>
            <a:r>
              <a:rPr lang="en-US" sz="1700" dirty="0">
                <a:latin typeface="Lucida Console" panose="020B0609040504020204" pitchFamily="49" charset="0"/>
              </a:rPr>
              <a:t> = numeric(dim(X)[2])</a:t>
            </a:r>
          </a:p>
          <a:p>
            <a:pPr marL="457200" lvl="1" indent="0">
              <a:buNone/>
            </a:pPr>
            <a:r>
              <a:rPr lang="fr-FR" sz="1700" dirty="0" err="1">
                <a:latin typeface="Lucida Console" panose="020B0609040504020204" pitchFamily="49" charset="0"/>
              </a:rPr>
              <a:t>lm_coeffs</a:t>
            </a:r>
            <a:r>
              <a:rPr lang="fr-FR" sz="1700" dirty="0">
                <a:latin typeface="Lucida Console" panose="020B0609040504020204" pitchFamily="49" charset="0"/>
              </a:rPr>
              <a:t>[1] &lt;- </a:t>
            </a:r>
            <a:r>
              <a:rPr lang="fr-FR" sz="1700" dirty="0" err="1">
                <a:latin typeface="Lucida Console" panose="020B0609040504020204" pitchFamily="49" charset="0"/>
              </a:rPr>
              <a:t>intercept_model$coefficients</a:t>
            </a:r>
            <a:r>
              <a:rPr lang="fr-FR" sz="1700" dirty="0">
                <a:latin typeface="Lucida Console" panose="020B0609040504020204" pitchFamily="49" charset="0"/>
              </a:rPr>
              <a:t>[1]</a:t>
            </a:r>
            <a:endParaRPr lang="en-US" sz="17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5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 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) &amp; ((risk[iteration-1]/[iteration]) &gt;= (1 + epsilon))){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u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 = numeric(dim(X)[2])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for(feat in 1:dim(X)[2]){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bl_model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lm.fit</a:t>
            </a:r>
            <a:r>
              <a:rPr lang="en-US" sz="1800" dirty="0">
                <a:latin typeface="Lucida Console" panose="020B0609040504020204" pitchFamily="49" charset="0"/>
              </a:rPr>
              <a:t>(x=X[,feat], y=u)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	   	</a:t>
            </a:r>
            <a:r>
              <a:rPr lang="en-US" sz="1800" dirty="0" err="1">
                <a:latin typeface="Lucida Console" panose="020B0609040504020204" pitchFamily="49" charset="0"/>
              </a:rPr>
              <a:t>lm_fit</a:t>
            </a:r>
            <a:r>
              <a:rPr lang="en-US" sz="1800" dirty="0">
                <a:latin typeface="Lucida Console" panose="020B0609040504020204" pitchFamily="49" charset="0"/>
              </a:rPr>
              <a:t>[feat]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(y=u, f=</a:t>
            </a:r>
            <a:r>
              <a:rPr lang="en-US" sz="1800" dirty="0" err="1">
                <a:latin typeface="Lucida Console" panose="020B0609040504020204" pitchFamily="49" charset="0"/>
              </a:rPr>
              <a:t>bl_model$fitted.values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	</a:t>
            </a:r>
            <a:r>
              <a:rPr lang="en-US" sz="1800" dirty="0" err="1">
                <a:latin typeface="Lucida Console" panose="020B0609040504020204" pitchFamily="49" charset="0"/>
              </a:rPr>
              <a:t>pred_matrix</a:t>
            </a:r>
            <a:r>
              <a:rPr lang="en-US" sz="1800" dirty="0">
                <a:latin typeface="Lucida Console" panose="020B0609040504020204" pitchFamily="49" charset="0"/>
              </a:rPr>
              <a:t>[,feat] &lt;- </a:t>
            </a:r>
            <a:r>
              <a:rPr lang="en-US" sz="1800" dirty="0" err="1">
                <a:latin typeface="Lucida Console" panose="020B0609040504020204" pitchFamily="49" charset="0"/>
              </a:rPr>
              <a:t>bl_model$fitted.values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[feat] &lt;- </a:t>
            </a:r>
            <a:r>
              <a:rPr lang="en-US" sz="1800" dirty="0" err="1">
                <a:latin typeface="Lucida Console" panose="020B0609040504020204" pitchFamily="49" charset="0"/>
              </a:rPr>
              <a:t>bl_model$coefficients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4926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 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which.min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lm_fit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 &lt;- 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 + nu * 							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X_scaled_lin</a:t>
            </a:r>
            <a:r>
              <a:rPr lang="en-US" sz="1800" dirty="0">
                <a:latin typeface="Lucida Console" panose="020B0609040504020204" pitchFamily="49" charset="0"/>
              </a:rPr>
              <a:t> %*% 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risk[iteration+1]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0784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 Splines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) &amp; ((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/ </a:t>
            </a:r>
            <a:r>
              <a:rPr lang="en-US" sz="1800" dirty="0" err="1">
                <a:latin typeface="Lucida Console" panose="020B0609040504020204" pitchFamily="49" charset="0"/>
              </a:rPr>
              <a:t>risk_iter</a:t>
            </a:r>
            <a:r>
              <a:rPr lang="en-US" sz="1800" dirty="0">
                <a:latin typeface="Lucida Console" panose="020B0609040504020204" pitchFamily="49" charset="0"/>
              </a:rPr>
              <a:t>[iteration+1]) &gt;= (1 + epsilon))){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u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mb_spline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mboost</a:t>
            </a:r>
            <a:r>
              <a:rPr lang="en-US" sz="1800" dirty="0">
                <a:latin typeface="Lucida Console" panose="020B0609040504020204" pitchFamily="49" charset="0"/>
              </a:rPr>
              <a:t>::</a:t>
            </a:r>
            <a:r>
              <a:rPr lang="en-US" sz="1800" dirty="0" err="1">
                <a:latin typeface="Lucida Console" panose="020B0609040504020204" pitchFamily="49" charset="0"/>
              </a:rPr>
              <a:t>gamboost</a:t>
            </a:r>
            <a:r>
              <a:rPr lang="en-US" sz="1800" dirty="0">
                <a:latin typeface="Lucida Console" panose="020B0609040504020204" pitchFamily="49" charset="0"/>
              </a:rPr>
              <a:t>(formula = formula, data = 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, 				family = family, </a:t>
            </a:r>
            <a:r>
              <a:rPr lang="en-US" sz="1800" dirty="0" err="1">
                <a:latin typeface="Lucida Console" panose="020B0609040504020204" pitchFamily="49" charset="0"/>
              </a:rPr>
              <a:t>baselearner</a:t>
            </a:r>
            <a:r>
              <a:rPr lang="en-US" sz="1800" dirty="0">
                <a:latin typeface="Lucida Console" panose="020B0609040504020204" pitchFamily="49" charset="0"/>
              </a:rPr>
              <a:t> = "</a:t>
            </a:r>
            <a:r>
              <a:rPr lang="en-US" sz="1800" dirty="0" err="1">
                <a:latin typeface="Lucida Console" panose="020B0609040504020204" pitchFamily="49" charset="0"/>
              </a:rPr>
              <a:t>bbs</a:t>
            </a:r>
            <a:r>
              <a:rPr lang="en-US" sz="1800" dirty="0">
                <a:latin typeface="Lucida Console" panose="020B0609040504020204" pitchFamily="49" charset="0"/>
              </a:rPr>
              <a:t>", control = 				</a:t>
            </a:r>
            <a:r>
              <a:rPr lang="en-US" sz="1800" dirty="0" err="1">
                <a:latin typeface="Lucida Console" panose="020B0609040504020204" pitchFamily="49" charset="0"/>
              </a:rPr>
              <a:t>boost_control</a:t>
            </a:r>
            <a:r>
              <a:rPr lang="en-US" sz="1800" dirty="0">
                <a:latin typeface="Lucida Console" panose="020B0609040504020204" pitchFamily="49" charset="0"/>
              </a:rPr>
              <a:t>(nu = nu,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 = 1))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89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 Splines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mboost_coeff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mb_spline$coef</a:t>
            </a:r>
            <a:r>
              <a:rPr lang="en-US" sz="1800" dirty="0">
                <a:latin typeface="Lucida Console" panose="020B0609040504020204" pitchFamily="49" charset="0"/>
              </a:rPr>
              <a:t>()[[1]]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mboost_risk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mb_spline$risk</a:t>
            </a:r>
            <a:r>
              <a:rPr lang="en-US" sz="1800" dirty="0">
                <a:latin typeface="Lucida Console" panose="020B0609040504020204" pitchFamily="49" charset="0"/>
              </a:rPr>
              <a:t>()[2]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coeff_list</a:t>
            </a:r>
            <a:r>
              <a:rPr lang="en-US" sz="1800" dirty="0">
                <a:latin typeface="Lucida Console" panose="020B0609040504020204" pitchFamily="49" charset="0"/>
              </a:rPr>
              <a:t>[[</a:t>
            </a:r>
            <a:r>
              <a:rPr lang="en-US" sz="1800" dirty="0" err="1">
                <a:latin typeface="Lucida Console" panose="020B0609040504020204" pitchFamily="49" charset="0"/>
              </a:rPr>
              <a:t>mboost_feature</a:t>
            </a:r>
            <a:r>
              <a:rPr lang="en-US" sz="1800" dirty="0">
                <a:latin typeface="Lucida Console" panose="020B0609040504020204" pitchFamily="49" charset="0"/>
              </a:rPr>
              <a:t>]] &lt;- </a:t>
            </a:r>
            <a:r>
              <a:rPr lang="en-US" sz="1800" dirty="0" err="1">
                <a:latin typeface="Lucida Console" panose="020B0609040504020204" pitchFamily="49" charset="0"/>
              </a:rPr>
              <a:t>coeff_list</a:t>
            </a:r>
            <a:r>
              <a:rPr lang="en-US" sz="1800" dirty="0">
                <a:latin typeface="Lucida Console" panose="020B0609040504020204" pitchFamily="49" charset="0"/>
              </a:rPr>
              <a:t>[[</a:t>
            </a:r>
            <a:r>
              <a:rPr lang="en-US" sz="1800" dirty="0" err="1">
                <a:latin typeface="Lucida Console" panose="020B0609040504020204" pitchFamily="49" charset="0"/>
              </a:rPr>
              <a:t>mboost_feature</a:t>
            </a:r>
            <a:r>
              <a:rPr lang="en-US" sz="1800" dirty="0">
                <a:latin typeface="Lucida Console" panose="020B0609040504020204" pitchFamily="49" charset="0"/>
              </a:rPr>
              <a:t>]] 							+ </a:t>
            </a:r>
            <a:r>
              <a:rPr lang="en-US" sz="1800" dirty="0" err="1">
                <a:latin typeface="Lucida Console" panose="020B0609040504020204" pitchFamily="49" charset="0"/>
              </a:rPr>
              <a:t>mboost_coeff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	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err="1">
                <a:latin typeface="Lucida Console" panose="020B0609040504020204" pitchFamily="49" charset="0"/>
              </a:rPr>
              <a:t>mb_spline$fitted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		risk[iteration+1]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		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048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III Trees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while((iteration &lt;=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) &amp; ((risk[iteration]/risk[iteration+1]) &gt;= (1 + epsilon))){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700" dirty="0">
                <a:latin typeface="Lucida Console" panose="020B0609040504020204" pitchFamily="49" charset="0"/>
              </a:rPr>
              <a:t>u &lt;- </a:t>
            </a:r>
            <a:r>
              <a:rPr lang="en-US" sz="1700" dirty="0" err="1">
                <a:latin typeface="Lucida Console" panose="020B0609040504020204" pitchFamily="49" charset="0"/>
              </a:rPr>
              <a:t>ngradient</a:t>
            </a:r>
            <a:r>
              <a:rPr lang="en-US" sz="1700" dirty="0">
                <a:latin typeface="Lucida Console" panose="020B0609040504020204" pitchFamily="49" charset="0"/>
              </a:rPr>
              <a:t>(y = y, f =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</a:t>
            </a:r>
            <a:r>
              <a:rPr lang="en-US" sz="1700" dirty="0" err="1">
                <a:latin typeface="Lucida Console" panose="020B0609040504020204" pitchFamily="49" charset="0"/>
              </a:rPr>
              <a:t>mb_tree</a:t>
            </a:r>
            <a:r>
              <a:rPr lang="en-US" sz="1700" dirty="0"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latin typeface="Lucida Console" panose="020B0609040504020204" pitchFamily="49" charset="0"/>
              </a:rPr>
              <a:t>mboost</a:t>
            </a:r>
            <a:r>
              <a:rPr lang="en-US" sz="1700" dirty="0">
                <a:latin typeface="Lucida Console" panose="020B0609040504020204" pitchFamily="49" charset="0"/>
              </a:rPr>
              <a:t>::</a:t>
            </a:r>
            <a:r>
              <a:rPr lang="en-US" sz="1700" dirty="0" err="1">
                <a:latin typeface="Lucida Console" panose="020B0609040504020204" pitchFamily="49" charset="0"/>
              </a:rPr>
              <a:t>mboost</a:t>
            </a:r>
            <a:r>
              <a:rPr lang="en-US" sz="1700" dirty="0">
                <a:latin typeface="Lucida Console" panose="020B0609040504020204" pitchFamily="49" charset="0"/>
              </a:rPr>
              <a:t>(formula = formula, data = </a:t>
            </a:r>
            <a:r>
              <a:rPr lang="en-US" sz="1700" dirty="0" err="1">
                <a:latin typeface="Lucida Console" panose="020B0609040504020204" pitchFamily="49" charset="0"/>
              </a:rPr>
              <a:t>data_temp</a:t>
            </a:r>
            <a:r>
              <a:rPr lang="en-US" sz="1700" dirty="0">
                <a:latin typeface="Lucida Console" panose="020B0609040504020204" pitchFamily="49" charset="0"/>
              </a:rPr>
              <a:t>, family = 						family, </a:t>
            </a:r>
            <a:r>
              <a:rPr lang="en-US" sz="1700" dirty="0" err="1">
                <a:latin typeface="Lucida Console" panose="020B0609040504020204" pitchFamily="49" charset="0"/>
              </a:rPr>
              <a:t>baselearner</a:t>
            </a:r>
            <a:r>
              <a:rPr lang="en-US" sz="1700" dirty="0">
                <a:latin typeface="Lucida Console" panose="020B0609040504020204" pitchFamily="49" charset="0"/>
              </a:rPr>
              <a:t> = "</a:t>
            </a:r>
            <a:r>
              <a:rPr lang="en-US" sz="1700" dirty="0" err="1">
                <a:latin typeface="Lucida Console" panose="020B0609040504020204" pitchFamily="49" charset="0"/>
              </a:rPr>
              <a:t>btree</a:t>
            </a:r>
            <a:r>
              <a:rPr lang="en-US" sz="1700" dirty="0">
                <a:latin typeface="Lucida Console" panose="020B0609040504020204" pitchFamily="49" charset="0"/>
              </a:rPr>
              <a:t>", control = 							</a:t>
            </a:r>
            <a:r>
              <a:rPr lang="en-US" sz="1700" dirty="0" err="1">
                <a:latin typeface="Lucida Console" panose="020B0609040504020204" pitchFamily="49" charset="0"/>
              </a:rPr>
              <a:t>boost_control</a:t>
            </a:r>
            <a:r>
              <a:rPr lang="en-US" sz="1700" dirty="0">
                <a:latin typeface="Lucida Console" panose="020B0609040504020204" pitchFamily="49" charset="0"/>
              </a:rPr>
              <a:t>(nu = nu,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 = 1))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mboost_risk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mb_tree$risk</a:t>
            </a:r>
            <a:r>
              <a:rPr lang="en-US" sz="1800" dirty="0">
                <a:latin typeface="Lucida Console" panose="020B0609040504020204" pitchFamily="49" charset="0"/>
              </a:rPr>
              <a:t>()[2]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err="1">
                <a:latin typeface="Lucida Console" panose="020B0609040504020204" pitchFamily="49" charset="0"/>
              </a:rPr>
              <a:t>mb_tree$fitted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6919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Breitbild</PresentationFormat>
  <Paragraphs>181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Lucida Console</vt:lpstr>
      <vt:lpstr>Wingdings</vt:lpstr>
      <vt:lpstr>Wingdings 2</vt:lpstr>
      <vt:lpstr>HDOfficeLightV0</vt:lpstr>
      <vt:lpstr>Gradually interpretable models via component-wise boosting</vt:lpstr>
      <vt:lpstr>Zusammenfassung der Arbeit</vt:lpstr>
      <vt:lpstr>Zusammenfassung der Arbeit</vt:lpstr>
      <vt:lpstr>Pseudo-Code: Initialisierung</vt:lpstr>
      <vt:lpstr>Pseudo-Code: Phase I Linear Models</vt:lpstr>
      <vt:lpstr>Pseudo-Code: Phase I Linear Models</vt:lpstr>
      <vt:lpstr>Pseudo-Code: Phase II Splines</vt:lpstr>
      <vt:lpstr>Pseudo-Code: Phase II Splines</vt:lpstr>
      <vt:lpstr>Pseudo-Code: Phase III Trees</vt:lpstr>
      <vt:lpstr>Pseudo-Code: Return List</vt:lpstr>
      <vt:lpstr>Pseudo-Code: predict-Funktion</vt:lpstr>
      <vt:lpstr>Pseudo-Code: predict-Funktion</vt:lpstr>
      <vt:lpstr>Pseudo-Code: predict-Funktion</vt:lpstr>
      <vt:lpstr>PowerPoint-Präsentation</vt:lpstr>
      <vt:lpstr>PowerPoint-Präsentation</vt:lpstr>
      <vt:lpstr>To-Do’s</vt:lpstr>
      <vt:lpstr>Outline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Gradually interpretable models via component-wise boosting</dc:title>
  <dc:creator>Lorenz Haller</dc:creator>
  <cp:lastModifiedBy>Lorenz Haller</cp:lastModifiedBy>
  <cp:revision>3</cp:revision>
  <dcterms:created xsi:type="dcterms:W3CDTF">2019-08-29T15:48:51Z</dcterms:created>
  <dcterms:modified xsi:type="dcterms:W3CDTF">2019-09-03T13:31:29Z</dcterms:modified>
</cp:coreProperties>
</file>