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sldIdLst>
    <p:sldId id="355" r:id="rId5"/>
    <p:sldId id="354" r:id="rId6"/>
    <p:sldId id="368" r:id="rId7"/>
    <p:sldId id="369" r:id="rId8"/>
    <p:sldId id="370" r:id="rId9"/>
    <p:sldId id="371" r:id="rId10"/>
    <p:sldId id="374" r:id="rId11"/>
    <p:sldId id="319" r:id="rId12"/>
    <p:sldId id="361" r:id="rId13"/>
    <p:sldId id="362" r:id="rId14"/>
    <p:sldId id="363" r:id="rId15"/>
    <p:sldId id="367" r:id="rId16"/>
    <p:sldId id="372" r:id="rId17"/>
    <p:sldId id="373" r:id="rId18"/>
    <p:sldId id="357" r:id="rId19"/>
    <p:sldId id="358" r:id="rId20"/>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74182" autoAdjust="0"/>
  </p:normalViewPr>
  <p:slideViewPr>
    <p:cSldViewPr>
      <p:cViewPr varScale="1">
        <p:scale>
          <a:sx n="52" d="100"/>
          <a:sy n="52" d="100"/>
        </p:scale>
        <p:origin x="-126" y="-102"/>
      </p:cViewPr>
      <p:guideLst>
        <p:guide orient="horz" pos="2160"/>
        <p:guide pos="2880"/>
      </p:guideLst>
    </p:cSldViewPr>
  </p:slideViewPr>
  <p:outlineViewPr>
    <p:cViewPr>
      <p:scale>
        <a:sx n="33" d="100"/>
        <a:sy n="33" d="100"/>
      </p:scale>
      <p:origin x="30" y="219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18-4-2015</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err="1" smtClean="0"/>
              <a:t>Nassi</a:t>
            </a:r>
            <a:r>
              <a:rPr lang="nl-BE" dirty="0" smtClean="0"/>
              <a:t> </a:t>
            </a:r>
            <a:r>
              <a:rPr lang="nl-BE" dirty="0" err="1" smtClean="0"/>
              <a:t>Shneidermann</a:t>
            </a:r>
            <a:r>
              <a:rPr lang="nl-BE" dirty="0" smtClean="0"/>
              <a:t> diagram</a:t>
            </a:r>
          </a:p>
          <a:p>
            <a:pPr marL="171450" indent="-171450">
              <a:buFontTx/>
              <a:buChar char="-"/>
            </a:pPr>
            <a:r>
              <a:rPr lang="nl-BE" dirty="0" smtClean="0"/>
              <a:t>Sequentie </a:t>
            </a:r>
            <a:r>
              <a:rPr lang="nl-BE" dirty="0" smtClean="0">
                <a:sym typeface="Wingdings" panose="05000000000000000000" pitchFamily="2" charset="2"/>
              </a:rPr>
              <a:t> sensoren als invoer</a:t>
            </a:r>
            <a:r>
              <a:rPr lang="nl-BE" baseline="0" dirty="0" smtClean="0">
                <a:sym typeface="Wingdings" panose="05000000000000000000" pitchFamily="2" charset="2"/>
              </a:rPr>
              <a:t> + IR</a:t>
            </a:r>
          </a:p>
          <a:p>
            <a:pPr marL="171450" indent="-171450">
              <a:buFontTx/>
              <a:buChar char="-"/>
            </a:pPr>
            <a:r>
              <a:rPr lang="nl-BE" baseline="0" dirty="0" smtClean="0">
                <a:sym typeface="Wingdings" panose="05000000000000000000" pitchFamily="2" charset="2"/>
              </a:rPr>
              <a:t>Selectie  afstanden sensoren vergelijken</a:t>
            </a:r>
          </a:p>
          <a:p>
            <a:pPr marL="171450" indent="-171450">
              <a:buFontTx/>
              <a:buChar char="-"/>
            </a:pPr>
            <a:r>
              <a:rPr lang="nl-BE" dirty="0" smtClean="0"/>
              <a:t>Iteratie </a:t>
            </a:r>
            <a:r>
              <a:rPr lang="nl-BE" dirty="0" smtClean="0">
                <a:sym typeface="Wingdings" panose="05000000000000000000" pitchFamily="2" charset="2"/>
              </a:rPr>
              <a:t> Afwachten</a:t>
            </a:r>
            <a:r>
              <a:rPr lang="nl-BE" baseline="0" dirty="0" smtClean="0">
                <a:sym typeface="Wingdings" panose="05000000000000000000" pitchFamily="2" charset="2"/>
              </a:rPr>
              <a:t> opdracht voor level en vervolgens levels</a:t>
            </a:r>
            <a:endParaRPr lang="nl-BE"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13</a:t>
            </a:fld>
            <a:endParaRPr lang="nl-NL"/>
          </a:p>
        </p:txBody>
      </p:sp>
    </p:spTree>
    <p:extLst>
      <p:ext uri="{BB962C8B-B14F-4D97-AF65-F5344CB8AC3E}">
        <p14:creationId xmlns:p14="http://schemas.microsoft.com/office/powerpoint/2010/main" val="427890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Schets van schema</a:t>
            </a:r>
            <a:r>
              <a:rPr lang="nl-BE" baseline="0" dirty="0" smtClean="0"/>
              <a:t> van analyse</a:t>
            </a:r>
          </a:p>
          <a:p>
            <a:pPr marL="171450" indent="-171450">
              <a:buFontTx/>
              <a:buChar char="-"/>
            </a:pPr>
            <a:r>
              <a:rPr lang="nl-BE" baseline="0" dirty="0" smtClean="0"/>
              <a:t>Nog bezig aan uitgewerkte versie</a:t>
            </a:r>
          </a:p>
          <a:p>
            <a:pPr marL="171450" indent="-171450">
              <a:buFontTx/>
              <a:buChar char="-"/>
            </a:pPr>
            <a:r>
              <a:rPr lang="nl-BE" baseline="0" dirty="0" smtClean="0"/>
              <a:t>Dieper op levels ingaan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14</a:t>
            </a:fld>
            <a:endParaRPr lang="nl-NL"/>
          </a:p>
        </p:txBody>
      </p:sp>
    </p:spTree>
    <p:extLst>
      <p:ext uri="{BB962C8B-B14F-4D97-AF65-F5344CB8AC3E}">
        <p14:creationId xmlns:p14="http://schemas.microsoft.com/office/powerpoint/2010/main" val="200262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Verderzetting vorig</a:t>
            </a:r>
            <a:r>
              <a:rPr lang="nl-BE" baseline="0" dirty="0" smtClean="0"/>
              <a:t> semester</a:t>
            </a:r>
          </a:p>
          <a:p>
            <a:pPr marL="171450" indent="-171450">
              <a:buFontTx/>
              <a:buChar char="-"/>
            </a:pPr>
            <a:r>
              <a:rPr lang="nl-BE" baseline="0" dirty="0" smtClean="0"/>
              <a:t>T.e.m. 3 als mikpunt</a:t>
            </a:r>
          </a:p>
          <a:p>
            <a:pPr marL="171450" indent="-171450">
              <a:buFontTx/>
              <a:buChar char="-"/>
            </a:pPr>
            <a:r>
              <a:rPr lang="nl-BE" baseline="0" dirty="0" smtClean="0"/>
              <a:t>4, 5 zou top zijn</a:t>
            </a:r>
          </a:p>
          <a:p>
            <a:pPr marL="171450" indent="-171450">
              <a:buFontTx/>
              <a:buChar char="-"/>
            </a:pPr>
            <a:r>
              <a:rPr lang="nl-BE" baseline="0" dirty="0" smtClean="0"/>
              <a:t>Om dit </a:t>
            </a:r>
            <a:r>
              <a:rPr lang="nl-BE" baseline="0" smtClean="0"/>
              <a:t>te bereiken</a:t>
            </a:r>
            <a:endParaRPr lang="nl-BE" baseline="0" dirty="0" smtClean="0">
              <a:sym typeface="Wingdings" panose="05000000000000000000" pitchFamily="2" charset="2"/>
            </a:endParaRPr>
          </a:p>
          <a:p>
            <a:pPr marL="628650" lvl="1" indent="-171450">
              <a:buFontTx/>
              <a:buChar char="-"/>
            </a:pPr>
            <a:r>
              <a:rPr lang="nl-BE" baseline="0" dirty="0" smtClean="0">
                <a:sym typeface="Wingdings" panose="05000000000000000000" pitchFamily="2" charset="2"/>
              </a:rPr>
              <a:t> sensoren, werking, …</a:t>
            </a:r>
            <a:endParaRPr lang="nl-BE" baseline="0"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311192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baseline="0" dirty="0" smtClean="0"/>
              <a:t>Projectplan… hierna verbeteren</a:t>
            </a:r>
          </a:p>
          <a:p>
            <a:pPr marL="171450" indent="-171450">
              <a:buFontTx/>
              <a:buChar char="-"/>
            </a:pPr>
            <a:r>
              <a:rPr lang="nl-BE" baseline="0" dirty="0" smtClean="0"/>
              <a:t>Lossolderen matrixboard</a:t>
            </a:r>
          </a:p>
          <a:p>
            <a:pPr marL="628650" lvl="1" indent="-171450">
              <a:buFontTx/>
              <a:buChar char="-"/>
            </a:pPr>
            <a:r>
              <a:rPr lang="nl-BE" baseline="0" dirty="0" smtClean="0">
                <a:sym typeface="Wingdings" panose="05000000000000000000" pitchFamily="2" charset="2"/>
              </a:rPr>
              <a:t> componenten testen</a:t>
            </a:r>
          </a:p>
          <a:p>
            <a:pPr marL="171450" lvl="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4</a:t>
            </a:fld>
            <a:endParaRPr lang="nl-NL"/>
          </a:p>
        </p:txBody>
      </p:sp>
    </p:spTree>
    <p:extLst>
      <p:ext uri="{BB962C8B-B14F-4D97-AF65-F5344CB8AC3E}">
        <p14:creationId xmlns:p14="http://schemas.microsoft.com/office/powerpoint/2010/main" val="313715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Auto</a:t>
            </a:r>
            <a:r>
              <a:rPr lang="nl-BE" baseline="0" dirty="0" smtClean="0"/>
              <a:t> hebben we al</a:t>
            </a:r>
          </a:p>
          <a:p>
            <a:pPr marL="171450" indent="-171450">
              <a:buFontTx/>
              <a:buChar char="-"/>
            </a:pPr>
            <a:r>
              <a:rPr lang="nl-BE" baseline="0" dirty="0" smtClean="0"/>
              <a:t>Nu manier om autonoom te maken</a:t>
            </a:r>
          </a:p>
          <a:p>
            <a:pPr marL="628650" lvl="1" indent="-171450">
              <a:buFontTx/>
              <a:buChar char="-"/>
            </a:pPr>
            <a:r>
              <a:rPr lang="nl-BE" baseline="0" dirty="0" smtClean="0">
                <a:sym typeface="Wingdings" panose="05000000000000000000" pitchFamily="2" charset="2"/>
              </a:rPr>
              <a:t> Sensoren</a:t>
            </a:r>
          </a:p>
          <a:p>
            <a:pPr marL="171450" lvl="0" indent="-171450">
              <a:buFontTx/>
              <a:buChar char="-"/>
            </a:pPr>
            <a:r>
              <a:rPr lang="nl-BE" baseline="0" dirty="0" smtClean="0">
                <a:sym typeface="Wingdings" panose="05000000000000000000" pitchFamily="2" charset="2"/>
              </a:rPr>
              <a:t>Hoe?</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5</a:t>
            </a:fld>
            <a:endParaRPr lang="nl-NL"/>
          </a:p>
        </p:txBody>
      </p:sp>
    </p:spTree>
    <p:extLst>
      <p:ext uri="{BB962C8B-B14F-4D97-AF65-F5344CB8AC3E}">
        <p14:creationId xmlns:p14="http://schemas.microsoft.com/office/powerpoint/2010/main" val="232945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Met</a:t>
            </a:r>
            <a:r>
              <a:rPr lang="nl-BE" baseline="0" dirty="0" smtClean="0"/>
              <a:t> dit als hoofdvraag aan het project werken.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6</a:t>
            </a:fld>
            <a:endParaRPr lang="nl-NL"/>
          </a:p>
        </p:txBody>
      </p:sp>
    </p:spTree>
    <p:extLst>
      <p:ext uri="{BB962C8B-B14F-4D97-AF65-F5344CB8AC3E}">
        <p14:creationId xmlns:p14="http://schemas.microsoft.com/office/powerpoint/2010/main" val="362664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4999B6D-56A4-4425-96DF-221B54E895EE}" type="slidenum">
              <a:rPr lang="en-US" smtClean="0"/>
              <a:pPr/>
              <a:t>8</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sz="1200" kern="1200" dirty="0" smtClean="0">
                <a:solidFill>
                  <a:schemeClr val="tx1"/>
                </a:solidFill>
                <a:effectLst/>
                <a:latin typeface="+mn-lt"/>
                <a:ea typeface="+mn-ea"/>
                <a:cs typeface="+mn-cs"/>
              </a:rPr>
              <a:t>De mindmap bestaat uit 4 hoofdtakken namelijk: mogelijke problemen, specificaties, planning en portfolio.</a:t>
            </a: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mogelijke problemen</a:t>
            </a:r>
            <a:r>
              <a:rPr lang="nl-NL" sz="1200" kern="1200" dirty="0" smtClean="0">
                <a:solidFill>
                  <a:schemeClr val="tx1"/>
                </a:solidFill>
                <a:effectLst/>
                <a:latin typeface="+mn-lt"/>
                <a:ea typeface="+mn-ea"/>
                <a:cs typeface="+mn-cs"/>
              </a:rPr>
              <a:t> omschrijft zoals de naam zelf zegt de mogelijke problemen die kunnen opduiken tijdens het project. Voorbeelden hiervan zijn: de brug als muur detecteren, genoeg vermogen om over de brug en het offroad stuk te rijden en de sensoren juist uitlezen / afstand berekenen.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specificaties</a:t>
            </a:r>
            <a:r>
              <a:rPr lang="nl-NL" sz="1200" kern="1200" dirty="0" smtClean="0">
                <a:solidFill>
                  <a:schemeClr val="tx1"/>
                </a:solidFill>
                <a:effectLst/>
                <a:latin typeface="+mn-lt"/>
                <a:ea typeface="+mn-ea"/>
                <a:cs typeface="+mn-cs"/>
              </a:rPr>
              <a:t> bevat 3 subtakken namelijk input, materiaal en verschillende levels.</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Input</a:t>
            </a:r>
            <a:r>
              <a:rPr lang="nl-NL" sz="1200" kern="1200" dirty="0" smtClean="0">
                <a:solidFill>
                  <a:schemeClr val="tx1"/>
                </a:solidFill>
                <a:effectLst/>
                <a:latin typeface="+mn-lt"/>
                <a:ea typeface="+mn-ea"/>
                <a:cs typeface="+mn-cs"/>
              </a:rPr>
              <a:t> beschrijft wat er nodig is om het voertuig vanop een afstand aan te sturen. In dit geval is dat een IR remote waarmee we kunnen bepalen welk van de verschillende levels uitgevoerd moeten worden. </a:t>
            </a:r>
            <a:r>
              <a:rPr lang="nl-NL" sz="1200" kern="1200" smtClean="0">
                <a:solidFill>
                  <a:schemeClr val="tx1"/>
                </a:solidFill>
                <a:effectLst/>
                <a:latin typeface="+mn-lt"/>
                <a:ea typeface="+mn-ea"/>
                <a:cs typeface="+mn-cs"/>
              </a:rPr>
              <a:t>Onder</a:t>
            </a:r>
            <a:r>
              <a:rPr lang="nl-NL" sz="1200" kern="1200" baseline="0" smtClean="0">
                <a:solidFill>
                  <a:schemeClr val="tx1"/>
                </a:solidFill>
                <a:effectLst/>
                <a:latin typeface="+mn-lt"/>
                <a:ea typeface="+mn-ea"/>
                <a:cs typeface="+mn-cs"/>
              </a:rPr>
              <a:t> input verstaan we ook de data die de sensoren genereren.</a:t>
            </a:r>
            <a:r>
              <a:rPr lang="nl-NL" sz="1200" kern="1200" dirty="0" smtClean="0">
                <a:solidFill>
                  <a:schemeClr val="tx1"/>
                </a:solidFill>
                <a:effectLst/>
                <a:latin typeface="+mn-lt"/>
                <a:ea typeface="+mn-ea"/>
                <a:cs typeface="+mn-cs"/>
              </a:rPr>
              <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Materiaal</a:t>
            </a:r>
            <a:r>
              <a:rPr lang="nl-NL" sz="1200" kern="1200" dirty="0" smtClean="0">
                <a:solidFill>
                  <a:schemeClr val="tx1"/>
                </a:solidFill>
                <a:effectLst/>
                <a:latin typeface="+mn-lt"/>
                <a:ea typeface="+mn-ea"/>
                <a:cs typeface="+mn-cs"/>
              </a:rPr>
              <a:t> omvat de zaken die nodig zullen zijn tijdens het vervolledigen van het project. Sommige dingen spreken voor zich zoals bijvoorbeeld de PCB. Over andere zaken moeten we eerst nog verder nadenken, zoals bijvoorbeeld welke soort sensoren we zullen gebruiken.</a:t>
            </a:r>
            <a:br>
              <a:rPr lang="nl-NL" sz="1200" kern="1200" dirty="0" smtClean="0">
                <a:solidFill>
                  <a:schemeClr val="tx1"/>
                </a:solidFill>
                <a:effectLst/>
                <a:latin typeface="+mn-lt"/>
                <a:ea typeface="+mn-ea"/>
                <a:cs typeface="+mn-cs"/>
              </a:rPr>
            </a:br>
            <a:r>
              <a:rPr lang="nl-NL" sz="1200" kern="1200" dirty="0" smtClean="0">
                <a:solidFill>
                  <a:schemeClr val="tx1"/>
                </a:solidFill>
                <a:effectLst/>
                <a:latin typeface="+mn-lt"/>
                <a:ea typeface="+mn-ea"/>
                <a:cs typeface="+mn-cs"/>
              </a:rPr>
              <a:t>De tak </a:t>
            </a:r>
            <a:r>
              <a:rPr lang="nl-NL" sz="1200" i="1" kern="1200" dirty="0" smtClean="0">
                <a:solidFill>
                  <a:schemeClr val="tx1"/>
                </a:solidFill>
                <a:effectLst/>
                <a:latin typeface="+mn-lt"/>
                <a:ea typeface="+mn-ea"/>
                <a:cs typeface="+mn-cs"/>
              </a:rPr>
              <a:t>verschillende levels</a:t>
            </a:r>
            <a:r>
              <a:rPr lang="nl-NL" sz="1200" b="1" kern="120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geeft weer wat de verschillende opdrachten zijn die uitgevoerd kunnen/moeten worden. Vooral bij opdracht 3 en verder moet er nog wat opzoekwerk verricht worden om te bepalen hoe we een object in een ruimte gaan detecteren.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planning </a:t>
            </a:r>
            <a:r>
              <a:rPr lang="nl-NL" sz="1200" kern="1200" dirty="0" smtClean="0">
                <a:solidFill>
                  <a:schemeClr val="tx1"/>
                </a:solidFill>
                <a:effectLst/>
                <a:latin typeface="+mn-lt"/>
                <a:ea typeface="+mn-ea"/>
                <a:cs typeface="+mn-cs"/>
              </a:rPr>
              <a:t>omvat alle belangrijke zaken die niet vergeten mogen worden tijdens het opstellen van de Gantt-chart. Deze tak geeft dus een overzicht weer van alle geplande taken.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portfolio</a:t>
            </a:r>
            <a:r>
              <a:rPr lang="nl-NL" sz="1200" kern="1200" dirty="0" smtClean="0">
                <a:solidFill>
                  <a:schemeClr val="tx1"/>
                </a:solidFill>
                <a:effectLst/>
                <a:latin typeface="+mn-lt"/>
                <a:ea typeface="+mn-ea"/>
                <a:cs typeface="+mn-cs"/>
              </a:rPr>
              <a:t> bevat al het “papierwerk” dat uitgevoerd moet worden tijdens het project. De volledige portfolio moet afgegeven worden op het einde van het jaar dus het is zeer belangrijk dat dit tijdens het verdere verloop van het project zeer goed wordt bij gehouden.</a:t>
            </a:r>
          </a:p>
          <a:p>
            <a:pPr eaLnBrk="1" hangingPunct="1"/>
            <a:endParaRPr lang="nl-BE" dirty="0" smtClean="0">
              <a:latin typeface="Arial" pitchFamily="34" charset="0"/>
              <a:cs typeface="Arial" pitchFamily="34" charset="0"/>
            </a:endParaRPr>
          </a:p>
        </p:txBody>
      </p:sp>
    </p:spTree>
    <p:extLst>
      <p:ext uri="{BB962C8B-B14F-4D97-AF65-F5344CB8AC3E}">
        <p14:creationId xmlns:p14="http://schemas.microsoft.com/office/powerpoint/2010/main" val="109681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De Gantt-chart geeft de tak planning van de mindmap weer in functie van de tijd. Op deze manier krijgen we een beter overzicht van de totale beschikbare tijd en kunnen we alle deelproblemen zo efficiënt mogelijk plannen.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1</a:t>
            </a:r>
            <a:r>
              <a:rPr lang="nl-NL" sz="1200" kern="1200" baseline="0" dirty="0" smtClean="0">
                <a:solidFill>
                  <a:schemeClr val="tx1"/>
                </a:solidFill>
                <a:effectLst/>
                <a:latin typeface="+mn-lt"/>
                <a:ea typeface="+mn-ea"/>
                <a:cs typeface="+mn-cs"/>
              </a:rPr>
              <a:t> - 2</a:t>
            </a:r>
            <a:r>
              <a:rPr lang="nl-NL" sz="1200" kern="1200" dirty="0" smtClean="0">
                <a:solidFill>
                  <a:schemeClr val="tx1"/>
                </a:solidFill>
                <a:effectLst/>
                <a:latin typeface="+mn-lt"/>
                <a:ea typeface="+mn-ea"/>
                <a:cs typeface="+mn-cs"/>
              </a:rPr>
              <a:t> van de Gantt-chart focust zich vooral op het maken en presenteren van het projectplan. Extra info omtrent dit zou overbodig zijn, daarom wijden we hier ook niet verder over uit.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2 – 3 focust</a:t>
            </a:r>
            <a:r>
              <a:rPr lang="nl-NL" sz="1200" kern="1200" baseline="0" dirty="0" smtClean="0">
                <a:solidFill>
                  <a:schemeClr val="tx1"/>
                </a:solidFill>
                <a:effectLst/>
                <a:latin typeface="+mn-lt"/>
                <a:ea typeface="+mn-ea"/>
                <a:cs typeface="+mn-cs"/>
              </a:rPr>
              <a:t> zich op het vergaren van info en het verzamelen van de </a:t>
            </a:r>
            <a:r>
              <a:rPr lang="nl-NL" sz="1200" kern="1200" dirty="0" smtClean="0">
                <a:solidFill>
                  <a:schemeClr val="tx1"/>
                </a:solidFill>
                <a:effectLst/>
                <a:latin typeface="+mn-lt"/>
                <a:ea typeface="+mn-ea"/>
                <a:cs typeface="+mn-cs"/>
              </a:rPr>
              <a:t>componenten verzamelen en informatie vergaren. Tijdens deze fase is het vooral de bedoeling om beslissingen omtrent de componenten die we gaan gebruiken. De juiste beslissing kan echter alleen genomen worden indien er voldoende info vergaard is.</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3-</a:t>
            </a:r>
            <a:r>
              <a:rPr lang="nl-NL" sz="1200" kern="1200" baseline="0" dirty="0" smtClean="0">
                <a:solidFill>
                  <a:schemeClr val="tx1"/>
                </a:solidFill>
                <a:effectLst/>
                <a:latin typeface="+mn-lt"/>
                <a:ea typeface="+mn-ea"/>
                <a:cs typeface="+mn-cs"/>
              </a:rPr>
              <a:t> 5</a:t>
            </a:r>
            <a:r>
              <a:rPr lang="nl-NL" sz="1200" kern="1200" dirty="0" smtClean="0">
                <a:solidFill>
                  <a:schemeClr val="tx1"/>
                </a:solidFill>
                <a:effectLst/>
                <a:latin typeface="+mn-lt"/>
                <a:ea typeface="+mn-ea"/>
                <a:cs typeface="+mn-cs"/>
              </a:rPr>
              <a:t> van de Gantt-chart focust zich op het hardware gedeelte. Dit omvat het los solderen van de componenten op het matrixboard, het terug vastsolderen van de componenten op de PCB, het uitvoerig testen van de PCB en het aansluiten en testen van de sensoren.</a:t>
            </a:r>
          </a:p>
          <a:p>
            <a:endParaRPr lang="nl-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Week </a:t>
            </a:r>
            <a:r>
              <a:rPr lang="nl-NL" sz="1200" kern="1200" baseline="0" dirty="0" smtClean="0">
                <a:solidFill>
                  <a:schemeClr val="tx1"/>
                </a:solidFill>
                <a:effectLst/>
                <a:latin typeface="+mn-lt"/>
                <a:ea typeface="+mn-ea"/>
                <a:cs typeface="+mn-cs"/>
              </a:rPr>
              <a:t>5 tot en met het einde van het project</a:t>
            </a:r>
            <a:r>
              <a:rPr lang="nl-NL" sz="1200" kern="1200" dirty="0" smtClean="0">
                <a:solidFill>
                  <a:schemeClr val="tx1"/>
                </a:solidFill>
                <a:effectLst/>
                <a:latin typeface="+mn-lt"/>
                <a:ea typeface="+mn-ea"/>
                <a:cs typeface="+mn-cs"/>
              </a:rPr>
              <a:t> omvat het volledige software gedeelte van het project. Wat houdt dit in ? In week 5 en 6 is het de bedoeling om een algoritme te maken dat het mogelijk maakt om de eerst nutteloze sensordata om te zetten naar een eenheid waarmee we kunnen werken bijvoorbeeld : centimeter (afstand). Als dit gebeurt is kunnen we beginnen met effectief uitvoeren van de opdracht. Deze opdracht bestaat uit verschillende levels namelijk 1 tot en met 5. Voor ons is dit in zeer belangrijk deel. Daarom neemt dit hoofdpunt ook het grootste deel van de totale beschikbare tijd in beslag neemt.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In week 6</a:t>
            </a:r>
            <a:r>
              <a:rPr lang="nl-NL" sz="1200" kern="1200" baseline="0" dirty="0" smtClean="0">
                <a:solidFill>
                  <a:schemeClr val="tx1"/>
                </a:solidFill>
                <a:effectLst/>
                <a:latin typeface="+mn-lt"/>
                <a:ea typeface="+mn-ea"/>
                <a:cs typeface="+mn-cs"/>
              </a:rPr>
              <a:t> -  7 </a:t>
            </a:r>
            <a:r>
              <a:rPr lang="nl-NL" sz="1200" kern="1200" dirty="0" smtClean="0">
                <a:solidFill>
                  <a:schemeClr val="tx1"/>
                </a:solidFill>
                <a:effectLst/>
                <a:latin typeface="+mn-lt"/>
                <a:ea typeface="+mn-ea"/>
                <a:cs typeface="+mn-cs"/>
              </a:rPr>
              <a:t>is</a:t>
            </a:r>
            <a:r>
              <a:rPr lang="nl-NL" sz="1200" kern="1200" baseline="0" dirty="0" smtClean="0">
                <a:solidFill>
                  <a:schemeClr val="tx1"/>
                </a:solidFill>
                <a:effectLst/>
                <a:latin typeface="+mn-lt"/>
                <a:ea typeface="+mn-ea"/>
                <a:cs typeface="+mn-cs"/>
              </a:rPr>
              <a:t> het de bedoeling om te starten met het implementeren van de verschillende levels in softwarecode. Level 1 bestaat uit het rijden van een voorgeprogrammeerd parcours</a:t>
            </a:r>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10</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week 7 – 8 focussen</a:t>
            </a:r>
            <a:r>
              <a:rPr lang="nl-NL" sz="1200" kern="1200" baseline="0" dirty="0" smtClean="0">
                <a:solidFill>
                  <a:schemeClr val="tx1"/>
                </a:solidFill>
                <a:effectLst/>
                <a:latin typeface="+mn-lt"/>
                <a:ea typeface="+mn-ea"/>
                <a:cs typeface="+mn-cs"/>
              </a:rPr>
              <a:t> we ons voor vooral op het detecteren van objecten. Dit behoort tot level 2.Wat houdt dit in ? Indien de auto te dicht bij een obstakel komt zal hij een signaal moeten geven. Dit is dan bijvoorbeeld een ledje dat gaat branden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In week 8 – 9 zorgen we voor reactie op detectie van die objecten. We laten de auto dus een bepaalde richting uitrijden nadat er een object gedecteert is.</a:t>
            </a:r>
          </a:p>
          <a:p>
            <a:r>
              <a:rPr lang="nl-NL" sz="1200" kern="1200" baseline="0" dirty="0" smtClean="0">
                <a:solidFill>
                  <a:schemeClr val="tx1"/>
                </a:solidFill>
                <a:effectLst/>
                <a:latin typeface="+mn-lt"/>
                <a:ea typeface="+mn-ea"/>
                <a:cs typeface="+mn-cs"/>
              </a:rPr>
              <a:t>Dit moet natuurlijk ook zeer uitgebreid getest worden om mogelijk problemen te kunnen identificeren en oplossen.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Week 9  - 10 gaan over level 3. We zorgen ervoor dat auto een “speciaal” object kan herkennen en in de volgende weken zelf zijn weg er naartoe kan vinden. Uiteraard moet ook dit zeer grondig getest worden.</a:t>
            </a:r>
          </a:p>
          <a:p>
            <a:endParaRPr lang="nl-NL" sz="1200" kern="1200" baseline="0" dirty="0" smtClean="0">
              <a:solidFill>
                <a:schemeClr val="tx1"/>
              </a:solidFill>
              <a:effectLst/>
              <a:latin typeface="+mn-lt"/>
              <a:ea typeface="+mn-ea"/>
              <a:cs typeface="+mn-cs"/>
            </a:endParaRPr>
          </a:p>
          <a:p>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11</a:t>
            </a:fld>
            <a:endParaRPr lang="nl-NL"/>
          </a:p>
        </p:txBody>
      </p:sp>
    </p:spTree>
    <p:extLst>
      <p:ext uri="{BB962C8B-B14F-4D97-AF65-F5344CB8AC3E}">
        <p14:creationId xmlns:p14="http://schemas.microsoft.com/office/powerpoint/2010/main" val="63669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de laatste weken tijd die we nog hebben is het de bedoeling dat we ons we eindrapport en presentatie samenstellen en voorbereiden. </a:t>
            </a:r>
          </a:p>
          <a:p>
            <a:r>
              <a:rPr lang="nl-NL" sz="1200" kern="1200" dirty="0" smtClean="0">
                <a:solidFill>
                  <a:schemeClr val="tx1"/>
                </a:solidFill>
                <a:effectLst/>
                <a:latin typeface="+mn-lt"/>
                <a:ea typeface="+mn-ea"/>
                <a:cs typeface="+mn-cs"/>
              </a:rPr>
              <a:t>Indien</a:t>
            </a:r>
            <a:r>
              <a:rPr lang="nl-NL" sz="1200" kern="1200" baseline="0" dirty="0" smtClean="0">
                <a:solidFill>
                  <a:schemeClr val="tx1"/>
                </a:solidFill>
                <a:effectLst/>
                <a:latin typeface="+mn-lt"/>
                <a:ea typeface="+mn-ea"/>
                <a:cs typeface="+mn-cs"/>
              </a:rPr>
              <a:t> we hierbij nog tijd op overschot hebben is het mogelijk om ons verder te concentreren op het implementeren van level 4 &amp; 5 (dit is wel zeer onwaarschijnlijk).</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12</a:t>
            </a:fld>
            <a:endParaRPr lang="nl-NL"/>
          </a:p>
        </p:txBody>
      </p:sp>
    </p:spTree>
    <p:extLst>
      <p:ext uri="{BB962C8B-B14F-4D97-AF65-F5344CB8AC3E}">
        <p14:creationId xmlns:p14="http://schemas.microsoft.com/office/powerpoint/2010/main" val="2812775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18-4-2015</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18-4-2015</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Lorenz.put@student.ap.be</a:t>
            </a:r>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smtClean="0"/>
              <a:t>Project </a:t>
            </a:r>
            <a:r>
              <a:rPr lang="en-US" sz="4000" dirty="0" err="1" smtClean="0"/>
              <a:t>elektronica</a:t>
            </a:r>
            <a:r>
              <a:rPr lang="en-US" sz="4000" dirty="0" smtClean="0"/>
              <a:t> 4</a:t>
            </a:r>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6.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18-4-2015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10</a:t>
            </a:fld>
            <a:endParaRPr lang="nl-BE"/>
          </a:p>
        </p:txBody>
      </p:sp>
      <p:sp>
        <p:nvSpPr>
          <p:cNvPr id="3" name="Content Placeholder 2"/>
          <p:cNvSpPr>
            <a:spLocks noGrp="1"/>
          </p:cNvSpPr>
          <p:nvPr>
            <p:ph idx="1"/>
          </p:nvPr>
        </p:nvSpPr>
        <p:spPr/>
        <p:txBody>
          <a:bodyPr/>
          <a:lstStyle/>
          <a:p>
            <a:r>
              <a:rPr lang="nl-NL" dirty="0" smtClean="0"/>
              <a:t>Week </a:t>
            </a:r>
            <a:r>
              <a:rPr lang="nl-NL" dirty="0"/>
              <a:t>2</a:t>
            </a:r>
            <a:endParaRPr lang="nl-NL" dirty="0" smtClean="0"/>
          </a:p>
          <a:p>
            <a:pPr lvl="1"/>
            <a:r>
              <a:rPr lang="nl-NL" dirty="0" smtClean="0"/>
              <a:t>Verbeteren projectplan</a:t>
            </a:r>
          </a:p>
          <a:p>
            <a:r>
              <a:rPr lang="nl-NL" dirty="0" smtClean="0"/>
              <a:t>Week 2 – 3</a:t>
            </a:r>
          </a:p>
          <a:p>
            <a:pPr lvl="1"/>
            <a:r>
              <a:rPr lang="nl-NL" dirty="0" smtClean="0"/>
              <a:t>Componenten aanschaffen  + onderzoek</a:t>
            </a:r>
          </a:p>
          <a:p>
            <a:r>
              <a:rPr lang="nl-NL" dirty="0" smtClean="0"/>
              <a:t>Week 3 – 5</a:t>
            </a:r>
          </a:p>
          <a:p>
            <a:pPr lvl="1"/>
            <a:r>
              <a:rPr lang="nl-NL" dirty="0"/>
              <a:t>Hardware gedeeldte</a:t>
            </a:r>
          </a:p>
          <a:p>
            <a:pPr lvl="1"/>
            <a:r>
              <a:rPr lang="nl-NL" dirty="0"/>
              <a:t>Uitlezen van </a:t>
            </a:r>
            <a:r>
              <a:rPr lang="nl-NL" dirty="0" smtClean="0"/>
              <a:t>sensoren</a:t>
            </a:r>
          </a:p>
          <a:p>
            <a:r>
              <a:rPr lang="nl-NL" dirty="0" smtClean="0"/>
              <a:t>Week 5 - 6 </a:t>
            </a:r>
          </a:p>
          <a:p>
            <a:pPr lvl="1"/>
            <a:r>
              <a:rPr lang="nl-NL" dirty="0" smtClean="0"/>
              <a:t>Combineren sensordata met sturing auto</a:t>
            </a:r>
          </a:p>
          <a:p>
            <a:r>
              <a:rPr lang="nl-NL" dirty="0" smtClean="0"/>
              <a:t>Week 6 – 7  (Software scenario’s)</a:t>
            </a:r>
          </a:p>
          <a:p>
            <a:pPr lvl="1"/>
            <a:r>
              <a:rPr lang="nl-NL" dirty="0" smtClean="0"/>
              <a:t>Level 1</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7</a:t>
            </a:r>
            <a:r>
              <a:rPr lang="nl-NL" dirty="0" smtClean="0"/>
              <a:t>. Gantt-chart</a:t>
            </a:r>
            <a:endParaRPr lang="nl-NL" dirty="0"/>
          </a:p>
        </p:txBody>
      </p:sp>
      <p:sp>
        <p:nvSpPr>
          <p:cNvPr id="3" name="Content Placeholder 2"/>
          <p:cNvSpPr>
            <a:spLocks noGrp="1"/>
          </p:cNvSpPr>
          <p:nvPr>
            <p:ph idx="1"/>
          </p:nvPr>
        </p:nvSpPr>
        <p:spPr/>
        <p:txBody>
          <a:bodyPr/>
          <a:lstStyle/>
          <a:p>
            <a:r>
              <a:rPr lang="nl-NL" dirty="0" smtClean="0"/>
              <a:t>Week </a:t>
            </a:r>
            <a:r>
              <a:rPr lang="nl-NL" dirty="0" smtClean="0"/>
              <a:t>8 - 9</a:t>
            </a:r>
          </a:p>
          <a:p>
            <a:pPr lvl="1"/>
            <a:r>
              <a:rPr lang="nl-NL" dirty="0" smtClean="0"/>
              <a:t>Reactie na detectie objecten </a:t>
            </a:r>
            <a:r>
              <a:rPr lang="nl-NL" dirty="0"/>
              <a:t>(</a:t>
            </a:r>
            <a:r>
              <a:rPr lang="nl-NL" i="1" dirty="0"/>
              <a:t>Level 2) </a:t>
            </a:r>
            <a:endParaRPr lang="nl-NL" i="1" dirty="0" smtClean="0"/>
          </a:p>
          <a:p>
            <a:pPr lvl="1"/>
            <a:r>
              <a:rPr lang="nl-NL" dirty="0" smtClean="0"/>
              <a:t>Grondig testen </a:t>
            </a:r>
            <a:r>
              <a:rPr lang="nl-NL" i="1" dirty="0" smtClean="0"/>
              <a:t>(Level 2)</a:t>
            </a:r>
            <a:endParaRPr lang="nl-NL" dirty="0" smtClean="0"/>
          </a:p>
          <a:p>
            <a:r>
              <a:rPr lang="nl-NL" dirty="0" smtClean="0"/>
              <a:t>Week  9 - 10</a:t>
            </a:r>
          </a:p>
          <a:p>
            <a:pPr lvl="1"/>
            <a:r>
              <a:rPr lang="nl-NL" dirty="0" smtClean="0"/>
              <a:t>Herkennen object</a:t>
            </a:r>
            <a:r>
              <a:rPr lang="nl-NL" i="1" dirty="0"/>
              <a:t> (Level 3</a:t>
            </a:r>
            <a:r>
              <a:rPr lang="nl-NL" i="1" dirty="0" smtClean="0"/>
              <a:t>)</a:t>
            </a:r>
            <a:endParaRPr lang="nl-NL" dirty="0"/>
          </a:p>
          <a:p>
            <a:r>
              <a:rPr lang="nl-NL" i="1" dirty="0" smtClean="0"/>
              <a:t>Week 10 – 11</a:t>
            </a:r>
          </a:p>
          <a:p>
            <a:pPr lvl="1"/>
            <a:r>
              <a:rPr lang="nl-NL" dirty="0"/>
              <a:t>Parcous uitstippelen </a:t>
            </a:r>
            <a:r>
              <a:rPr lang="nl-NL" i="1" dirty="0"/>
              <a:t>(Level 3)</a:t>
            </a:r>
          </a:p>
          <a:p>
            <a:pPr lvl="1"/>
            <a:r>
              <a:rPr lang="nl-NL" dirty="0"/>
              <a:t>Testen </a:t>
            </a:r>
            <a:r>
              <a:rPr lang="nl-NL" i="1" dirty="0"/>
              <a:t>(Level 3) </a:t>
            </a:r>
            <a:endParaRPr lang="nl-NL" i="1" dirty="0" smtClean="0"/>
          </a:p>
          <a:p>
            <a:pPr marL="457200" lvl="1" indent="0">
              <a:buNone/>
            </a:pPr>
            <a:endParaRPr lang="nl-NL" i="1" dirty="0" smtClean="0"/>
          </a:p>
        </p:txBody>
      </p:sp>
      <p:sp>
        <p:nvSpPr>
          <p:cNvPr id="4" name="Slide Number Placeholder 3"/>
          <p:cNvSpPr>
            <a:spLocks noGrp="1"/>
          </p:cNvSpPr>
          <p:nvPr>
            <p:ph type="sldNum" sz="quarter" idx="10"/>
          </p:nvPr>
        </p:nvSpPr>
        <p:spPr/>
        <p:txBody>
          <a:bodyPr/>
          <a:lstStyle/>
          <a:p>
            <a:fld id="{5A4428DF-875B-4297-A3FE-2FF1E430C5C5}" type="slidenum">
              <a:rPr lang="nl-BE" smtClean="0"/>
              <a:pPr/>
              <a:t>11</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8</a:t>
            </a:r>
            <a:r>
              <a:rPr lang="nl-NL" dirty="0" smtClean="0"/>
              <a:t>. </a:t>
            </a:r>
            <a:r>
              <a:rPr lang="nl-NL" dirty="0"/>
              <a:t>Gantt-chart</a:t>
            </a:r>
          </a:p>
        </p:txBody>
      </p:sp>
      <p:sp>
        <p:nvSpPr>
          <p:cNvPr id="3" name="Content Placeholder 2"/>
          <p:cNvSpPr>
            <a:spLocks noGrp="1"/>
          </p:cNvSpPr>
          <p:nvPr>
            <p:ph idx="1"/>
          </p:nvPr>
        </p:nvSpPr>
        <p:spPr/>
        <p:txBody>
          <a:bodyPr/>
          <a:lstStyle/>
          <a:p>
            <a:r>
              <a:rPr lang="nl-NL" dirty="0"/>
              <a:t>Week  </a:t>
            </a:r>
            <a:r>
              <a:rPr lang="nl-NL" dirty="0" smtClean="0"/>
              <a:t>10 -12</a:t>
            </a:r>
            <a:endParaRPr lang="nl-NL" dirty="0"/>
          </a:p>
          <a:p>
            <a:pPr lvl="1"/>
            <a:r>
              <a:rPr lang="nl-NL" dirty="0" smtClean="0"/>
              <a:t>Eindverslag</a:t>
            </a:r>
          </a:p>
          <a:p>
            <a:pPr lvl="1"/>
            <a:r>
              <a:rPr lang="nl-NL" i="1" dirty="0" smtClean="0"/>
              <a:t>Extra level 4 + 5</a:t>
            </a:r>
          </a:p>
          <a:p>
            <a:pPr lvl="1"/>
            <a:r>
              <a:rPr lang="nl-NL" i="1" dirty="0" smtClean="0"/>
              <a:t>Eindpresentatie </a:t>
            </a:r>
            <a:endParaRPr lang="nl-NL" i="1"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12</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237820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9</a:t>
            </a:r>
            <a:r>
              <a:rPr lang="nl-BE" dirty="0" smtClean="0"/>
              <a:t>. Software analyse</a:t>
            </a:r>
            <a:endParaRPr lang="nl-NL" dirty="0"/>
          </a:p>
        </p:txBody>
      </p:sp>
      <p:sp>
        <p:nvSpPr>
          <p:cNvPr id="3" name="Tijdelijke aanduiding voor inhoud 2"/>
          <p:cNvSpPr>
            <a:spLocks noGrp="1"/>
          </p:cNvSpPr>
          <p:nvPr>
            <p:ph idx="1"/>
          </p:nvPr>
        </p:nvSpPr>
        <p:spPr/>
        <p:txBody>
          <a:bodyPr/>
          <a:lstStyle/>
          <a:p>
            <a:endParaRPr lang="nl-BE" dirty="0" smtClean="0"/>
          </a:p>
          <a:p>
            <a:endParaRPr lang="nl-BE" dirty="0"/>
          </a:p>
          <a:p>
            <a:r>
              <a:rPr lang="nl-BE" dirty="0" err="1" smtClean="0"/>
              <a:t>Nassi</a:t>
            </a:r>
            <a:r>
              <a:rPr lang="nl-BE" dirty="0" smtClean="0"/>
              <a:t> </a:t>
            </a:r>
            <a:r>
              <a:rPr lang="nl-BE" dirty="0" err="1" smtClean="0"/>
              <a:t>Shneidermann</a:t>
            </a:r>
            <a:endParaRPr lang="nl-BE" dirty="0"/>
          </a:p>
          <a:p>
            <a:pPr lvl="1"/>
            <a:r>
              <a:rPr lang="nl-BE" dirty="0" smtClean="0"/>
              <a:t>Sequentie  	- invoer en declaratie</a:t>
            </a:r>
          </a:p>
          <a:p>
            <a:pPr lvl="1"/>
            <a:r>
              <a:rPr lang="nl-BE" dirty="0" smtClean="0"/>
              <a:t>Selectie  	- verwerking gegevens </a:t>
            </a:r>
            <a:r>
              <a:rPr lang="nl-BE" sz="1800" dirty="0" smtClean="0">
                <a:sym typeface="Wingdings" panose="05000000000000000000" pitchFamily="2" charset="2"/>
              </a:rPr>
              <a:t></a:t>
            </a:r>
            <a:r>
              <a:rPr lang="nl-BE" dirty="0" smtClean="0">
                <a:sym typeface="Wingdings" panose="05000000000000000000" pitchFamily="2" charset="2"/>
              </a:rPr>
              <a:t> info</a:t>
            </a:r>
            <a:endParaRPr lang="nl-BE" dirty="0" smtClean="0"/>
          </a:p>
          <a:p>
            <a:pPr lvl="1"/>
            <a:r>
              <a:rPr lang="nl-BE" dirty="0" smtClean="0"/>
              <a:t>Iteratie		- uitvoer</a:t>
            </a:r>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13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3835710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9</a:t>
            </a:r>
            <a:r>
              <a:rPr lang="nl-BE" dirty="0" smtClean="0"/>
              <a:t>. Software analyse</a:t>
            </a:r>
            <a:endParaRPr lang="nl-NL" dirty="0"/>
          </a:p>
        </p:txBody>
      </p:sp>
      <p:pic>
        <p:nvPicPr>
          <p:cNvPr id="6" name="Tijdelijke aanduiding voor inhoud 5"/>
          <p:cNvPicPr>
            <a:picLocks noGrp="1" noChangeAspect="1"/>
          </p:cNvPicPr>
          <p:nvPr>
            <p:ph idx="1"/>
          </p:nvPr>
        </p:nvPicPr>
        <p:blipFill>
          <a:blip r:embed="rId3"/>
          <a:stretch>
            <a:fillRect/>
          </a:stretch>
        </p:blipFill>
        <p:spPr>
          <a:xfrm>
            <a:off x="93478" y="2204864"/>
            <a:ext cx="9033683" cy="3384376"/>
          </a:xfrm>
          <a:prstGeom prst="rect">
            <a:avLst/>
          </a:prstGeom>
        </p:spPr>
      </p:pic>
      <p:sp>
        <p:nvSpPr>
          <p:cNvPr id="4" name="Tijdelijke aanduiding voor dianummer 3"/>
          <p:cNvSpPr>
            <a:spLocks noGrp="1"/>
          </p:cNvSpPr>
          <p:nvPr>
            <p:ph type="sldNum" sz="quarter" idx="10"/>
          </p:nvPr>
        </p:nvSpPr>
        <p:spPr/>
        <p:txBody>
          <a:bodyPr/>
          <a:lstStyle/>
          <a:p>
            <a:fld id="{5A4428DF-875B-4297-A3FE-2FF1E430C5C5}" type="slidenum">
              <a:rPr lang="nl-BE" smtClean="0"/>
              <a:pPr/>
              <a:t>14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3815320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Vragen</a:t>
            </a:r>
            <a:r>
              <a:rPr lang="en-US" sz="4000" dirty="0" smtClean="0"/>
              <a:t> ?</a:t>
            </a:r>
          </a:p>
        </p:txBody>
      </p:sp>
    </p:spTree>
    <p:extLst>
      <p:ext uri="{BB962C8B-B14F-4D97-AF65-F5344CB8AC3E}">
        <p14:creationId xmlns:p14="http://schemas.microsoft.com/office/powerpoint/2010/main" val="56078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nl-NL" dirty="0" smtClean="0"/>
              <a:t>Arexx </a:t>
            </a:r>
            <a:r>
              <a:rPr lang="nl-NL" dirty="0"/>
              <a:t>robby rp5</a:t>
            </a:r>
          </a:p>
        </p:txBody>
      </p:sp>
      <p:sp>
        <p:nvSpPr>
          <p:cNvPr id="2" name="Date Placeholder 1"/>
          <p:cNvSpPr>
            <a:spLocks noGrp="1"/>
          </p:cNvSpPr>
          <p:nvPr>
            <p:ph type="dt" sz="half" idx="2"/>
          </p:nvPr>
        </p:nvSpPr>
        <p:spPr/>
        <p:txBody>
          <a:bodyPr/>
          <a:lstStyle/>
          <a:p>
            <a:pPr>
              <a:defRPr/>
            </a:pPr>
            <a:fld id="{B4245A98-4B08-4E50-8CD8-081A7D8537EB}" type="datetime1">
              <a:rPr lang="nl-NL" smtClean="0"/>
              <a:t>18-4-2015</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pic>
        <p:nvPicPr>
          <p:cNvPr id="1026" name="Picture 2" descr="C:\Users\Lorenz Put\Dropbox\School\Electronica-Ict\Project Elektronica 4\Projectplan\Presentatie\Arduino_RC_Ca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80" y="1063772"/>
            <a:ext cx="8119840" cy="54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Projectbeschrijving</a:t>
            </a:r>
            <a:endParaRPr lang="nl-NL" dirty="0"/>
          </a:p>
        </p:txBody>
      </p:sp>
      <p:sp>
        <p:nvSpPr>
          <p:cNvPr id="3" name="Tijdelijke aanduiding voor inhoud 2"/>
          <p:cNvSpPr>
            <a:spLocks noGrp="1"/>
          </p:cNvSpPr>
          <p:nvPr>
            <p:ph idx="1"/>
          </p:nvPr>
        </p:nvSpPr>
        <p:spPr/>
        <p:txBody>
          <a:bodyPr/>
          <a:lstStyle/>
          <a:p>
            <a:r>
              <a:rPr lang="nl-BE" dirty="0" smtClean="0"/>
              <a:t>Project 3 </a:t>
            </a:r>
            <a:r>
              <a:rPr lang="nl-BE" dirty="0" smtClean="0">
                <a:sym typeface="Wingdings" panose="05000000000000000000" pitchFamily="2" charset="2"/>
              </a:rPr>
              <a:t> Project 4</a:t>
            </a:r>
          </a:p>
          <a:p>
            <a:r>
              <a:rPr lang="nl-BE" dirty="0" smtClean="0">
                <a:sym typeface="Wingdings" panose="05000000000000000000" pitchFamily="2" charset="2"/>
              </a:rPr>
              <a:t>Autonoom</a:t>
            </a:r>
          </a:p>
          <a:p>
            <a:r>
              <a:rPr lang="nl-BE" dirty="0" smtClean="0"/>
              <a:t>Level 1: Bekend parcours met hindernissen</a:t>
            </a:r>
          </a:p>
          <a:p>
            <a:r>
              <a:rPr lang="nl-BE" dirty="0" smtClean="0"/>
              <a:t>Level 2: Onbekend hindernissenparcours</a:t>
            </a:r>
          </a:p>
          <a:p>
            <a:r>
              <a:rPr lang="nl-BE" dirty="0" smtClean="0"/>
              <a:t>Level 3: Zoek object in open ruimte</a:t>
            </a:r>
          </a:p>
          <a:p>
            <a:r>
              <a:rPr lang="nl-BE" dirty="0" smtClean="0"/>
              <a:t>Level 4: Zoek object in open ruimte met hindernissen</a:t>
            </a:r>
          </a:p>
          <a:p>
            <a:r>
              <a:rPr lang="nl-BE" dirty="0" smtClean="0"/>
              <a:t>Level 5: Zoek object in onbekend hindernissenparcours met tijdslimiet 2</a:t>
            </a:r>
          </a:p>
          <a:p>
            <a:endParaRPr lang="nl-BE" sz="1400" dirty="0"/>
          </a:p>
          <a:p>
            <a:pPr marL="914400" lvl="2" indent="0">
              <a:buNone/>
            </a:pPr>
            <a:r>
              <a:rPr lang="nl-BE" sz="3200" b="1" i="1" dirty="0" smtClean="0">
                <a:sym typeface="Wingdings" panose="05000000000000000000" pitchFamily="2" charset="2"/>
              </a:rPr>
              <a:t> SENSOREN</a:t>
            </a:r>
            <a:endParaRPr lang="nl-BE" b="1" i="1" dirty="0" smtClean="0"/>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298930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 Projectbeschrijving</a:t>
            </a:r>
          </a:p>
        </p:txBody>
      </p:sp>
      <p:sp>
        <p:nvSpPr>
          <p:cNvPr id="3" name="Tijdelijke aanduiding voor inhoud 2"/>
          <p:cNvSpPr>
            <a:spLocks noGrp="1"/>
          </p:cNvSpPr>
          <p:nvPr>
            <p:ph idx="1"/>
          </p:nvPr>
        </p:nvSpPr>
        <p:spPr/>
        <p:txBody>
          <a:bodyPr/>
          <a:lstStyle/>
          <a:p>
            <a:pPr marL="0" indent="0">
              <a:buNone/>
            </a:pPr>
            <a:endParaRPr lang="nl-BE" dirty="0"/>
          </a:p>
          <a:p>
            <a:r>
              <a:rPr lang="nl-BE" dirty="0" smtClean="0"/>
              <a:t>Projectplan 		</a:t>
            </a:r>
            <a:r>
              <a:rPr lang="nl-BE" sz="2000" dirty="0" smtClean="0">
                <a:sym typeface="Wingdings" panose="05000000000000000000" pitchFamily="2" charset="2"/>
              </a:rPr>
              <a:t>	 	Verbeteren</a:t>
            </a:r>
            <a:endParaRPr lang="nl-BE" sz="2000" dirty="0" smtClean="0"/>
          </a:p>
          <a:p>
            <a:r>
              <a:rPr lang="nl-BE" dirty="0" smtClean="0"/>
              <a:t>PCB</a:t>
            </a:r>
          </a:p>
          <a:p>
            <a:r>
              <a:rPr lang="nl-BE" dirty="0" smtClean="0"/>
              <a:t>Sensoren</a:t>
            </a:r>
          </a:p>
          <a:p>
            <a:r>
              <a:rPr lang="nl-BE" dirty="0" smtClean="0"/>
              <a:t>Correct uitlezen</a:t>
            </a:r>
          </a:p>
          <a:p>
            <a:r>
              <a:rPr lang="nl-BE" dirty="0" smtClean="0"/>
              <a:t>Combineren met besturing</a:t>
            </a:r>
          </a:p>
          <a:p>
            <a:r>
              <a:rPr lang="nl-BE" dirty="0" smtClean="0"/>
              <a:t>Levels implementeren</a:t>
            </a:r>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18-4-2015</a:t>
            </a:fld>
            <a:endParaRPr lang="nl-BE"/>
          </a:p>
        </p:txBody>
      </p:sp>
    </p:spTree>
    <p:extLst>
      <p:ext uri="{BB962C8B-B14F-4D97-AF65-F5344CB8AC3E}">
        <p14:creationId xmlns:p14="http://schemas.microsoft.com/office/powerpoint/2010/main" val="190880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2. </a:t>
            </a:r>
            <a:r>
              <a:rPr lang="en-US" dirty="0" err="1" smtClean="0"/>
              <a:t>Probleemstelling</a:t>
            </a:r>
            <a:endParaRPr lang="nl-NL" dirty="0"/>
          </a:p>
        </p:txBody>
      </p:sp>
      <p:sp>
        <p:nvSpPr>
          <p:cNvPr id="3" name="Tijdelijke aanduiding voor inhoud 2"/>
          <p:cNvSpPr>
            <a:spLocks noGrp="1"/>
          </p:cNvSpPr>
          <p:nvPr>
            <p:ph idx="1"/>
          </p:nvPr>
        </p:nvSpPr>
        <p:spPr/>
        <p:txBody>
          <a:bodyPr/>
          <a:lstStyle/>
          <a:p>
            <a:pPr marL="0" indent="0" algn="ctr">
              <a:buNone/>
            </a:pPr>
            <a:r>
              <a:rPr lang="en-US" dirty="0" smtClean="0"/>
              <a:t>Auto			|		</a:t>
            </a:r>
            <a:r>
              <a:rPr lang="en-US" dirty="0" err="1"/>
              <a:t>S</a:t>
            </a:r>
            <a:r>
              <a:rPr lang="en-US" dirty="0" err="1" smtClean="0"/>
              <a:t>ensoren</a:t>
            </a:r>
            <a:endParaRPr lang="en-US" dirty="0" smtClean="0"/>
          </a:p>
          <a:p>
            <a:pPr marL="0" indent="0" algn="ctr">
              <a:buNone/>
            </a:pPr>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5</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18-4-2015</a:t>
            </a:fld>
            <a:endParaRPr lang="nl-BE"/>
          </a:p>
        </p:txBody>
      </p:sp>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09" y="2766615"/>
            <a:ext cx="4114799" cy="2030537"/>
          </a:xfrm>
          <a:prstGeom prst="rect">
            <a:avLst/>
          </a:prstGeom>
        </p:spPr>
      </p:pic>
      <p:pic>
        <p:nvPicPr>
          <p:cNvPr id="2051" name="Picture 3" descr="C:\Users\Lorenz Put\Dropbox\School\Electronica-Ict\Project Elektronica 4\Projectplan\Presentatie\Utrasone sens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470199"/>
            <a:ext cx="3431012" cy="262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4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2810743"/>
          </a:xfrm>
        </p:spPr>
        <p:txBody>
          <a:bodyPr/>
          <a:lstStyle/>
          <a:p>
            <a:pPr algn="ctr"/>
            <a:r>
              <a:rPr lang="nl-NL" sz="4000" b="0" dirty="0" smtClean="0"/>
              <a:t>“</a:t>
            </a:r>
            <a:r>
              <a:rPr lang="nl-NL" sz="4000" i="1" dirty="0"/>
              <a:t>Hoe laten we onze auto autonoom zijn weg en/of objecten vinden in een vast of onbekend parcours/ruimte, zonder dat deze hinder ondervindt?</a:t>
            </a:r>
            <a:r>
              <a:rPr lang="nl-NL" sz="4000" dirty="0"/>
              <a:t/>
            </a:r>
            <a:br>
              <a:rPr lang="nl-NL" sz="4000" dirty="0"/>
            </a:br>
            <a:endParaRPr lang="en-US" sz="4000" dirty="0" smtClean="0"/>
          </a:p>
        </p:txBody>
      </p:sp>
    </p:spTree>
    <p:extLst>
      <p:ext uri="{BB962C8B-B14F-4D97-AF65-F5344CB8AC3E}">
        <p14:creationId xmlns:p14="http://schemas.microsoft.com/office/powerpoint/2010/main" val="421861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Taakverdeling</a:t>
            </a:r>
            <a:endParaRPr lang="nl-NL"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7</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18-4-2015</a:t>
            </a:fld>
            <a:endParaRPr lang="nl-BE"/>
          </a:p>
        </p:txBody>
      </p:sp>
      <p:sp>
        <p:nvSpPr>
          <p:cNvPr id="7" name="Content Placeholder 6"/>
          <p:cNvSpPr>
            <a:spLocks noGrp="1"/>
          </p:cNvSpPr>
          <p:nvPr>
            <p:ph idx="1"/>
          </p:nvPr>
        </p:nvSpPr>
        <p:spPr/>
        <p:txBody>
          <a:bodyPr/>
          <a:lstStyle/>
          <a:p>
            <a:endParaRPr lang="nl-NL" dirty="0" smtClean="0"/>
          </a:p>
          <a:p>
            <a:endParaRPr lang="nl-NL" dirty="0"/>
          </a:p>
          <a:p>
            <a:r>
              <a:rPr lang="nl-NL" dirty="0" smtClean="0"/>
              <a:t>Projectplan, verslag, info verzamelen =&gt; samen</a:t>
            </a:r>
          </a:p>
          <a:p>
            <a:r>
              <a:rPr lang="nl-NL" dirty="0" smtClean="0"/>
              <a:t>Hardware gedeelt =&gt; Michiel coördineert</a:t>
            </a:r>
          </a:p>
          <a:p>
            <a:r>
              <a:rPr lang="nl-NL" dirty="0" smtClean="0"/>
              <a:t>Combinatie sensordata en sturing auto =&gt; samen</a:t>
            </a:r>
          </a:p>
          <a:p>
            <a:r>
              <a:rPr lang="nl-NL" dirty="0" smtClean="0"/>
              <a:t>Software scenario’s =&gt; Lorenz coördineert</a:t>
            </a:r>
          </a:p>
          <a:p>
            <a:pPr lvl="1"/>
            <a:r>
              <a:rPr lang="nl-NL" dirty="0" smtClean="0"/>
              <a:t>Taken worden wel verdeeld</a:t>
            </a:r>
          </a:p>
          <a:p>
            <a:pPr lvl="2"/>
            <a:r>
              <a:rPr lang="nl-NL" dirty="0" smtClean="0"/>
              <a:t>Te veel voor 1 persoon</a:t>
            </a:r>
          </a:p>
          <a:p>
            <a:r>
              <a:rPr lang="nl-NL" dirty="0" smtClean="0"/>
              <a:t>Eindpresentatie &amp; verslag =&gt; samen</a:t>
            </a:r>
          </a:p>
          <a:p>
            <a:pPr lvl="1"/>
            <a:r>
              <a:rPr lang="nl-NL" smtClean="0"/>
              <a:t>Kennis volledige project nodig</a:t>
            </a:r>
            <a:endParaRPr lang="nl-NL" dirty="0" smtClean="0"/>
          </a:p>
          <a:p>
            <a:endParaRPr lang="nl-NL" dirty="0"/>
          </a:p>
          <a:p>
            <a:pPr marL="0" indent="0">
              <a:buNone/>
            </a:pPr>
            <a:endParaRPr lang="nl-NL" dirty="0"/>
          </a:p>
        </p:txBody>
      </p:sp>
      <p:pic>
        <p:nvPicPr>
          <p:cNvPr id="8" name="Content Placeholder 5"/>
          <p:cNvPicPr>
            <a:picLocks/>
          </p:cNvPicPr>
          <p:nvPr/>
        </p:nvPicPr>
        <p:blipFill rotWithShape="1">
          <a:blip r:embed="rId2"/>
          <a:srcRect l="18354" t="17059" r="16167" b="70000"/>
          <a:stretch/>
        </p:blipFill>
        <p:spPr bwMode="auto">
          <a:xfrm>
            <a:off x="395536" y="1169259"/>
            <a:ext cx="8435975" cy="93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spTree>
    <p:extLst>
      <p:ext uri="{BB962C8B-B14F-4D97-AF65-F5344CB8AC3E}">
        <p14:creationId xmlns:p14="http://schemas.microsoft.com/office/powerpoint/2010/main" val="1196462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4</a:t>
            </a:r>
            <a:r>
              <a:rPr lang="en-US" sz="3200" dirty="0"/>
              <a:t>.</a:t>
            </a:r>
            <a:r>
              <a:rPr lang="en-US" sz="3200" dirty="0" smtClean="0"/>
              <a:t> </a:t>
            </a:r>
            <a:r>
              <a:rPr lang="en-US" sz="3200" dirty="0" err="1" smtClean="0"/>
              <a:t>Mindmap</a:t>
            </a:r>
            <a:endParaRPr lang="en-US" sz="3200" b="1" dirty="0" smtClean="0"/>
          </a:p>
        </p:txBody>
      </p:sp>
      <p:sp>
        <p:nvSpPr>
          <p:cNvPr id="2" name="Date Placeholder 1"/>
          <p:cNvSpPr>
            <a:spLocks noGrp="1"/>
          </p:cNvSpPr>
          <p:nvPr>
            <p:ph type="dt" sz="half" idx="2"/>
          </p:nvPr>
        </p:nvSpPr>
        <p:spPr/>
        <p:txBody>
          <a:bodyPr/>
          <a:lstStyle/>
          <a:p>
            <a:pPr>
              <a:defRPr/>
            </a:pPr>
            <a:fld id="{FFE01409-8219-4FA7-8747-DE4A3816DEAB}" type="datetime1">
              <a:rPr lang="nl-NL" smtClean="0"/>
              <a:t>18-4-2015</a:t>
            </a:fld>
            <a:endParaRPr lang="nl-BE"/>
          </a:p>
        </p:txBody>
      </p:sp>
      <p:sp>
        <p:nvSpPr>
          <p:cNvPr id="3" name="Slide Number Placeholder 2"/>
          <p:cNvSpPr>
            <a:spLocks noGrp="1"/>
          </p:cNvSpPr>
          <p:nvPr>
            <p:ph type="sldNum" sz="quarter" idx="10"/>
          </p:nvPr>
        </p:nvSpPr>
        <p:spPr/>
        <p:txBody>
          <a:bodyPr/>
          <a:lstStyle/>
          <a:p>
            <a:fld id="{5A4428DF-875B-4297-A3FE-2FF1E430C5C5}" type="slidenum">
              <a:rPr lang="nl-BE" smtClean="0"/>
              <a:pPr/>
              <a:t>8</a:t>
            </a:fld>
            <a:endParaRPr lang="nl-BE"/>
          </a:p>
        </p:txBody>
      </p:sp>
      <p:pic>
        <p:nvPicPr>
          <p:cNvPr id="2050" name="Picture 2" descr="C:\Users\Lorenz Put\Dropbox\School\Electronica-Ict\Project Elektronica 4\Projectplan\Mindmap\Project autonomische aut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7108"/>
            <a:ext cx="9144000" cy="464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30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5.Gantt-chart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18-4-2015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9" name="Content Placeholder 8"/>
          <p:cNvSpPr>
            <a:spLocks noGrp="1"/>
          </p:cNvSpPr>
          <p:nvPr>
            <p:ph idx="1"/>
          </p:nvPr>
        </p:nvSpPr>
        <p:spPr/>
        <p:txBody>
          <a:bodyPr/>
          <a:lstStyle/>
          <a:p>
            <a:endParaRPr lang="nl-NL"/>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744" t="21062" r="2543" b="9516"/>
          <a:stretch/>
        </p:blipFill>
        <p:spPr bwMode="auto">
          <a:xfrm>
            <a:off x="6816" y="1484729"/>
            <a:ext cx="9137184" cy="388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1681255-1CB4-436E-AE89-5BD0D39A2BD2}">
  <ds:schemaRefs>
    <ds:schemaRef ds:uri="http://schemas.microsoft.com/sharepoint/v3/contenttype/forms"/>
  </ds:schemaRefs>
</ds:datastoreItem>
</file>

<file path=customXml/itemProps3.xml><?xml version="1.0" encoding="utf-8"?>
<ds:datastoreItem xmlns:ds="http://schemas.openxmlformats.org/officeDocument/2006/customXml" ds:itemID="{14AF9915-4282-465F-8EF6-E49DF2707569}">
  <ds:schemaRefs>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dcmitype/"/>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4380</TotalTime>
  <Words>1003</Words>
  <Application>Microsoft Office PowerPoint</Application>
  <PresentationFormat>On-screen Show (4:3)</PresentationFormat>
  <Paragraphs>158</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Kantoorthema</vt:lpstr>
      <vt:lpstr>Project elektronica 4</vt:lpstr>
      <vt:lpstr> </vt:lpstr>
      <vt:lpstr>1. Projectbeschrijving</vt:lpstr>
      <vt:lpstr>1. Projectbeschrijving</vt:lpstr>
      <vt:lpstr>2. Probleemstelling</vt:lpstr>
      <vt:lpstr>“Hoe laten we onze auto autonoom zijn weg en/of objecten vinden in een vast of onbekend parcours/ruimte, zonder dat deze hinder ondervindt? </vt:lpstr>
      <vt:lpstr>3. Taakverdeling</vt:lpstr>
      <vt:lpstr>4. Mindmap</vt:lpstr>
      <vt:lpstr>5.Gantt-chart</vt:lpstr>
      <vt:lpstr>6. Gantt-chart</vt:lpstr>
      <vt:lpstr>7. Gantt-chart</vt:lpstr>
      <vt:lpstr>8. Gantt-chart</vt:lpstr>
      <vt:lpstr>9. Software analyse</vt:lpstr>
      <vt:lpstr>9. Software analyse</vt:lpstr>
      <vt:lpstr>Vragen ?</vt:lpstr>
      <vt:lpstr>Einde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Lorenz Put</cp:lastModifiedBy>
  <cp:revision>194</cp:revision>
  <dcterms:created xsi:type="dcterms:W3CDTF">2013-03-08T10:37:44Z</dcterms:created>
  <dcterms:modified xsi:type="dcterms:W3CDTF">2015-04-19T11:44:30Z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