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3" r:id="rId2"/>
    <p:sldId id="274" r:id="rId3"/>
    <p:sldId id="275" r:id="rId4"/>
    <p:sldId id="276" r:id="rId5"/>
    <p:sldId id="292" r:id="rId6"/>
    <p:sldId id="293" r:id="rId7"/>
    <p:sldId id="265" r:id="rId8"/>
    <p:sldId id="294" r:id="rId9"/>
    <p:sldId id="295" r:id="rId10"/>
    <p:sldId id="296" r:id="rId11"/>
    <p:sldId id="266" r:id="rId12"/>
    <p:sldId id="297" r:id="rId13"/>
    <p:sldId id="298" r:id="rId14"/>
    <p:sldId id="299" r:id="rId15"/>
    <p:sldId id="300" r:id="rId16"/>
    <p:sldId id="301" r:id="rId17"/>
    <p:sldId id="302" r:id="rId18"/>
    <p:sldId id="268" r:id="rId19"/>
    <p:sldId id="303" r:id="rId20"/>
    <p:sldId id="269" r:id="rId21"/>
    <p:sldId id="270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83400" cy="99949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3F3F3"/>
    <a:srgbClr val="333333"/>
    <a:srgbClr val="FFCC66"/>
    <a:srgbClr val="330000"/>
    <a:srgbClr val="FF9900"/>
    <a:srgbClr val="F0F0F0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348" y="-102"/>
      </p:cViewPr>
      <p:guideLst>
        <p:guide orient="horz" pos="314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83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49483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fld id="{42D53FF6-213C-420B-A22F-82FF0D97432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26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9300"/>
            <a:ext cx="49974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48213"/>
            <a:ext cx="5505450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de opmaakprofielen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32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932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fld id="{2DA5EEA4-2D70-4AB0-8501-473CC5F75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EFBA0-5828-4B6C-8EB9-E33F89ECACCC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Where do we fail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E8DF3-0ADF-4B72-8396-480EEBAC37F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49ahv5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7625"/>
            <a:ext cx="9144000" cy="58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0"/>
            <a:ext cx="9144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0" descr="Artesis_iw_op_titelblad_cursu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" y="6003925"/>
            <a:ext cx="25527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22313" y="438150"/>
            <a:ext cx="7934325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5DB748AE-196C-4947-B3D3-4E54C161FD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81813" y="0"/>
            <a:ext cx="2052637" cy="62309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22313" y="0"/>
            <a:ext cx="6007100" cy="62309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73A97697-0A33-485E-895D-31666D8686C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2351EDF3-EFF3-41B5-8A14-98F8DE3204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30EEA7C4-043B-4D2C-AD35-64F390ADCFD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649EBA81-DFA5-4CE7-A556-8C7752555D4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FBA078FD-EB7D-4E93-A297-DAEF97DE1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2097E8A5-AB28-41B8-A094-44664D411EF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I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I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903788" y="1328738"/>
            <a:ext cx="4030662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IE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903788" y="3856038"/>
            <a:ext cx="4030662" cy="2374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032E8660-4A18-490E-A408-52E6256F9ED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114A4218-B11E-41AB-B93D-F3BDF6272E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51A3EE10-FE32-487A-B3F2-2A0BF41E922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127F5A14-64EC-4543-AF9D-6A7CE21846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AB705B34-97C0-4BAA-8A92-6F317C8D48C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F7F92F3A-E9A3-4CDA-8EA3-47E1512EE0F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EE980D3C-713A-40E2-A239-CE1DCE6C29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0D01C74D-3D95-4E71-A386-757CD75EBC0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3B1CF196-06E8-485E-A312-36852D01C58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0"/>
            <a:ext cx="7699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1328738"/>
            <a:ext cx="8212137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8275" y="6470650"/>
            <a:ext cx="2406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© </a:t>
            </a:r>
            <a:r>
              <a:rPr lang="nl-NL" b="1"/>
              <a:t>artesis</a:t>
            </a:r>
            <a:r>
              <a:rPr lang="nl-NL"/>
              <a:t> 2008 | </a:t>
            </a:r>
            <a:fld id="{6DE9463B-4770-4DA8-946E-A5A4D2E614C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9144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latin typeface="Arial" charset="0"/>
            </a:endParaRPr>
          </a:p>
        </p:txBody>
      </p:sp>
      <p:pic>
        <p:nvPicPr>
          <p:cNvPr id="2054" name="Picture 40" descr="ARTE_lo_RGB_hor_ha_klein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21688" y="157163"/>
            <a:ext cx="5556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/>
        <a:buChar char="•"/>
        <a:defRPr sz="2800"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cs-sdl/fil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438150"/>
            <a:ext cx="7831137" cy="1095375"/>
          </a:xfrm>
        </p:spPr>
        <p:txBody>
          <a:bodyPr/>
          <a:lstStyle/>
          <a:p>
            <a:pPr eaLnBrk="1" hangingPunct="1"/>
            <a:r>
              <a:rPr lang="en-US" dirty="0" smtClean="0"/>
              <a:t>Project ICT</a:t>
            </a: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712788" y="1543050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6440488" y="2941638"/>
            <a:ext cx="19986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1400" b="1">
                <a:solidFill>
                  <a:schemeClr val="bg1"/>
                </a:solidFill>
              </a:rPr>
              <a:t>Tom Peeters</a:t>
            </a:r>
            <a:endParaRPr lang="en-US" sz="1400">
              <a:solidFill>
                <a:schemeClr val="bg1"/>
              </a:solidFill>
            </a:endParaRPr>
          </a:p>
          <a:p>
            <a:pPr algn="r" eaLnBrk="0" hangingPunct="0"/>
            <a:r>
              <a:rPr lang="en-US" sz="1400">
                <a:solidFill>
                  <a:schemeClr val="bg1"/>
                </a:solidFill>
              </a:rPr>
              <a:t>Academiejaar 2009-2010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 - 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003300"/>
            <a:ext cx="84010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lifecycles</a:t>
            </a:r>
            <a:r>
              <a:rPr lang="nl-BE" dirty="0" smtClean="0"/>
              <a:t> -</a:t>
            </a:r>
            <a:r>
              <a:rPr lang="nl-BE" dirty="0" err="1" smtClean="0"/>
              <a:t>Waterfall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Wanneer?</a:t>
            </a:r>
          </a:p>
          <a:p>
            <a:pPr lvl="1"/>
            <a:r>
              <a:rPr lang="nl-BE" sz="2000" dirty="0" smtClean="0"/>
              <a:t>Indien specificaties duidelijk zijn</a:t>
            </a:r>
          </a:p>
          <a:p>
            <a:pPr lvl="1"/>
            <a:r>
              <a:rPr lang="nl-BE" sz="2000" dirty="0" smtClean="0"/>
              <a:t>Langdurige projecten</a:t>
            </a:r>
          </a:p>
          <a:p>
            <a:pPr lvl="1"/>
            <a:r>
              <a:rPr lang="nl-BE" sz="2000" dirty="0" smtClean="0"/>
              <a:t>Grote Teams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Hoe?</a:t>
            </a:r>
          </a:p>
          <a:p>
            <a:pPr lvl="1"/>
            <a:r>
              <a:rPr lang="nl-BE" sz="2000" dirty="0" err="1" smtClean="0"/>
              <a:t>One-time-planning</a:t>
            </a:r>
            <a:endParaRPr lang="nl-BE" sz="2000" dirty="0" smtClean="0"/>
          </a:p>
          <a:p>
            <a:pPr lvl="1"/>
            <a:r>
              <a:rPr lang="nl-BE" sz="2000" dirty="0" smtClean="0"/>
              <a:t>Weinig interactie met de klant</a:t>
            </a:r>
          </a:p>
          <a:p>
            <a:pPr lvl="1"/>
            <a:r>
              <a:rPr lang="nl-BE" sz="2000" dirty="0" smtClean="0"/>
              <a:t>Lang op voorhand gemaakte afspraken/</a:t>
            </a:r>
            <a:r>
              <a:rPr lang="nl-BE" sz="2000" dirty="0" err="1" smtClean="0"/>
              <a:t>milestones</a:t>
            </a:r>
            <a:endParaRPr lang="nl-BE" sz="2000" dirty="0" smtClean="0"/>
          </a:p>
          <a:p>
            <a:endParaRPr lang="nl-BE" dirty="0"/>
          </a:p>
        </p:txBody>
      </p:sp>
      <p:pic>
        <p:nvPicPr>
          <p:cNvPr id="6" name="Picture 5" descr="800px-Waterfall_mode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5306" y="1287454"/>
            <a:ext cx="4738694" cy="355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lifecycles</a:t>
            </a:r>
            <a:r>
              <a:rPr lang="nl-BE" dirty="0" smtClean="0"/>
              <a:t> -</a:t>
            </a:r>
            <a:r>
              <a:rPr lang="nl-BE" dirty="0" err="1" smtClean="0"/>
              <a:t>Evolutionary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Wanneer?</a:t>
            </a:r>
          </a:p>
          <a:p>
            <a:r>
              <a:rPr lang="en-US" dirty="0" err="1" smtClean="0"/>
              <a:t>Ruw</a:t>
            </a:r>
            <a:r>
              <a:rPr lang="en-US" dirty="0" smtClean="0"/>
              <a:t> concept, de </a:t>
            </a:r>
            <a:r>
              <a:rPr lang="en-US" dirty="0" err="1" smtClean="0"/>
              <a:t>gedetailleerde</a:t>
            </a:r>
            <a:r>
              <a:rPr lang="en-US" dirty="0" smtClean="0"/>
              <a:t> </a:t>
            </a:r>
            <a:r>
              <a:rPr lang="en-US" dirty="0" err="1" smtClean="0"/>
              <a:t>specificaties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‘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discussie</a:t>
            </a:r>
            <a:r>
              <a:rPr lang="en-US" dirty="0" smtClean="0"/>
              <a:t>’</a:t>
            </a:r>
          </a:p>
          <a:p>
            <a:r>
              <a:rPr lang="nl-BE" dirty="0" smtClean="0"/>
              <a:t>Alles kan nog onderverdeeld worden in ‘stukken’</a:t>
            </a:r>
            <a:endParaRPr lang="en-US" dirty="0" smtClean="0"/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Hoe?</a:t>
            </a:r>
          </a:p>
          <a:p>
            <a:r>
              <a:rPr lang="en-US" dirty="0" err="1" smtClean="0"/>
              <a:t>Verschillende</a:t>
            </a:r>
            <a:r>
              <a:rPr lang="en-US" dirty="0" smtClean="0"/>
              <a:t> waterfall </a:t>
            </a:r>
            <a:r>
              <a:rPr lang="en-US" dirty="0" err="1" smtClean="0"/>
              <a:t>lifecyles</a:t>
            </a:r>
            <a:endParaRPr lang="en-US" dirty="0" smtClean="0"/>
          </a:p>
          <a:p>
            <a:r>
              <a:rPr lang="en-US" dirty="0" err="1" smtClean="0"/>
              <a:t>Elke</a:t>
            </a:r>
            <a:r>
              <a:rPr lang="en-US" dirty="0" smtClean="0"/>
              <a:t> waterfall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‘spec’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4630738"/>
            <a:ext cx="5562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Welke levenscyclus kiezen?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Selection-criteria</a:t>
            </a:r>
            <a:endParaRPr lang="nl-BE" dirty="0" smtClean="0"/>
          </a:p>
          <a:p>
            <a:pPr lvl="1"/>
            <a:r>
              <a:rPr lang="nl-BE" sz="2000" dirty="0" smtClean="0"/>
              <a:t>Maturiteit van het team</a:t>
            </a:r>
          </a:p>
          <a:p>
            <a:pPr lvl="1"/>
            <a:r>
              <a:rPr lang="nl-BE" sz="2000" dirty="0" smtClean="0"/>
              <a:t>Maturiteit van de klant</a:t>
            </a:r>
          </a:p>
          <a:p>
            <a:pPr lvl="1"/>
            <a:r>
              <a:rPr lang="nl-BE" sz="2000" dirty="0" smtClean="0"/>
              <a:t>Vertrouwen in het team</a:t>
            </a:r>
          </a:p>
          <a:p>
            <a:pPr lvl="1"/>
            <a:r>
              <a:rPr lang="nl-BE" sz="2000" dirty="0" smtClean="0"/>
              <a:t>“</a:t>
            </a:r>
            <a:r>
              <a:rPr lang="nl-BE" sz="2000" dirty="0" err="1" smtClean="0"/>
              <a:t>no</a:t>
            </a:r>
            <a:r>
              <a:rPr lang="nl-BE" sz="2000" dirty="0" smtClean="0"/>
              <a:t> contract”</a:t>
            </a:r>
          </a:p>
          <a:p>
            <a:pPr lvl="1"/>
            <a:r>
              <a:rPr lang="nl-BE" sz="2000" dirty="0" smtClean="0"/>
              <a:t>Maturiteit van de organisatie</a:t>
            </a:r>
          </a:p>
          <a:p>
            <a:pPr lvl="1"/>
            <a:r>
              <a:rPr lang="nl-BE" sz="2000" dirty="0" smtClean="0"/>
              <a:t>Management</a:t>
            </a:r>
          </a:p>
          <a:p>
            <a:pPr lvl="1"/>
            <a:r>
              <a:rPr lang="nl-BE" sz="2000" dirty="0" smtClean="0"/>
              <a:t>Standaarden en procedures</a:t>
            </a:r>
          </a:p>
          <a:p>
            <a:pPr lvl="1"/>
            <a:r>
              <a:rPr lang="en-US" sz="2000" dirty="0" err="1" smtClean="0"/>
              <a:t>Zorg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basisfunctionaliteit</a:t>
            </a:r>
            <a:endParaRPr lang="en-US" sz="2000" dirty="0" smtClean="0"/>
          </a:p>
          <a:p>
            <a:pPr lvl="1"/>
            <a:r>
              <a:rPr lang="nl-BE" sz="2000" dirty="0" smtClean="0"/>
              <a:t>Be </a:t>
            </a:r>
            <a:r>
              <a:rPr lang="nl-BE" sz="2000" dirty="0" err="1" smtClean="0"/>
              <a:t>creative</a:t>
            </a:r>
            <a:endParaRPr lang="nl-BE" sz="2000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Welke </a:t>
            </a:r>
            <a:r>
              <a:rPr lang="nl-BE" dirty="0" err="1" smtClean="0"/>
              <a:t>lifecycle</a:t>
            </a:r>
            <a:r>
              <a:rPr lang="nl-BE" dirty="0" smtClean="0"/>
              <a:t> kiezen?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613" y="1322388"/>
            <a:ext cx="65055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Welke </a:t>
            </a:r>
            <a:r>
              <a:rPr lang="nl-BE" dirty="0" err="1" smtClean="0"/>
              <a:t>lifecycle</a:t>
            </a:r>
            <a:r>
              <a:rPr lang="nl-BE" dirty="0" smtClean="0"/>
              <a:t> kiezen?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758950"/>
            <a:ext cx="64579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Welke </a:t>
            </a:r>
            <a:r>
              <a:rPr lang="nl-BE" dirty="0" err="1" smtClean="0"/>
              <a:t>lifecycle</a:t>
            </a:r>
            <a:r>
              <a:rPr lang="nl-BE" dirty="0" smtClean="0"/>
              <a:t> kiezen?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213" y="2455863"/>
            <a:ext cx="65055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Plannen van je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 </a:t>
            </a:r>
            <a:r>
              <a:rPr lang="en-US" dirty="0" err="1" smtClean="0"/>
              <a:t>termijnen</a:t>
            </a:r>
            <a:r>
              <a:rPr lang="en-US" dirty="0" smtClean="0"/>
              <a:t>: je </a:t>
            </a:r>
            <a:r>
              <a:rPr lang="en-US" dirty="0" err="1" smtClean="0"/>
              <a:t>fases</a:t>
            </a:r>
            <a:r>
              <a:rPr lang="en-US" dirty="0" smtClean="0"/>
              <a:t>, milestones </a:t>
            </a:r>
            <a:r>
              <a:rPr lang="en-US" dirty="0" err="1" smtClean="0"/>
              <a:t>definieren</a:t>
            </a:r>
            <a:endParaRPr lang="en-US" dirty="0" smtClean="0"/>
          </a:p>
          <a:p>
            <a:pPr lvl="1"/>
            <a:r>
              <a:rPr lang="nl-BE" sz="2000" dirty="0" err="1" smtClean="0"/>
              <a:t>Cfr</a:t>
            </a:r>
            <a:r>
              <a:rPr lang="nl-BE" sz="2000" dirty="0" smtClean="0"/>
              <a:t> op reisje bent </a:t>
            </a:r>
            <a:r>
              <a:rPr lang="nl-BE" sz="2000" dirty="0" err="1" smtClean="0"/>
              <a:t>erof</a:t>
            </a:r>
            <a:r>
              <a:rPr lang="nl-BE" sz="2000" dirty="0" smtClean="0"/>
              <a:t> niet… </a:t>
            </a:r>
            <a:r>
              <a:rPr lang="nl-BE" sz="2000" dirty="0" err="1" smtClean="0"/>
              <a:t>onbediscussieerbaar</a:t>
            </a:r>
            <a:endParaRPr lang="nl-BE" sz="2000" dirty="0" smtClean="0"/>
          </a:p>
          <a:p>
            <a:pPr lvl="1"/>
            <a:r>
              <a:rPr lang="nl-BE" sz="2000" dirty="0" smtClean="0"/>
              <a:t>de PJM is eigenaar van de </a:t>
            </a:r>
            <a:r>
              <a:rPr lang="nl-BE" sz="2000" dirty="0" err="1" smtClean="0"/>
              <a:t>milestone</a:t>
            </a:r>
            <a:r>
              <a:rPr lang="nl-BE" sz="2000" dirty="0" smtClean="0"/>
              <a:t>, niet de klant</a:t>
            </a:r>
          </a:p>
          <a:p>
            <a:pPr lvl="1"/>
            <a:r>
              <a:rPr lang="nl-BE" sz="2000" dirty="0" smtClean="0"/>
              <a:t>Hergebruik de parameters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Uitdetaileren</a:t>
            </a:r>
            <a:r>
              <a:rPr lang="nl-BE" dirty="0" smtClean="0"/>
              <a:t> tot </a:t>
            </a:r>
            <a:r>
              <a:rPr lang="nl-BE" dirty="0" err="1" smtClean="0"/>
              <a:t>mini-taakjes</a:t>
            </a:r>
            <a:endParaRPr lang="nl-BE" dirty="0" smtClean="0"/>
          </a:p>
          <a:p>
            <a:pPr lvl="1"/>
            <a:r>
              <a:rPr lang="nl-BE" sz="2000" dirty="0" smtClean="0"/>
              <a:t>Hergebruik je ervaring van het verleden</a:t>
            </a:r>
          </a:p>
          <a:p>
            <a:pPr lvl="1"/>
            <a:r>
              <a:rPr lang="nl-BE" sz="2000" dirty="0" smtClean="0"/>
              <a:t>Specificatie is typisch 1/3de van de ontwikkeling</a:t>
            </a:r>
          </a:p>
          <a:p>
            <a:pPr lvl="1"/>
            <a:r>
              <a:rPr lang="nl-BE" sz="2000" dirty="0" smtClean="0"/>
              <a:t>Testen is dubbel zoveel als de ontwikkeling</a:t>
            </a:r>
          </a:p>
          <a:p>
            <a:pPr lvl="1"/>
            <a:r>
              <a:rPr lang="nl-BE" sz="2000" dirty="0" smtClean="0"/>
              <a:t>(</a:t>
            </a:r>
            <a:r>
              <a:rPr lang="nl-BE" sz="2000" i="1" dirty="0" smtClean="0"/>
              <a:t>In een boeing747 zitten naar schatting 10.000 </a:t>
            </a:r>
            <a:r>
              <a:rPr lang="nl-BE" sz="2000" i="1" dirty="0" err="1" smtClean="0"/>
              <a:t>SW-bugs</a:t>
            </a:r>
            <a:r>
              <a:rPr lang="nl-BE" sz="2000" i="1" dirty="0" smtClean="0"/>
              <a:t>… leer ermee leven.</a:t>
            </a:r>
            <a:r>
              <a:rPr lang="nl-BE" sz="2000" dirty="0" smtClean="0"/>
              <a:t>)</a:t>
            </a:r>
          </a:p>
          <a:p>
            <a:pPr lvl="1"/>
            <a:r>
              <a:rPr lang="nl-BE" sz="2000" dirty="0" smtClean="0"/>
              <a:t>Hou je eigen </a:t>
            </a:r>
            <a:r>
              <a:rPr lang="nl-BE" sz="2000" dirty="0" err="1" smtClean="0"/>
              <a:t>tracking</a:t>
            </a:r>
            <a:r>
              <a:rPr lang="nl-BE" sz="2000" dirty="0" smtClean="0"/>
              <a:t> bij.</a:t>
            </a:r>
          </a:p>
          <a:p>
            <a:pPr lvl="1"/>
            <a:r>
              <a:rPr lang="nl-BE" sz="2000" dirty="0" smtClean="0"/>
              <a:t>Neerschrijven = consolideren en zich realiseren.</a:t>
            </a:r>
          </a:p>
          <a:p>
            <a:pPr lvl="1"/>
            <a:r>
              <a:rPr lang="nl-BE" sz="2000" dirty="0" smtClean="0"/>
              <a:t>Een goede planning maken kost veel geld</a:t>
            </a:r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Tests, tests and some more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Testing a small unit (developer tests)</a:t>
            </a:r>
          </a:p>
          <a:p>
            <a:r>
              <a:rPr lang="nl-BE" dirty="0" smtClean="0"/>
              <a:t>Testing behaviour</a:t>
            </a:r>
          </a:p>
          <a:p>
            <a:r>
              <a:rPr lang="nl-BE" dirty="0" smtClean="0"/>
              <a:t>User acceptance test</a:t>
            </a:r>
          </a:p>
          <a:p>
            <a:r>
              <a:rPr lang="nl-BE" dirty="0" smtClean="0"/>
              <a:t>Integration test</a:t>
            </a:r>
            <a:endParaRPr lang="nl-BE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929586" y="642918"/>
            <a:ext cx="757214" cy="5054617"/>
          </a:xfrm>
          <a:prstGeom prst="rect">
            <a:avLst/>
          </a:prstGeom>
        </p:spPr>
        <p:txBody>
          <a:bodyPr vert="vert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Samenvattend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management is geen theorie uitvoeren, maar het beste ervan maken.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Project ICT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Mangement</a:t>
            </a:r>
            <a:r>
              <a:rPr lang="nl-BE" dirty="0" smtClean="0"/>
              <a:t> introductie</a:t>
            </a:r>
          </a:p>
          <a:p>
            <a:endParaRPr lang="nl-BE" dirty="0" smtClean="0"/>
          </a:p>
          <a:p>
            <a:r>
              <a:rPr lang="nl-BE" dirty="0" smtClean="0"/>
              <a:t>Documenteren van software</a:t>
            </a:r>
          </a:p>
          <a:p>
            <a:pPr lvl="1"/>
            <a:r>
              <a:rPr lang="nl-BE" sz="1800" dirty="0" smtClean="0"/>
              <a:t>UML</a:t>
            </a:r>
          </a:p>
          <a:p>
            <a:endParaRPr lang="nl-BE" dirty="0" smtClean="0"/>
          </a:p>
          <a:p>
            <a:r>
              <a:rPr lang="nl-BE" dirty="0" smtClean="0"/>
              <a:t>SDL (</a:t>
            </a:r>
            <a:r>
              <a:rPr lang="nl-BE" dirty="0" err="1" smtClean="0"/>
              <a:t>Simple</a:t>
            </a:r>
            <a:r>
              <a:rPr lang="nl-BE" dirty="0" smtClean="0"/>
              <a:t> Direct Media </a:t>
            </a:r>
            <a:r>
              <a:rPr lang="nl-BE" dirty="0" err="1" smtClean="0"/>
              <a:t>Layer</a:t>
            </a:r>
            <a:r>
              <a:rPr lang="nl-BE" dirty="0" smtClean="0"/>
              <a:t>) – </a:t>
            </a:r>
            <a:r>
              <a:rPr lang="nl-BE" dirty="0" err="1" smtClean="0"/>
              <a:t>library</a:t>
            </a:r>
            <a:endParaRPr lang="nl-BE" dirty="0" smtClean="0"/>
          </a:p>
          <a:p>
            <a:pPr lvl="1"/>
            <a:r>
              <a:rPr lang="nl-BE" sz="1800" dirty="0" smtClean="0"/>
              <a:t>Video </a:t>
            </a:r>
            <a:r>
              <a:rPr lang="nl-BE" sz="1800" dirty="0" err="1" smtClean="0"/>
              <a:t>Sub-systeem</a:t>
            </a:r>
            <a:r>
              <a:rPr lang="nl-BE" sz="1800" dirty="0" smtClean="0"/>
              <a:t> (</a:t>
            </a:r>
            <a:r>
              <a:rPr lang="nl-BE" sz="1800" dirty="0" err="1" smtClean="0"/>
              <a:t>graphics</a:t>
            </a:r>
            <a:endParaRPr lang="nl-BE" sz="1800" dirty="0" smtClean="0"/>
          </a:p>
          <a:p>
            <a:pPr lvl="1"/>
            <a:r>
              <a:rPr lang="nl-BE" sz="1800" dirty="0" err="1" smtClean="0"/>
              <a:t>Event</a:t>
            </a:r>
            <a:r>
              <a:rPr lang="nl-BE" sz="1800" dirty="0" smtClean="0"/>
              <a:t> </a:t>
            </a:r>
            <a:r>
              <a:rPr lang="nl-BE" sz="1800" dirty="0" err="1" smtClean="0"/>
              <a:t>Sub-Systeem</a:t>
            </a:r>
            <a:endParaRPr lang="nl-BE" sz="1800" dirty="0" smtClean="0"/>
          </a:p>
          <a:p>
            <a:pPr lvl="1"/>
            <a:r>
              <a:rPr lang="nl-BE" sz="1800" dirty="0" smtClean="0"/>
              <a:t>Audio </a:t>
            </a:r>
            <a:r>
              <a:rPr lang="nl-BE" sz="1800" dirty="0" err="1" smtClean="0"/>
              <a:t>Sub-systeem</a:t>
            </a:r>
            <a:endParaRPr lang="nl-BE" sz="1800" dirty="0" smtClean="0"/>
          </a:p>
          <a:p>
            <a:endParaRPr lang="nl-BE" dirty="0" smtClean="0"/>
          </a:p>
          <a:p>
            <a:pPr lvl="1"/>
            <a:endParaRPr lang="nl-BE" sz="1800" dirty="0" smtClean="0"/>
          </a:p>
          <a:p>
            <a:r>
              <a:rPr lang="nl-BE" dirty="0" smtClean="0"/>
              <a:t>Project</a:t>
            </a:r>
          </a:p>
          <a:p>
            <a:pPr lvl="1"/>
            <a:r>
              <a:rPr lang="nl-BE" sz="1800" dirty="0" smtClean="0"/>
              <a:t>Implementeren van een zelf gekozen game</a:t>
            </a:r>
          </a:p>
          <a:p>
            <a:pPr lvl="1"/>
            <a:endParaRPr lang="nl-BE" sz="1800" dirty="0" smtClean="0"/>
          </a:p>
          <a:p>
            <a:endParaRPr lang="nl-BE" sz="1000" dirty="0" smtClean="0"/>
          </a:p>
          <a:p>
            <a:endParaRPr lang="nl-BE" sz="1000" dirty="0" smtClean="0"/>
          </a:p>
          <a:p>
            <a:pPr lvl="1"/>
            <a:endParaRPr lang="en-I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Simple</a:t>
            </a:r>
            <a:r>
              <a:rPr lang="nl-BE" dirty="0" smtClean="0"/>
              <a:t> </a:t>
            </a:r>
            <a:r>
              <a:rPr lang="nl-BE" dirty="0" err="1" smtClean="0"/>
              <a:t>DirectMedia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SDL is a </a:t>
            </a:r>
            <a:r>
              <a:rPr lang="en-IE" dirty="0" smtClean="0">
                <a:solidFill>
                  <a:srgbClr val="FF0000"/>
                </a:solidFill>
              </a:rPr>
              <a:t>free cross-platform multi-media development API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Used for games </a:t>
            </a:r>
          </a:p>
          <a:p>
            <a:pPr lvl="1"/>
            <a:r>
              <a:rPr lang="en-IE" sz="2000" dirty="0" smtClean="0"/>
              <a:t>Used for game SDKs </a:t>
            </a:r>
          </a:p>
          <a:p>
            <a:pPr lvl="1"/>
            <a:r>
              <a:rPr lang="en-IE" sz="2000" dirty="0" smtClean="0"/>
              <a:t>Used for emulators </a:t>
            </a:r>
          </a:p>
          <a:p>
            <a:pPr lvl="1"/>
            <a:r>
              <a:rPr lang="en-IE" sz="2000" dirty="0" smtClean="0"/>
              <a:t>Used for demos </a:t>
            </a:r>
          </a:p>
          <a:p>
            <a:pPr lvl="1"/>
            <a:r>
              <a:rPr lang="en-IE" sz="2000" dirty="0" smtClean="0"/>
              <a:t>Used for multimedia applications </a:t>
            </a:r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do? – Video </a:t>
            </a:r>
            <a:r>
              <a:rPr lang="nl-BE" dirty="0" err="1" smtClean="0"/>
              <a:t>SubSysteem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u="sng" dirty="0" smtClean="0"/>
          </a:p>
          <a:p>
            <a:endParaRPr lang="nl-BE" dirty="0" smtClean="0"/>
          </a:p>
          <a:p>
            <a:pPr lvl="1"/>
            <a:r>
              <a:rPr lang="en-IE" sz="2000" dirty="0" smtClean="0"/>
              <a:t>Set a video mode at any depth (8-bpp or greater) with optional conversion, if the video mode is not supported by the hardware.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Write directly to a linear graphics </a:t>
            </a:r>
            <a:r>
              <a:rPr lang="en-IE" sz="2000" dirty="0" err="1" smtClean="0"/>
              <a:t>framebuffer</a:t>
            </a:r>
            <a:r>
              <a:rPr lang="en-IE" sz="2000" dirty="0" smtClean="0"/>
              <a:t>.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Create surfaces with </a:t>
            </a:r>
            <a:r>
              <a:rPr lang="en-IE" sz="2000" dirty="0" err="1" smtClean="0"/>
              <a:t>colorkey</a:t>
            </a:r>
            <a:r>
              <a:rPr lang="en-IE" sz="2000" dirty="0" smtClean="0"/>
              <a:t> or alpha blending attributes.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Surface </a:t>
            </a:r>
            <a:r>
              <a:rPr lang="en-IE" sz="2000" dirty="0" err="1" smtClean="0"/>
              <a:t>blits</a:t>
            </a:r>
            <a:r>
              <a:rPr lang="en-IE" sz="2000" dirty="0" smtClean="0"/>
              <a:t> are automatically converted to the target format using optimized </a:t>
            </a:r>
            <a:r>
              <a:rPr lang="en-IE" sz="2000" dirty="0" err="1" smtClean="0"/>
              <a:t>blitters</a:t>
            </a:r>
            <a:r>
              <a:rPr lang="en-IE" sz="2000" dirty="0" smtClean="0"/>
              <a:t> and are hardware accelerated</a:t>
            </a:r>
            <a:endParaRPr lang="nl-BE" sz="2000" dirty="0" smtClean="0"/>
          </a:p>
          <a:p>
            <a:pPr lvl="1"/>
            <a:endParaRPr lang="nl-BE" sz="20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do? – </a:t>
            </a:r>
            <a:r>
              <a:rPr lang="nl-BE" dirty="0" err="1" smtClean="0"/>
              <a:t>Events</a:t>
            </a:r>
            <a:r>
              <a:rPr lang="nl-BE" dirty="0" smtClean="0"/>
              <a:t> Subsysteem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Events</a:t>
            </a:r>
            <a:r>
              <a:rPr lang="en-IE" dirty="0" smtClean="0"/>
              <a:t> provided for: </a:t>
            </a:r>
          </a:p>
          <a:p>
            <a:pPr lvl="1"/>
            <a:r>
              <a:rPr lang="en-IE" sz="2000" dirty="0" smtClean="0"/>
              <a:t>Application visibility changes </a:t>
            </a:r>
          </a:p>
          <a:p>
            <a:pPr lvl="1"/>
            <a:r>
              <a:rPr lang="en-IE" sz="2000" dirty="0" smtClean="0"/>
              <a:t>Keyboard input </a:t>
            </a:r>
          </a:p>
          <a:p>
            <a:pPr lvl="1"/>
            <a:r>
              <a:rPr lang="en-IE" sz="2000" dirty="0" smtClean="0"/>
              <a:t>Mouse input </a:t>
            </a:r>
          </a:p>
          <a:p>
            <a:pPr lvl="1"/>
            <a:r>
              <a:rPr lang="en-IE" sz="2000" dirty="0" smtClean="0"/>
              <a:t>User-requested quit </a:t>
            </a:r>
          </a:p>
          <a:p>
            <a:endParaRPr lang="en-IE" dirty="0" smtClean="0"/>
          </a:p>
          <a:p>
            <a:r>
              <a:rPr lang="en-IE" dirty="0" err="1" smtClean="0"/>
              <a:t>Objecten</a:t>
            </a:r>
            <a:r>
              <a:rPr lang="en-IE" dirty="0" smtClean="0"/>
              <a:t> </a:t>
            </a:r>
            <a:r>
              <a:rPr lang="en-IE" dirty="0" err="1" smtClean="0"/>
              <a:t>schrijven</a:t>
            </a:r>
            <a:r>
              <a:rPr lang="en-IE" dirty="0" smtClean="0"/>
              <a:t> in op de SDL-events</a:t>
            </a:r>
          </a:p>
          <a:p>
            <a:pPr lvl="1"/>
            <a:r>
              <a:rPr lang="nl-BE" sz="2000" dirty="0" err="1" smtClean="0"/>
              <a:t>Events</a:t>
            </a:r>
            <a:r>
              <a:rPr lang="nl-BE" sz="2000" dirty="0" smtClean="0"/>
              <a:t> voor input </a:t>
            </a:r>
            <a:r>
              <a:rPr lang="nl-BE" sz="2000" dirty="0" err="1" smtClean="0"/>
              <a:t>mouse</a:t>
            </a:r>
            <a:r>
              <a:rPr lang="nl-BE" sz="2000" dirty="0" smtClean="0"/>
              <a:t>/keyboard …</a:t>
            </a:r>
            <a:endParaRPr lang="en-IE" sz="2000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do? – Audio Subsysteem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Audio</a:t>
            </a:r>
            <a:r>
              <a:rPr lang="en-IE" dirty="0" smtClean="0"/>
              <a:t>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Set audio playback of 8-bit and 16-bit audio, mono or stereo, with optional conversion if the format is not supported by the hardware.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Audio runs independently in a separate thread, filled via a user </a:t>
            </a:r>
            <a:r>
              <a:rPr lang="en-IE" sz="2000" dirty="0" err="1" smtClean="0"/>
              <a:t>callback</a:t>
            </a:r>
            <a:r>
              <a:rPr lang="en-IE" sz="2000" dirty="0" smtClean="0"/>
              <a:t> mechanism. </a:t>
            </a:r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Designed for custom software audio mixers, but the example archive contains a complete audio/music output library. 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Installeren van de </a:t>
            </a:r>
            <a:r>
              <a:rPr lang="nl-BE" dirty="0" err="1" smtClean="0"/>
              <a:t>SDL.Net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 smtClean="0">
                <a:hlinkClick r:id="rId2"/>
              </a:rPr>
              <a:t>http://sourceforge.net/projects/cs-sdl/files/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-1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802" y="1578292"/>
            <a:ext cx="4887595" cy="37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- 2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0702" y="1578292"/>
            <a:ext cx="4887595" cy="37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- 3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602" y="1438592"/>
            <a:ext cx="4887595" cy="37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- 4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202" y="1540192"/>
            <a:ext cx="4887595" cy="37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-5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602" y="1565592"/>
            <a:ext cx="4887595" cy="377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nl-NL" dirty="0" smtClean="0"/>
              <a:t>Portfolio permanent : </a:t>
            </a:r>
          </a:p>
          <a:p>
            <a:pPr lvl="1"/>
            <a:r>
              <a:rPr lang="nl-NL" sz="1800" dirty="0" smtClean="0"/>
              <a:t>In de loop van het semester wordt de student beoordeeld op basis van de informatie opgenomen in het tussentijds digitaal portfolio en de toelichting (mondeling of schriftelijke) die hierbij door hem/haar wordt gegeven. </a:t>
            </a:r>
          </a:p>
          <a:p>
            <a:endParaRPr lang="nl-NL" dirty="0" smtClean="0"/>
          </a:p>
          <a:p>
            <a:r>
              <a:rPr lang="nl-NL" dirty="0" smtClean="0"/>
              <a:t>Portfolio : </a:t>
            </a:r>
          </a:p>
          <a:p>
            <a:pPr lvl="1"/>
            <a:r>
              <a:rPr lang="nl-NL" sz="1800" dirty="0" smtClean="0"/>
              <a:t>Tijdens de examenperiode wordt de student beoordeeld op basis van de informatie opgenomen in het digitaal eindportfolio en de toelichting (mondeling of schriftelijke) die hierbij door hem/haar wordt gegeven. 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eerste Project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Visual Studio op en maak een nieuw Console Project aan: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440" y="1938224"/>
            <a:ext cx="5760720" cy="387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eerste Project -2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</a:t>
            </a:r>
            <a:r>
              <a:rPr lang="nl-BE" dirty="0" err="1" smtClean="0"/>
              <a:t>SDL.Net</a:t>
            </a:r>
            <a:r>
              <a:rPr lang="nl-BE" dirty="0" smtClean="0"/>
              <a:t> te gebruiken moeten we 2 </a:t>
            </a:r>
            <a:r>
              <a:rPr lang="nl-BE" dirty="0" err="1" smtClean="0"/>
              <a:t>managed</a:t>
            </a:r>
            <a:r>
              <a:rPr lang="nl-BE" dirty="0" smtClean="0"/>
              <a:t> </a:t>
            </a:r>
            <a:r>
              <a:rPr lang="nl-BE" dirty="0" err="1" smtClean="0"/>
              <a:t>DLL’s</a:t>
            </a:r>
            <a:r>
              <a:rPr lang="nl-BE" dirty="0" smtClean="0"/>
              <a:t> in ons project toevoegen.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 in de bin directory:</a:t>
            </a:r>
            <a:endParaRPr lang="en-IE" dirty="0" smtClean="0"/>
          </a:p>
          <a:p>
            <a:pPr lvl="1"/>
            <a:r>
              <a:rPr lang="en-US" dirty="0" smtClean="0"/>
              <a:t>SdlDotNet.dll</a:t>
            </a:r>
            <a:endParaRPr lang="en-IE" dirty="0" smtClean="0"/>
          </a:p>
          <a:p>
            <a:pPr lvl="1"/>
            <a:r>
              <a:rPr lang="en-US" dirty="0" err="1" smtClean="0"/>
              <a:t>Tao.Sdl.dll</a:t>
            </a:r>
            <a:endParaRPr lang="en-IE" dirty="0" smtClean="0"/>
          </a:p>
          <a:p>
            <a:r>
              <a:rPr lang="nl-BE" dirty="0" err="1" smtClean="0"/>
              <a:t>Rechtermuisklik</a:t>
            </a:r>
            <a:r>
              <a:rPr lang="nl-BE" dirty="0" smtClean="0"/>
              <a:t> op je project en kies “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Reference</a:t>
            </a:r>
            <a:r>
              <a:rPr lang="nl-BE" dirty="0" smtClean="0"/>
              <a:t>”. Dit laat je toe om van de </a:t>
            </a:r>
            <a:r>
              <a:rPr lang="nl-BE" dirty="0" err="1" smtClean="0"/>
              <a:t>SDL.Net</a:t>
            </a:r>
            <a:r>
              <a:rPr lang="nl-BE" dirty="0" smtClean="0"/>
              <a:t> bibliotheek gebruik te maken.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9791" y="3465285"/>
            <a:ext cx="1774417" cy="27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Let’s</a:t>
            </a:r>
            <a:r>
              <a:rPr lang="nl-BE" dirty="0" smtClean="0"/>
              <a:t> go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949325" y="4987925"/>
            <a:ext cx="7032625" cy="149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</a:pP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</a:rPr>
              <a:t>Formulas</a:t>
            </a:r>
          </a:p>
          <a:p>
            <a:pPr marL="742950" lvl="1" indent="-285750">
              <a:lnSpc>
                <a:spcPct val="80000"/>
              </a:lnSpc>
              <a:spcBef>
                <a:spcPct val="25000"/>
              </a:spcBef>
              <a:buSzPct val="40000"/>
              <a:buFont typeface="Monotype Sorts" pitchFamily="2" charset="2"/>
              <a:buChar char="l"/>
            </a:pPr>
            <a:r>
              <a:rPr lang="en-US" sz="1800" i="1" dirty="0">
                <a:solidFill>
                  <a:srgbClr val="000000"/>
                </a:solidFill>
                <a:latin typeface="Bosis for Agfa SemiBold" pitchFamily="34" charset="0"/>
              </a:rPr>
              <a:t>Waterfall</a:t>
            </a: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 “if you master what you want”</a:t>
            </a:r>
          </a:p>
          <a:p>
            <a:pPr marL="742950" lvl="1" indent="-285750">
              <a:lnSpc>
                <a:spcPct val="80000"/>
              </a:lnSpc>
              <a:spcBef>
                <a:spcPct val="25000"/>
              </a:spcBef>
              <a:buSzPct val="40000"/>
              <a:buFont typeface="Monotype Sorts" pitchFamily="2" charset="2"/>
              <a:buChar char="l"/>
            </a:pPr>
            <a:r>
              <a:rPr lang="en-US" sz="1800" i="1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Scrum</a:t>
            </a: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  faster </a:t>
            </a:r>
            <a:r>
              <a:rPr lang="en-US" sz="1800" i="1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sprint</a:t>
            </a: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-deliveries with smaller, controlled profit, with multi-functional teams</a:t>
            </a:r>
          </a:p>
          <a:p>
            <a:pPr marL="742950" lvl="1" indent="-285750">
              <a:lnSpc>
                <a:spcPct val="80000"/>
              </a:lnSpc>
              <a:spcBef>
                <a:spcPct val="25000"/>
              </a:spcBef>
              <a:buSzPct val="40000"/>
              <a:buFont typeface="Monotype Sorts" pitchFamily="2" charset="2"/>
              <a:buChar char="l"/>
            </a:pPr>
            <a:r>
              <a:rPr lang="en-US" sz="1800" i="1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Agile</a:t>
            </a:r>
            <a:r>
              <a:rPr lang="en-US" sz="1800" dirty="0">
                <a:solidFill>
                  <a:srgbClr val="000000"/>
                </a:solidFill>
                <a:latin typeface="Bosis for Agfa SemiBold" pitchFamily="34" charset="0"/>
                <a:sym typeface="Wingdings" pitchFamily="2" charset="2"/>
              </a:rPr>
              <a:t>  take re-engineering into account</a:t>
            </a:r>
            <a:endParaRPr lang="en-US" sz="1800" dirty="0">
              <a:solidFill>
                <a:srgbClr val="000000"/>
              </a:solidFill>
              <a:latin typeface="Bosis for Agfa SemiBold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</a:pPr>
            <a:endParaRPr lang="nl-NL" sz="2400" dirty="0">
              <a:solidFill>
                <a:srgbClr val="000000"/>
              </a:solidFill>
              <a:latin typeface="Bosis for Agfa SemiBold" pitchFamily="34" charset="0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Methodology … a Myth ?</a:t>
            </a:r>
            <a:endParaRPr lang="nl-NL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1" y="976313"/>
            <a:ext cx="6197600" cy="3989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Advantage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be </a:t>
            </a:r>
            <a:r>
              <a:rPr lang="en-US" sz="1800" b="1" dirty="0"/>
              <a:t>predictable </a:t>
            </a:r>
            <a:r>
              <a:rPr lang="en-US" sz="1800" dirty="0"/>
              <a:t>and</a:t>
            </a:r>
            <a:r>
              <a:rPr lang="en-US" sz="1800" b="1" dirty="0"/>
              <a:t> </a:t>
            </a:r>
            <a:r>
              <a:rPr lang="en-US" sz="1800" dirty="0"/>
              <a:t>deliver the </a:t>
            </a:r>
            <a:r>
              <a:rPr lang="en-US" sz="1800" b="1" dirty="0"/>
              <a:t>right contents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be </a:t>
            </a:r>
            <a:r>
              <a:rPr lang="en-US" sz="1800" b="1" dirty="0"/>
              <a:t>on time</a:t>
            </a:r>
            <a:r>
              <a:rPr lang="en-US" sz="1800" dirty="0"/>
              <a:t> with the expected </a:t>
            </a:r>
            <a:r>
              <a:rPr lang="en-US" sz="1800" b="1" dirty="0"/>
              <a:t>quality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proactively report delays or problems !</a:t>
            </a:r>
            <a:endParaRPr lang="en-US" sz="1600" b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create something </a:t>
            </a:r>
            <a:r>
              <a:rPr lang="en-US" sz="1800" b="1" dirty="0"/>
              <a:t>maintainable</a:t>
            </a:r>
            <a:r>
              <a:rPr lang="en-US" sz="1800" dirty="0"/>
              <a:t> (teams can change)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possibly </a:t>
            </a:r>
            <a:r>
              <a:rPr lang="en-US" sz="1600" b="1" dirty="0"/>
              <a:t>reusable</a:t>
            </a:r>
            <a:r>
              <a:rPr lang="en-US" sz="1600" dirty="0"/>
              <a:t> (</a:t>
            </a:r>
            <a:r>
              <a:rPr lang="en-US" sz="1600" dirty="0" err="1"/>
              <a:t>eg</a:t>
            </a:r>
            <a:r>
              <a:rPr lang="en-US" sz="1600" dirty="0"/>
              <a:t>. </a:t>
            </a:r>
            <a:r>
              <a:rPr lang="en-US" sz="1600" i="1" dirty="0"/>
              <a:t>generic</a:t>
            </a:r>
            <a:r>
              <a:rPr lang="en-US" sz="1600" dirty="0"/>
              <a:t> components)</a:t>
            </a:r>
          </a:p>
          <a:p>
            <a:pPr>
              <a:lnSpc>
                <a:spcPct val="90000"/>
              </a:lnSpc>
            </a:pPr>
            <a:endParaRPr lang="nl-NL" sz="1800" dirty="0"/>
          </a:p>
        </p:txBody>
      </p:sp>
      <p:sp>
        <p:nvSpPr>
          <p:cNvPr id="652292" name="AutoShape 4"/>
          <p:cNvSpPr>
            <a:spLocks/>
          </p:cNvSpPr>
          <p:nvPr/>
        </p:nvSpPr>
        <p:spPr bwMode="auto">
          <a:xfrm>
            <a:off x="1131888" y="5605463"/>
            <a:ext cx="152400" cy="773112"/>
          </a:xfrm>
          <a:prstGeom prst="leftBrace">
            <a:avLst>
              <a:gd name="adj1" fmla="val 4227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3200" rIns="90000" bIns="43200" anchor="ctr">
            <a:spAutoFit/>
          </a:bodyPr>
          <a:lstStyle/>
          <a:p>
            <a:endParaRPr lang="en-IE"/>
          </a:p>
        </p:txBody>
      </p:sp>
      <p:pic>
        <p:nvPicPr>
          <p:cNvPr id="6522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5350" y="3067050"/>
            <a:ext cx="180975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1347788"/>
            <a:ext cx="51720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 = Project 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project is een TEMPORARY </a:t>
            </a:r>
            <a:r>
              <a:rPr lang="nl-BE" dirty="0" err="1" smtClean="0"/>
              <a:t>effort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om een unieke service of product te leveren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-&gt; gedefinieerd door:</a:t>
            </a:r>
          </a:p>
          <a:p>
            <a:endParaRPr lang="nl-BE" dirty="0" smtClean="0"/>
          </a:p>
          <a:p>
            <a:pPr lvl="1"/>
            <a:r>
              <a:rPr lang="nl-BE" sz="2000" dirty="0" smtClean="0"/>
              <a:t>Budget</a:t>
            </a:r>
          </a:p>
          <a:p>
            <a:pPr lvl="1"/>
            <a:r>
              <a:rPr lang="nl-BE" sz="2000" dirty="0" smtClean="0"/>
              <a:t>Timing</a:t>
            </a:r>
          </a:p>
          <a:p>
            <a:pPr lvl="1"/>
            <a:r>
              <a:rPr lang="nl-BE" sz="2000" dirty="0" smtClean="0"/>
              <a:t>Specificaties</a:t>
            </a:r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 van het project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Tracking</a:t>
            </a:r>
            <a:r>
              <a:rPr lang="nl-BE" dirty="0" smtClean="0"/>
              <a:t> het project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814513"/>
            <a:ext cx="8953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4281488"/>
            <a:ext cx="8943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Lets look at Software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50% van de projecten falen</a:t>
            </a:r>
          </a:p>
          <a:p>
            <a:endParaRPr lang="nl-BE" dirty="0" smtClean="0"/>
          </a:p>
          <a:p>
            <a:r>
              <a:rPr lang="nl-BE" dirty="0" smtClean="0"/>
              <a:t>40% gaan over tijd en/of over budget</a:t>
            </a:r>
          </a:p>
          <a:p>
            <a:endParaRPr lang="nl-BE" dirty="0" smtClean="0"/>
          </a:p>
          <a:p>
            <a:r>
              <a:rPr lang="nl-BE" dirty="0" smtClean="0"/>
              <a:t>Projecten worden nooit uitgevoerd als gepland, maar</a:t>
            </a:r>
          </a:p>
          <a:p>
            <a:pPr lvl="1"/>
            <a:r>
              <a:rPr lang="nl-BE" sz="2000" dirty="0" err="1" smtClean="0"/>
              <a:t>Not</a:t>
            </a:r>
            <a:r>
              <a:rPr lang="nl-BE" sz="2000" dirty="0" smtClean="0"/>
              <a:t> as </a:t>
            </a:r>
            <a:r>
              <a:rPr lang="nl-BE" sz="2000" dirty="0" err="1" smtClean="0"/>
              <a:t>planned</a:t>
            </a:r>
            <a:r>
              <a:rPr lang="nl-BE" sz="2000" dirty="0" smtClean="0"/>
              <a:t>           </a:t>
            </a:r>
            <a:r>
              <a:rPr lang="nl-BE" sz="2000" dirty="0" err="1" smtClean="0"/>
              <a:t>not</a:t>
            </a:r>
            <a:r>
              <a:rPr lang="nl-BE" sz="2000" dirty="0" smtClean="0"/>
              <a:t> </a:t>
            </a:r>
            <a:r>
              <a:rPr lang="nl-BE" sz="2000" dirty="0" err="1" smtClean="0"/>
              <a:t>succesfull</a:t>
            </a:r>
            <a:endParaRPr lang="nl-BE" sz="2000" dirty="0" smtClean="0"/>
          </a:p>
          <a:p>
            <a:pPr lvl="1"/>
            <a:endParaRPr lang="nl-BE" sz="2000" dirty="0" smtClean="0"/>
          </a:p>
          <a:p>
            <a:pPr>
              <a:buNone/>
            </a:pPr>
            <a:endParaRPr lang="nl-BE" dirty="0" smtClean="0"/>
          </a:p>
          <a:p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0" y="2422525"/>
            <a:ext cx="266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lifecycle and tracking parameters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Parameters:</a:t>
            </a:r>
          </a:p>
          <a:p>
            <a:r>
              <a:rPr lang="nl-BE" dirty="0" smtClean="0"/>
              <a:t>S </a:t>
            </a:r>
            <a:r>
              <a:rPr lang="nl-BE" dirty="0" err="1" smtClean="0"/>
              <a:t>pecifiek</a:t>
            </a:r>
            <a:endParaRPr lang="nl-BE" dirty="0" smtClean="0"/>
          </a:p>
          <a:p>
            <a:r>
              <a:rPr lang="nl-BE" dirty="0" smtClean="0"/>
              <a:t>M eetbaar</a:t>
            </a:r>
          </a:p>
          <a:p>
            <a:r>
              <a:rPr lang="nl-BE" dirty="0" smtClean="0"/>
              <a:t>A </a:t>
            </a:r>
            <a:r>
              <a:rPr lang="nl-BE" dirty="0" err="1" smtClean="0"/>
              <a:t>cceptabel</a:t>
            </a:r>
            <a:endParaRPr lang="nl-BE" dirty="0" smtClean="0"/>
          </a:p>
          <a:p>
            <a:r>
              <a:rPr lang="nl-BE" dirty="0" smtClean="0"/>
              <a:t>R </a:t>
            </a:r>
            <a:r>
              <a:rPr lang="nl-BE" dirty="0" err="1" smtClean="0"/>
              <a:t>ealiseerbaar</a:t>
            </a:r>
            <a:endParaRPr lang="nl-BE" dirty="0" smtClean="0"/>
          </a:p>
          <a:p>
            <a:r>
              <a:rPr lang="nl-BE" dirty="0" smtClean="0"/>
              <a:t>T </a:t>
            </a:r>
            <a:r>
              <a:rPr lang="nl-BE" dirty="0" err="1" smtClean="0"/>
              <a:t>ijdsgebonden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Spreek af hoe je rapporteert (eg </a:t>
            </a:r>
            <a:r>
              <a:rPr lang="nl-BE" dirty="0" err="1" smtClean="0"/>
              <a:t>template</a:t>
            </a:r>
            <a:r>
              <a:rPr lang="nl-BE" dirty="0" smtClean="0"/>
              <a:t> en ingevuld </a:t>
            </a:r>
            <a:r>
              <a:rPr lang="nl-BE" dirty="0" err="1" smtClean="0"/>
              <a:t>example</a:t>
            </a:r>
            <a:r>
              <a:rPr lang="nl-BE" dirty="0" smtClean="0"/>
              <a:t>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563" y="1343025"/>
            <a:ext cx="39528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lifecycles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6518275" y="6457950"/>
            <a:ext cx="2406650" cy="312738"/>
          </a:xfrm>
        </p:spPr>
        <p:txBody>
          <a:bodyPr/>
          <a:lstStyle/>
          <a:p>
            <a:pPr>
              <a:defRPr/>
            </a:pPr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114A4218-B11E-41AB-B93D-F3BDF6272EF0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889250"/>
            <a:ext cx="43053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688" y="1446213"/>
            <a:ext cx="37814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">
      <a:dk1>
        <a:srgbClr val="666666"/>
      </a:dk1>
      <a:lt1>
        <a:srgbClr val="FFFFFF"/>
      </a:lt1>
      <a:dk2>
        <a:srgbClr val="666666"/>
      </a:dk2>
      <a:lt2>
        <a:srgbClr val="330000"/>
      </a:lt2>
      <a:accent1>
        <a:srgbClr val="FF8800"/>
      </a:accent1>
      <a:accent2>
        <a:srgbClr val="EE4411"/>
      </a:accent2>
      <a:accent3>
        <a:srgbClr val="FFFFFF"/>
      </a:accent3>
      <a:accent4>
        <a:srgbClr val="565656"/>
      </a:accent4>
      <a:accent5>
        <a:srgbClr val="FFC3AA"/>
      </a:accent5>
      <a:accent6>
        <a:srgbClr val="D83D0E"/>
      </a:accent6>
      <a:hlink>
        <a:srgbClr val="0077CC"/>
      </a:hlink>
      <a:folHlink>
        <a:srgbClr val="22AA2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7214</TotalTime>
  <Words>944</Words>
  <Application>Microsoft Office PowerPoint</Application>
  <PresentationFormat>On-screen Show (4:3)</PresentationFormat>
  <Paragraphs>209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Standaardontwerp</vt:lpstr>
      <vt:lpstr>Project ICT</vt:lpstr>
      <vt:lpstr>Inhoud Project ICT</vt:lpstr>
      <vt:lpstr>Evaluatie</vt:lpstr>
      <vt:lpstr>Software Methodology … a Myth ?</vt:lpstr>
      <vt:lpstr>Belangrijk = Project Management</vt:lpstr>
      <vt:lpstr>Project Management</vt:lpstr>
      <vt:lpstr>Lets look at Software Development</vt:lpstr>
      <vt:lpstr>Select the lifecycle and tracking parameters </vt:lpstr>
      <vt:lpstr>Project lifecycles</vt:lpstr>
      <vt:lpstr>V - Model</vt:lpstr>
      <vt:lpstr>Project lifecycles -Waterfall</vt:lpstr>
      <vt:lpstr>Project lifecycles -Evolutionary</vt:lpstr>
      <vt:lpstr>Welke levenscyclus kiezen?</vt:lpstr>
      <vt:lpstr>Welke lifecycle kiezen?</vt:lpstr>
      <vt:lpstr>Welke lifecycle kiezen?</vt:lpstr>
      <vt:lpstr>Welke lifecycle kiezen?</vt:lpstr>
      <vt:lpstr>Plannen van je project</vt:lpstr>
      <vt:lpstr>Tests, tests and some more tests</vt:lpstr>
      <vt:lpstr>Samenvattend</vt:lpstr>
      <vt:lpstr>Simple DirectMedia Layer</vt:lpstr>
      <vt:lpstr>What can it do? – Video SubSysteem</vt:lpstr>
      <vt:lpstr>What can it do? – Events Subsysteem</vt:lpstr>
      <vt:lpstr>What can it do? – Audio Subsysteem</vt:lpstr>
      <vt:lpstr>Installeren van de SDL.Net library</vt:lpstr>
      <vt:lpstr>Installatie -1</vt:lpstr>
      <vt:lpstr>Installatie - 2</vt:lpstr>
      <vt:lpstr>Installatie - 3</vt:lpstr>
      <vt:lpstr>Installatie - 4</vt:lpstr>
      <vt:lpstr>Installatie -5</vt:lpstr>
      <vt:lpstr>Ons eerste Project</vt:lpstr>
      <vt:lpstr>Ons eerste Project -2</vt:lpstr>
      <vt:lpstr>Let’s go</vt:lpstr>
    </vt:vector>
  </TitlesOfParts>
  <Company>Gramma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>voka presentatie versie 8 maart 2004</dc:subject>
  <dc:creator>Jan Dries</dc:creator>
  <cp:lastModifiedBy>Lorenz Put</cp:lastModifiedBy>
  <cp:revision>218</cp:revision>
  <cp:lastPrinted>2008-08-25T12:59:34Z</cp:lastPrinted>
  <dcterms:created xsi:type="dcterms:W3CDTF">2008-08-26T07:45:18Z</dcterms:created>
  <dcterms:modified xsi:type="dcterms:W3CDTF">2014-10-24T08:45:46Z</dcterms:modified>
</cp:coreProperties>
</file>