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99" r:id="rId2"/>
    <p:sldId id="258" r:id="rId3"/>
    <p:sldId id="301" r:id="rId4"/>
    <p:sldId id="261" r:id="rId5"/>
    <p:sldId id="262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64" r:id="rId14"/>
    <p:sldId id="263" r:id="rId15"/>
    <p:sldId id="277" r:id="rId16"/>
    <p:sldId id="280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Hind" panose="020B0604020202020204" charset="0"/>
      <p:regular r:id="rId23"/>
      <p:bold r:id="rId24"/>
    </p:embeddedFont>
    <p:embeddedFont>
      <p:font typeface="Oswald" panose="020B0604020202020204" charset="0"/>
      <p:regular r:id="rId25"/>
      <p:bold r:id="rId26"/>
    </p:embeddedFont>
    <p:embeddedFont>
      <p:font typeface="Pathway Gothic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73"/>
    <a:srgbClr val="F5A785"/>
    <a:srgbClr val="FFFFFF"/>
    <a:srgbClr val="8A8A8A"/>
    <a:srgbClr val="E9E9E9"/>
    <a:srgbClr val="A83423"/>
    <a:srgbClr val="E07A54"/>
    <a:srgbClr val="E97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5F087-C284-4EE6-8A11-CC1576374293}">
  <a:tblStyle styleId="{8B65F087-C284-4EE6-8A11-CC15763742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314B43-4037-408B-B923-9872BC4834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045" autoAdjust="0"/>
  </p:normalViewPr>
  <p:slideViewPr>
    <p:cSldViewPr snapToGrid="0">
      <p:cViewPr varScale="1">
        <p:scale>
          <a:sx n="101" d="100"/>
          <a:sy n="101" d="100"/>
        </p:scale>
        <p:origin x="19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0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108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91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199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fe0c27f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fe0c27f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6fe0c27f63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6fe0c27f63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fd58534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fd58534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e0c27f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e0c27f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55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fe0c27f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fe0c27f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06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80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767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0f5ef93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0f5ef934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79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/>
          <p:nvPr/>
        </p:nvSpPr>
        <p:spPr>
          <a:xfrm rot="5400000">
            <a:off x="5413687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ctrTitle" idx="2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3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ctrTitle" idx="4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5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6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/>
          <p:nvPr/>
        </p:nvSpPr>
        <p:spPr>
          <a:xfrm rot="-5400000" flipH="1">
            <a:off x="-3020038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ctrTitle" idx="4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16" name="Google Shape;216;p19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9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23" name="Google Shape;22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 rot="-5400000">
            <a:off x="-666288" y="-188447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58179" y="346051"/>
            <a:ext cx="712907" cy="730677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281046" y="1250700"/>
            <a:ext cx="353321" cy="3621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24"/>
          <p:cNvSpPr/>
          <p:nvPr/>
        </p:nvSpPr>
        <p:spPr>
          <a:xfrm rot="-1799972">
            <a:off x="7107554" y="2597206"/>
            <a:ext cx="6240356" cy="3109502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25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5" r:id="rId6"/>
    <p:sldLayoutId id="2147483666" r:id="rId7"/>
    <p:sldLayoutId id="2147483670" r:id="rId8"/>
    <p:sldLayoutId id="2147483671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3403780" y="2692894"/>
            <a:ext cx="2562300" cy="132817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1948082" y="563733"/>
            <a:ext cx="5648963" cy="20598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dirty="0" err="1"/>
              <a:t>Predictions</a:t>
            </a:r>
            <a:r>
              <a:rPr lang="it-IT" sz="6000" dirty="0"/>
              <a:t> of COVID-19 new </a:t>
            </a:r>
            <a:r>
              <a:rPr lang="it-IT" sz="6000" dirty="0" err="1"/>
              <a:t>cases</a:t>
            </a:r>
            <a:r>
              <a:rPr lang="it-IT" sz="6000" dirty="0"/>
              <a:t> </a:t>
            </a:r>
            <a:r>
              <a:rPr lang="it-IT" sz="6000" dirty="0" err="1"/>
              <a:t>worldwide</a:t>
            </a:r>
            <a:endParaRPr sz="60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3344155" y="2865159"/>
            <a:ext cx="26815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</a:rPr>
              <a:t>A</a:t>
            </a:r>
            <a:r>
              <a:rPr lang="en" sz="2000" b="1" dirty="0">
                <a:solidFill>
                  <a:schemeClr val="dk2"/>
                </a:solidFill>
              </a:rPr>
              <a:t>n early-stage vaccination evaluation</a:t>
            </a:r>
            <a:endParaRPr sz="2000" b="1"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4108;p61">
            <a:extLst>
              <a:ext uri="{FF2B5EF4-FFF2-40B4-BE49-F238E27FC236}">
                <a16:creationId xmlns:a16="http://schemas.microsoft.com/office/drawing/2014/main" id="{0A1FD083-B011-4E2C-88DE-2F2CF598C2A3}"/>
              </a:ext>
            </a:extLst>
          </p:cNvPr>
          <p:cNvGrpSpPr/>
          <p:nvPr/>
        </p:nvGrpSpPr>
        <p:grpSpPr>
          <a:xfrm>
            <a:off x="7752283" y="2184016"/>
            <a:ext cx="587871" cy="512373"/>
            <a:chOff x="6000100" y="3076250"/>
            <a:chExt cx="587871" cy="512373"/>
          </a:xfrm>
        </p:grpSpPr>
        <p:sp>
          <p:nvSpPr>
            <p:cNvPr id="84" name="Google Shape;4109;p61">
              <a:extLst>
                <a:ext uri="{FF2B5EF4-FFF2-40B4-BE49-F238E27FC236}">
                  <a16:creationId xmlns:a16="http://schemas.microsoft.com/office/drawing/2014/main" id="{873111A6-23C6-4C3A-B43F-DC3A1171D65B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5" name="Google Shape;4110;p61">
              <a:extLst>
                <a:ext uri="{FF2B5EF4-FFF2-40B4-BE49-F238E27FC236}">
                  <a16:creationId xmlns:a16="http://schemas.microsoft.com/office/drawing/2014/main" id="{953A47D6-B8B8-480B-8921-F5FC794792BA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86" name="Google Shape;4111;p61">
                <a:extLst>
                  <a:ext uri="{FF2B5EF4-FFF2-40B4-BE49-F238E27FC236}">
                    <a16:creationId xmlns:a16="http://schemas.microsoft.com/office/drawing/2014/main" id="{0766C95B-295C-4F3B-8713-875E46D438D0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Google Shape;4112;p61">
                <a:extLst>
                  <a:ext uri="{FF2B5EF4-FFF2-40B4-BE49-F238E27FC236}">
                    <a16:creationId xmlns:a16="http://schemas.microsoft.com/office/drawing/2014/main" id="{B5C3B60E-2B50-45D5-8C10-49FB8EE0E603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Google Shape;4113;p61">
                <a:extLst>
                  <a:ext uri="{FF2B5EF4-FFF2-40B4-BE49-F238E27FC236}">
                    <a16:creationId xmlns:a16="http://schemas.microsoft.com/office/drawing/2014/main" id="{6F9C6DB3-2EA8-4836-9ED3-3272B045428B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Google Shape;4114;p61">
                <a:extLst>
                  <a:ext uri="{FF2B5EF4-FFF2-40B4-BE49-F238E27FC236}">
                    <a16:creationId xmlns:a16="http://schemas.microsoft.com/office/drawing/2014/main" id="{155C322D-AF77-4495-BCCB-A2D68F11F501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Google Shape;4115;p61">
                <a:extLst>
                  <a:ext uri="{FF2B5EF4-FFF2-40B4-BE49-F238E27FC236}">
                    <a16:creationId xmlns:a16="http://schemas.microsoft.com/office/drawing/2014/main" id="{C48A079C-BE8B-4AC8-AFC6-60B1359976C9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Google Shape;4116;p61">
                <a:extLst>
                  <a:ext uri="{FF2B5EF4-FFF2-40B4-BE49-F238E27FC236}">
                    <a16:creationId xmlns:a16="http://schemas.microsoft.com/office/drawing/2014/main" id="{8E8A1A0D-283A-4213-8A2B-71D654DFD160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Google Shape;4117;p61">
                <a:extLst>
                  <a:ext uri="{FF2B5EF4-FFF2-40B4-BE49-F238E27FC236}">
                    <a16:creationId xmlns:a16="http://schemas.microsoft.com/office/drawing/2014/main" id="{9FB42A8D-AC0F-4C91-B2F3-684736064349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93" name="Google Shape;311;p31">
            <a:extLst>
              <a:ext uri="{FF2B5EF4-FFF2-40B4-BE49-F238E27FC236}">
                <a16:creationId xmlns:a16="http://schemas.microsoft.com/office/drawing/2014/main" id="{0B63DEE4-6013-40E5-8F72-9D765A39CA77}"/>
              </a:ext>
            </a:extLst>
          </p:cNvPr>
          <p:cNvSpPr/>
          <p:nvPr/>
        </p:nvSpPr>
        <p:spPr>
          <a:xfrm>
            <a:off x="172329" y="4175470"/>
            <a:ext cx="2492214" cy="7831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044A0-5244-4786-AA8A-02D16A3B07D4}"/>
              </a:ext>
            </a:extLst>
          </p:cNvPr>
          <p:cNvSpPr txBox="1"/>
          <p:nvPr/>
        </p:nvSpPr>
        <p:spPr>
          <a:xfrm>
            <a:off x="261954" y="4221836"/>
            <a:ext cx="2366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Machine learning</a:t>
            </a:r>
          </a:p>
          <a:p>
            <a:r>
              <a:rPr lang="en-US" b="1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Lorenz’s Final Project</a:t>
            </a:r>
          </a:p>
          <a:p>
            <a:r>
              <a:rPr lang="en-US" b="1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Data Analytics at </a:t>
            </a:r>
            <a:r>
              <a:rPr lang="en-US" b="1" dirty="0" err="1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Ironhack</a:t>
            </a:r>
            <a:endParaRPr lang="en-US" b="1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8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1EF56-B47B-4A90-8448-DE026136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3"/>
            <a:ext cx="8360229" cy="3924714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Hungary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091647" cy="3924715"/>
            <a:chOff x="423741" y="763675"/>
            <a:chExt cx="5091647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911633" y="4426780"/>
              <a:ext cx="603755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425615" y="838777"/>
            <a:ext cx="1262323" cy="577081"/>
            <a:chOff x="7458273" y="732196"/>
            <a:chExt cx="1262323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835689" y="732196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296888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094412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73" y="895511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86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34D0C19C-70E6-4F80-BC1C-FC8C4BE9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3"/>
            <a:ext cx="8360229" cy="3924715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– the Netherlands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091647" cy="3924715"/>
            <a:chOff x="423741" y="763675"/>
            <a:chExt cx="5091647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911633" y="4426780"/>
              <a:ext cx="603755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523580" y="903104"/>
            <a:ext cx="1261032" cy="577081"/>
            <a:chOff x="7556238" y="814817"/>
            <a:chExt cx="1261032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932363" y="814817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363995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161519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556238" y="962617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5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8496DE3-0C82-469D-95AD-1A193E26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3"/>
            <a:ext cx="8360229" cy="3924714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– Moldova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091647" cy="3924715"/>
            <a:chOff x="423741" y="763675"/>
            <a:chExt cx="5091647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911633" y="4426780"/>
              <a:ext cx="603755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523580" y="903104"/>
            <a:ext cx="1261032" cy="577081"/>
            <a:chOff x="7556238" y="814817"/>
            <a:chExt cx="1261032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932363" y="814817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363995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562768" y="1161519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556238" y="962617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15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218850" y="29815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</a:t>
            </a:r>
            <a:endParaRPr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4E128E68-5F78-463F-843A-B0226650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96423"/>
            <a:ext cx="3572374" cy="3524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2EB03E2-3B8F-411F-89DC-45B4AD8F6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52" y="1968700"/>
            <a:ext cx="3300417" cy="1559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E8942D56-B8BD-4E64-A366-46711F57B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39"/>
          <a:stretch/>
        </p:blipFill>
        <p:spPr>
          <a:xfrm>
            <a:off x="3278365" y="738938"/>
            <a:ext cx="5438164" cy="3899738"/>
          </a:xfrm>
          <a:prstGeom prst="rect">
            <a:avLst/>
          </a:prstGeom>
        </p:spPr>
      </p:pic>
      <p:grpSp>
        <p:nvGrpSpPr>
          <p:cNvPr id="650" name="Google Shape;650;p38"/>
          <p:cNvGrpSpPr/>
          <p:nvPr/>
        </p:nvGrpSpPr>
        <p:grpSpPr>
          <a:xfrm>
            <a:off x="1485080" y="3529417"/>
            <a:ext cx="1180998" cy="1203471"/>
            <a:chOff x="3861525" y="3083075"/>
            <a:chExt cx="2007475" cy="2045675"/>
          </a:xfrm>
        </p:grpSpPr>
        <p:sp>
          <p:nvSpPr>
            <p:cNvPr id="651" name="Google Shape;651;p38"/>
            <p:cNvSpPr/>
            <p:nvPr/>
          </p:nvSpPr>
          <p:spPr>
            <a:xfrm>
              <a:off x="4122400" y="3471250"/>
              <a:ext cx="1460300" cy="1460325"/>
            </a:xfrm>
            <a:custGeom>
              <a:avLst/>
              <a:gdLst/>
              <a:ahLst/>
              <a:cxnLst/>
              <a:rect l="l" t="t" r="r" b="b"/>
              <a:pathLst>
                <a:path w="58412" h="58413" extrusionOk="0">
                  <a:moveTo>
                    <a:pt x="29722" y="0"/>
                  </a:moveTo>
                  <a:cubicBezTo>
                    <a:pt x="26130" y="0"/>
                    <a:pt x="22535" y="779"/>
                    <a:pt x="19191" y="2447"/>
                  </a:cubicBezTo>
                  <a:cubicBezTo>
                    <a:pt x="14012" y="5047"/>
                    <a:pt x="9635" y="8974"/>
                    <a:pt x="6508" y="13840"/>
                  </a:cubicBezTo>
                  <a:cubicBezTo>
                    <a:pt x="4769" y="16518"/>
                    <a:pt x="3460" y="19449"/>
                    <a:pt x="2658" y="22537"/>
                  </a:cubicBezTo>
                  <a:cubicBezTo>
                    <a:pt x="1" y="32972"/>
                    <a:pt x="3362" y="43271"/>
                    <a:pt x="10651" y="50951"/>
                  </a:cubicBezTo>
                  <a:cubicBezTo>
                    <a:pt x="15614" y="56189"/>
                    <a:pt x="21310" y="58412"/>
                    <a:pt x="26967" y="58412"/>
                  </a:cubicBezTo>
                  <a:cubicBezTo>
                    <a:pt x="30553" y="58412"/>
                    <a:pt x="34123" y="57519"/>
                    <a:pt x="37482" y="55934"/>
                  </a:cubicBezTo>
                  <a:cubicBezTo>
                    <a:pt x="41918" y="53843"/>
                    <a:pt x="45983" y="50541"/>
                    <a:pt x="49227" y="46515"/>
                  </a:cubicBezTo>
                  <a:cubicBezTo>
                    <a:pt x="51670" y="43486"/>
                    <a:pt x="53604" y="40086"/>
                    <a:pt x="54953" y="36431"/>
                  </a:cubicBezTo>
                  <a:cubicBezTo>
                    <a:pt x="55344" y="35356"/>
                    <a:pt x="55656" y="34262"/>
                    <a:pt x="55930" y="33168"/>
                  </a:cubicBezTo>
                  <a:cubicBezTo>
                    <a:pt x="58412" y="22595"/>
                    <a:pt x="54503" y="11925"/>
                    <a:pt x="45807" y="5457"/>
                  </a:cubicBezTo>
                  <a:cubicBezTo>
                    <a:pt x="41130" y="1967"/>
                    <a:pt x="35429" y="0"/>
                    <a:pt x="29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66525" y="3620975"/>
              <a:ext cx="1178900" cy="1177375"/>
            </a:xfrm>
            <a:custGeom>
              <a:avLst/>
              <a:gdLst/>
              <a:ahLst/>
              <a:cxnLst/>
              <a:rect l="l" t="t" r="r" b="b"/>
              <a:pathLst>
                <a:path w="47156" h="47095" extrusionOk="0">
                  <a:moveTo>
                    <a:pt x="23972" y="0"/>
                  </a:moveTo>
                  <a:cubicBezTo>
                    <a:pt x="21077" y="0"/>
                    <a:pt x="18178" y="627"/>
                    <a:pt x="15478" y="1969"/>
                  </a:cubicBezTo>
                  <a:cubicBezTo>
                    <a:pt x="9088" y="5155"/>
                    <a:pt x="3948" y="11213"/>
                    <a:pt x="2150" y="18170"/>
                  </a:cubicBezTo>
                  <a:cubicBezTo>
                    <a:pt x="1" y="26573"/>
                    <a:pt x="2736" y="34898"/>
                    <a:pt x="8599" y="41073"/>
                  </a:cubicBezTo>
                  <a:cubicBezTo>
                    <a:pt x="12604" y="45305"/>
                    <a:pt x="17194" y="47094"/>
                    <a:pt x="21751" y="47094"/>
                  </a:cubicBezTo>
                  <a:cubicBezTo>
                    <a:pt x="24644" y="47094"/>
                    <a:pt x="27523" y="46373"/>
                    <a:pt x="30232" y="45099"/>
                  </a:cubicBezTo>
                  <a:cubicBezTo>
                    <a:pt x="36486" y="42148"/>
                    <a:pt x="41840" y="36246"/>
                    <a:pt x="44322" y="29367"/>
                  </a:cubicBezTo>
                  <a:cubicBezTo>
                    <a:pt x="44635" y="28507"/>
                    <a:pt x="44908" y="27628"/>
                    <a:pt x="45123" y="26729"/>
                  </a:cubicBezTo>
                  <a:cubicBezTo>
                    <a:pt x="47155" y="18326"/>
                    <a:pt x="43931" y="9513"/>
                    <a:pt x="36955" y="4393"/>
                  </a:cubicBezTo>
                  <a:cubicBezTo>
                    <a:pt x="33175" y="1585"/>
                    <a:pt x="28578" y="0"/>
                    <a:pt x="23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842050" y="3627475"/>
              <a:ext cx="435800" cy="435650"/>
            </a:xfrm>
            <a:custGeom>
              <a:avLst/>
              <a:gdLst/>
              <a:ahLst/>
              <a:cxnLst/>
              <a:rect l="l" t="t" r="r" b="b"/>
              <a:pathLst>
                <a:path w="17432" h="17426" extrusionOk="0">
                  <a:moveTo>
                    <a:pt x="8862" y="1"/>
                  </a:moveTo>
                  <a:cubicBezTo>
                    <a:pt x="7792" y="1"/>
                    <a:pt x="6723" y="234"/>
                    <a:pt x="5726" y="732"/>
                  </a:cubicBezTo>
                  <a:cubicBezTo>
                    <a:pt x="3303" y="1944"/>
                    <a:pt x="1505" y="4113"/>
                    <a:pt x="801" y="6732"/>
                  </a:cubicBezTo>
                  <a:cubicBezTo>
                    <a:pt x="0" y="9839"/>
                    <a:pt x="1016" y="12907"/>
                    <a:pt x="3185" y="15193"/>
                  </a:cubicBezTo>
                  <a:cubicBezTo>
                    <a:pt x="4655" y="16759"/>
                    <a:pt x="6352" y="17426"/>
                    <a:pt x="8038" y="17426"/>
                  </a:cubicBezTo>
                  <a:cubicBezTo>
                    <a:pt x="9109" y="17426"/>
                    <a:pt x="10176" y="17157"/>
                    <a:pt x="11178" y="16679"/>
                  </a:cubicBezTo>
                  <a:cubicBezTo>
                    <a:pt x="13601" y="15486"/>
                    <a:pt x="15458" y="13395"/>
                    <a:pt x="16376" y="10855"/>
                  </a:cubicBezTo>
                  <a:cubicBezTo>
                    <a:pt x="16494" y="10542"/>
                    <a:pt x="16591" y="10210"/>
                    <a:pt x="16669" y="9878"/>
                  </a:cubicBezTo>
                  <a:cubicBezTo>
                    <a:pt x="17432" y="6771"/>
                    <a:pt x="16239" y="3527"/>
                    <a:pt x="13660" y="1631"/>
                  </a:cubicBezTo>
                  <a:cubicBezTo>
                    <a:pt x="12257" y="588"/>
                    <a:pt x="10560" y="1"/>
                    <a:pt x="8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132250" y="4053300"/>
              <a:ext cx="186150" cy="186800"/>
            </a:xfrm>
            <a:custGeom>
              <a:avLst/>
              <a:gdLst/>
              <a:ahLst/>
              <a:cxnLst/>
              <a:rect l="l" t="t" r="r" b="b"/>
              <a:pathLst>
                <a:path w="7446" h="7472" extrusionOk="0">
                  <a:moveTo>
                    <a:pt x="3801" y="0"/>
                  </a:moveTo>
                  <a:cubicBezTo>
                    <a:pt x="3333" y="0"/>
                    <a:pt x="2863" y="102"/>
                    <a:pt x="2423" y="310"/>
                  </a:cubicBezTo>
                  <a:cubicBezTo>
                    <a:pt x="1388" y="838"/>
                    <a:pt x="625" y="1776"/>
                    <a:pt x="313" y="2890"/>
                  </a:cubicBezTo>
                  <a:cubicBezTo>
                    <a:pt x="0" y="4199"/>
                    <a:pt x="391" y="5567"/>
                    <a:pt x="1348" y="6524"/>
                  </a:cubicBezTo>
                  <a:cubicBezTo>
                    <a:pt x="1887" y="7138"/>
                    <a:pt x="2667" y="7471"/>
                    <a:pt x="3461" y="7471"/>
                  </a:cubicBezTo>
                  <a:cubicBezTo>
                    <a:pt x="3906" y="7471"/>
                    <a:pt x="4355" y="7367"/>
                    <a:pt x="4768" y="7150"/>
                  </a:cubicBezTo>
                  <a:cubicBezTo>
                    <a:pt x="5804" y="6642"/>
                    <a:pt x="6586" y="5743"/>
                    <a:pt x="6996" y="4668"/>
                  </a:cubicBezTo>
                  <a:cubicBezTo>
                    <a:pt x="7035" y="4512"/>
                    <a:pt x="7074" y="4375"/>
                    <a:pt x="7113" y="4238"/>
                  </a:cubicBezTo>
                  <a:cubicBezTo>
                    <a:pt x="7446" y="2909"/>
                    <a:pt x="6937" y="1502"/>
                    <a:pt x="5824" y="701"/>
                  </a:cubicBezTo>
                  <a:cubicBezTo>
                    <a:pt x="5232" y="239"/>
                    <a:pt x="4519" y="0"/>
                    <a:pt x="3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02025" y="3881500"/>
              <a:ext cx="402475" cy="172300"/>
            </a:xfrm>
            <a:custGeom>
              <a:avLst/>
              <a:gdLst/>
              <a:ahLst/>
              <a:cxnLst/>
              <a:rect l="l" t="t" r="r" b="b"/>
              <a:pathLst>
                <a:path w="16099" h="6892" extrusionOk="0">
                  <a:moveTo>
                    <a:pt x="13573" y="0"/>
                  </a:moveTo>
                  <a:cubicBezTo>
                    <a:pt x="13377" y="0"/>
                    <a:pt x="13181" y="34"/>
                    <a:pt x="12992" y="108"/>
                  </a:cubicBezTo>
                  <a:cubicBezTo>
                    <a:pt x="9826" y="1378"/>
                    <a:pt x="6484" y="2101"/>
                    <a:pt x="3084" y="2277"/>
                  </a:cubicBezTo>
                  <a:cubicBezTo>
                    <a:pt x="170" y="2393"/>
                    <a:pt x="0" y="6891"/>
                    <a:pt x="2856" y="6891"/>
                  </a:cubicBezTo>
                  <a:cubicBezTo>
                    <a:pt x="2893" y="6891"/>
                    <a:pt x="2929" y="6890"/>
                    <a:pt x="2967" y="6889"/>
                  </a:cubicBezTo>
                  <a:cubicBezTo>
                    <a:pt x="6777" y="6733"/>
                    <a:pt x="10529" y="5970"/>
                    <a:pt x="14106" y="4583"/>
                  </a:cubicBezTo>
                  <a:cubicBezTo>
                    <a:pt x="15259" y="4133"/>
                    <a:pt x="16099" y="3117"/>
                    <a:pt x="15786" y="1788"/>
                  </a:cubicBezTo>
                  <a:cubicBezTo>
                    <a:pt x="15574" y="874"/>
                    <a:pt x="14570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70625" y="3757350"/>
              <a:ext cx="198375" cy="350175"/>
            </a:xfrm>
            <a:custGeom>
              <a:avLst/>
              <a:gdLst/>
              <a:ahLst/>
              <a:cxnLst/>
              <a:rect l="l" t="t" r="r" b="b"/>
              <a:pathLst>
                <a:path w="7935" h="14007" extrusionOk="0">
                  <a:moveTo>
                    <a:pt x="2200" y="1"/>
                  </a:moveTo>
                  <a:cubicBezTo>
                    <a:pt x="2009" y="1"/>
                    <a:pt x="1823" y="30"/>
                    <a:pt x="1642" y="91"/>
                  </a:cubicBezTo>
                  <a:cubicBezTo>
                    <a:pt x="0" y="638"/>
                    <a:pt x="39" y="5093"/>
                    <a:pt x="1290" y="8904"/>
                  </a:cubicBezTo>
                  <a:cubicBezTo>
                    <a:pt x="2406" y="12270"/>
                    <a:pt x="4096" y="14006"/>
                    <a:pt x="5604" y="14006"/>
                  </a:cubicBezTo>
                  <a:cubicBezTo>
                    <a:pt x="5811" y="14006"/>
                    <a:pt x="6016" y="13973"/>
                    <a:pt x="6215" y="13907"/>
                  </a:cubicBezTo>
                  <a:cubicBezTo>
                    <a:pt x="7856" y="13379"/>
                    <a:pt x="7934" y="9139"/>
                    <a:pt x="6664" y="5328"/>
                  </a:cubicBezTo>
                  <a:cubicBezTo>
                    <a:pt x="5534" y="1937"/>
                    <a:pt x="3738" y="1"/>
                    <a:pt x="2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715075" y="3837075"/>
              <a:ext cx="108500" cy="190600"/>
            </a:xfrm>
            <a:custGeom>
              <a:avLst/>
              <a:gdLst/>
              <a:ahLst/>
              <a:cxnLst/>
              <a:rect l="l" t="t" r="r" b="b"/>
              <a:pathLst>
                <a:path w="4340" h="7624" extrusionOk="0">
                  <a:moveTo>
                    <a:pt x="1201" y="0"/>
                  </a:moveTo>
                  <a:cubicBezTo>
                    <a:pt x="1098" y="0"/>
                    <a:pt x="997" y="16"/>
                    <a:pt x="900" y="48"/>
                  </a:cubicBezTo>
                  <a:cubicBezTo>
                    <a:pt x="1" y="341"/>
                    <a:pt x="20" y="2784"/>
                    <a:pt x="724" y="4855"/>
                  </a:cubicBezTo>
                  <a:cubicBezTo>
                    <a:pt x="1326" y="6679"/>
                    <a:pt x="2246" y="7624"/>
                    <a:pt x="3071" y="7624"/>
                  </a:cubicBezTo>
                  <a:cubicBezTo>
                    <a:pt x="3183" y="7624"/>
                    <a:pt x="3293" y="7607"/>
                    <a:pt x="3401" y="7571"/>
                  </a:cubicBezTo>
                  <a:cubicBezTo>
                    <a:pt x="4300" y="7278"/>
                    <a:pt x="4339" y="4972"/>
                    <a:pt x="3636" y="2901"/>
                  </a:cubicBezTo>
                  <a:cubicBezTo>
                    <a:pt x="3026" y="1055"/>
                    <a:pt x="2044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3931250" y="3756675"/>
              <a:ext cx="416400" cy="287850"/>
            </a:xfrm>
            <a:custGeom>
              <a:avLst/>
              <a:gdLst/>
              <a:ahLst/>
              <a:cxnLst/>
              <a:rect l="l" t="t" r="r" b="b"/>
              <a:pathLst>
                <a:path w="16656" h="11514" extrusionOk="0">
                  <a:moveTo>
                    <a:pt x="2804" y="0"/>
                  </a:moveTo>
                  <a:cubicBezTo>
                    <a:pt x="723" y="0"/>
                    <a:pt x="1" y="3592"/>
                    <a:pt x="2370" y="4612"/>
                  </a:cubicBezTo>
                  <a:cubicBezTo>
                    <a:pt x="5829" y="6117"/>
                    <a:pt x="8975" y="8227"/>
                    <a:pt x="11692" y="10846"/>
                  </a:cubicBezTo>
                  <a:cubicBezTo>
                    <a:pt x="12175" y="11316"/>
                    <a:pt x="12721" y="11514"/>
                    <a:pt x="13249" y="11514"/>
                  </a:cubicBezTo>
                  <a:cubicBezTo>
                    <a:pt x="15048" y="11514"/>
                    <a:pt x="16656" y="9227"/>
                    <a:pt x="14994" y="7641"/>
                  </a:cubicBezTo>
                  <a:cubicBezTo>
                    <a:pt x="11711" y="4495"/>
                    <a:pt x="7862" y="1974"/>
                    <a:pt x="3680" y="196"/>
                  </a:cubicBezTo>
                  <a:cubicBezTo>
                    <a:pt x="3367" y="61"/>
                    <a:pt x="3074" y="0"/>
                    <a:pt x="2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3861525" y="3626325"/>
              <a:ext cx="234525" cy="342050"/>
            </a:xfrm>
            <a:custGeom>
              <a:avLst/>
              <a:gdLst/>
              <a:ahLst/>
              <a:cxnLst/>
              <a:rect l="l" t="t" r="r" b="b"/>
              <a:pathLst>
                <a:path w="9381" h="13682" extrusionOk="0">
                  <a:moveTo>
                    <a:pt x="7017" y="0"/>
                  </a:moveTo>
                  <a:cubicBezTo>
                    <a:pt x="5375" y="0"/>
                    <a:pt x="2851" y="3169"/>
                    <a:pt x="1485" y="6602"/>
                  </a:cubicBezTo>
                  <a:cubicBezTo>
                    <a:pt x="0" y="10334"/>
                    <a:pt x="430" y="12953"/>
                    <a:pt x="2033" y="13598"/>
                  </a:cubicBezTo>
                  <a:cubicBezTo>
                    <a:pt x="2173" y="13654"/>
                    <a:pt x="2322" y="13681"/>
                    <a:pt x="2478" y="13681"/>
                  </a:cubicBezTo>
                  <a:cubicBezTo>
                    <a:pt x="4107" y="13681"/>
                    <a:pt x="6522" y="10731"/>
                    <a:pt x="7895" y="7325"/>
                  </a:cubicBezTo>
                  <a:cubicBezTo>
                    <a:pt x="9380" y="3592"/>
                    <a:pt x="9029" y="720"/>
                    <a:pt x="7426" y="75"/>
                  </a:cubicBezTo>
                  <a:cubicBezTo>
                    <a:pt x="7298" y="24"/>
                    <a:pt x="7161" y="0"/>
                    <a:pt x="7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3914275" y="3702850"/>
              <a:ext cx="129975" cy="188825"/>
            </a:xfrm>
            <a:custGeom>
              <a:avLst/>
              <a:gdLst/>
              <a:ahLst/>
              <a:cxnLst/>
              <a:rect l="l" t="t" r="r" b="b"/>
              <a:pathLst>
                <a:path w="5199" h="7553" extrusionOk="0">
                  <a:moveTo>
                    <a:pt x="3892" y="0"/>
                  </a:moveTo>
                  <a:cubicBezTo>
                    <a:pt x="2976" y="0"/>
                    <a:pt x="1595" y="1753"/>
                    <a:pt x="841" y="3638"/>
                  </a:cubicBezTo>
                  <a:cubicBezTo>
                    <a:pt x="1" y="5710"/>
                    <a:pt x="255" y="7156"/>
                    <a:pt x="1134" y="7508"/>
                  </a:cubicBezTo>
                  <a:cubicBezTo>
                    <a:pt x="1210" y="7538"/>
                    <a:pt x="1291" y="7553"/>
                    <a:pt x="1376" y="7553"/>
                  </a:cubicBezTo>
                  <a:cubicBezTo>
                    <a:pt x="2272" y="7553"/>
                    <a:pt x="3609" y="5923"/>
                    <a:pt x="4359" y="4049"/>
                  </a:cubicBezTo>
                  <a:cubicBezTo>
                    <a:pt x="5199" y="1977"/>
                    <a:pt x="5003" y="394"/>
                    <a:pt x="4124" y="43"/>
                  </a:cubicBezTo>
                  <a:cubicBezTo>
                    <a:pt x="4051" y="14"/>
                    <a:pt x="3973" y="0"/>
                    <a:pt x="3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4839875" y="3160625"/>
              <a:ext cx="153650" cy="416975"/>
            </a:xfrm>
            <a:custGeom>
              <a:avLst/>
              <a:gdLst/>
              <a:ahLst/>
              <a:cxnLst/>
              <a:rect l="l" t="t" r="r" b="b"/>
              <a:pathLst>
                <a:path w="6146" h="16679" extrusionOk="0">
                  <a:moveTo>
                    <a:pt x="3790" y="0"/>
                  </a:moveTo>
                  <a:cubicBezTo>
                    <a:pt x="2660" y="0"/>
                    <a:pt x="1532" y="714"/>
                    <a:pt x="1494" y="2170"/>
                  </a:cubicBezTo>
                  <a:cubicBezTo>
                    <a:pt x="1416" y="6059"/>
                    <a:pt x="1006" y="9928"/>
                    <a:pt x="322" y="13739"/>
                  </a:cubicBezTo>
                  <a:cubicBezTo>
                    <a:pt x="1" y="15498"/>
                    <a:pt x="1509" y="16679"/>
                    <a:pt x="2863" y="16679"/>
                  </a:cubicBezTo>
                  <a:cubicBezTo>
                    <a:pt x="3735" y="16679"/>
                    <a:pt x="4543" y="16189"/>
                    <a:pt x="4758" y="15048"/>
                  </a:cubicBezTo>
                  <a:cubicBezTo>
                    <a:pt x="5539" y="10827"/>
                    <a:pt x="5989" y="6567"/>
                    <a:pt x="6106" y="2287"/>
                  </a:cubicBezTo>
                  <a:cubicBezTo>
                    <a:pt x="6146" y="773"/>
                    <a:pt x="4966" y="0"/>
                    <a:pt x="3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4753600" y="3083075"/>
              <a:ext cx="373775" cy="174750"/>
            </a:xfrm>
            <a:custGeom>
              <a:avLst/>
              <a:gdLst/>
              <a:ahLst/>
              <a:cxnLst/>
              <a:rect l="l" t="t" r="r" b="b"/>
              <a:pathLst>
                <a:path w="14951" h="6990" extrusionOk="0">
                  <a:moveTo>
                    <a:pt x="4638" y="1"/>
                  </a:moveTo>
                  <a:cubicBezTo>
                    <a:pt x="2189" y="1"/>
                    <a:pt x="582" y="814"/>
                    <a:pt x="333" y="2087"/>
                  </a:cubicBezTo>
                  <a:cubicBezTo>
                    <a:pt x="1" y="3787"/>
                    <a:pt x="3909" y="5936"/>
                    <a:pt x="7857" y="6718"/>
                  </a:cubicBezTo>
                  <a:cubicBezTo>
                    <a:pt x="8811" y="6903"/>
                    <a:pt x="9681" y="6989"/>
                    <a:pt x="10456" y="6989"/>
                  </a:cubicBezTo>
                  <a:cubicBezTo>
                    <a:pt x="12872" y="6989"/>
                    <a:pt x="14367" y="6154"/>
                    <a:pt x="14618" y="4881"/>
                  </a:cubicBezTo>
                  <a:cubicBezTo>
                    <a:pt x="14951" y="3181"/>
                    <a:pt x="11296" y="1051"/>
                    <a:pt x="7368" y="289"/>
                  </a:cubicBezTo>
                  <a:cubicBezTo>
                    <a:pt x="6376" y="92"/>
                    <a:pt x="5460" y="1"/>
                    <a:pt x="4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849375" y="3127475"/>
              <a:ext cx="182725" cy="85325"/>
            </a:xfrm>
            <a:custGeom>
              <a:avLst/>
              <a:gdLst/>
              <a:ahLst/>
              <a:cxnLst/>
              <a:rect l="l" t="t" r="r" b="b"/>
              <a:pathLst>
                <a:path w="7309" h="3413" extrusionOk="0">
                  <a:moveTo>
                    <a:pt x="2288" y="0"/>
                  </a:moveTo>
                  <a:cubicBezTo>
                    <a:pt x="1085" y="0"/>
                    <a:pt x="289" y="396"/>
                    <a:pt x="157" y="1014"/>
                  </a:cubicBezTo>
                  <a:cubicBezTo>
                    <a:pt x="0" y="1855"/>
                    <a:pt x="1896" y="2910"/>
                    <a:pt x="3830" y="3281"/>
                  </a:cubicBezTo>
                  <a:cubicBezTo>
                    <a:pt x="4299" y="3371"/>
                    <a:pt x="4725" y="3413"/>
                    <a:pt x="5104" y="3413"/>
                  </a:cubicBezTo>
                  <a:cubicBezTo>
                    <a:pt x="6290" y="3413"/>
                    <a:pt x="7015" y="3004"/>
                    <a:pt x="7133" y="2382"/>
                  </a:cubicBezTo>
                  <a:cubicBezTo>
                    <a:pt x="7309" y="1542"/>
                    <a:pt x="5531" y="506"/>
                    <a:pt x="3596" y="135"/>
                  </a:cubicBezTo>
                  <a:cubicBezTo>
                    <a:pt x="3122" y="43"/>
                    <a:pt x="2683" y="0"/>
                    <a:pt x="2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128900" y="4644475"/>
              <a:ext cx="331425" cy="369625"/>
            </a:xfrm>
            <a:custGeom>
              <a:avLst/>
              <a:gdLst/>
              <a:ahLst/>
              <a:cxnLst/>
              <a:rect l="l" t="t" r="r" b="b"/>
              <a:pathLst>
                <a:path w="13257" h="14785" extrusionOk="0">
                  <a:moveTo>
                    <a:pt x="3123" y="1"/>
                  </a:moveTo>
                  <a:cubicBezTo>
                    <a:pt x="1602" y="1"/>
                    <a:pt x="0" y="1637"/>
                    <a:pt x="896" y="3455"/>
                  </a:cubicBezTo>
                  <a:cubicBezTo>
                    <a:pt x="2792" y="7364"/>
                    <a:pt x="5313" y="10959"/>
                    <a:pt x="8361" y="14086"/>
                  </a:cubicBezTo>
                  <a:cubicBezTo>
                    <a:pt x="8840" y="14578"/>
                    <a:pt x="9384" y="14785"/>
                    <a:pt x="9913" y="14785"/>
                  </a:cubicBezTo>
                  <a:cubicBezTo>
                    <a:pt x="11672" y="14785"/>
                    <a:pt x="13257" y="12500"/>
                    <a:pt x="11664" y="10862"/>
                  </a:cubicBezTo>
                  <a:cubicBezTo>
                    <a:pt x="8908" y="8028"/>
                    <a:pt x="6622" y="4765"/>
                    <a:pt x="4922" y="1188"/>
                  </a:cubicBezTo>
                  <a:cubicBezTo>
                    <a:pt x="4508" y="349"/>
                    <a:pt x="3824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231425" y="4840250"/>
              <a:ext cx="316600" cy="277675"/>
            </a:xfrm>
            <a:custGeom>
              <a:avLst/>
              <a:gdLst/>
              <a:ahLst/>
              <a:cxnLst/>
              <a:rect l="l" t="t" r="r" b="b"/>
              <a:pathLst>
                <a:path w="12664" h="11107" extrusionOk="0">
                  <a:moveTo>
                    <a:pt x="10383" y="1"/>
                  </a:moveTo>
                  <a:cubicBezTo>
                    <a:pt x="8657" y="1"/>
                    <a:pt x="5688" y="1787"/>
                    <a:pt x="3420" y="4086"/>
                  </a:cubicBezTo>
                  <a:cubicBezTo>
                    <a:pt x="606" y="6939"/>
                    <a:pt x="0" y="9519"/>
                    <a:pt x="1231" y="10730"/>
                  </a:cubicBezTo>
                  <a:cubicBezTo>
                    <a:pt x="1493" y="10988"/>
                    <a:pt x="1870" y="11107"/>
                    <a:pt x="2329" y="11107"/>
                  </a:cubicBezTo>
                  <a:cubicBezTo>
                    <a:pt x="4030" y="11107"/>
                    <a:pt x="6852" y="9475"/>
                    <a:pt x="9068" y="7213"/>
                  </a:cubicBezTo>
                  <a:cubicBezTo>
                    <a:pt x="11862" y="4340"/>
                    <a:pt x="12663" y="1565"/>
                    <a:pt x="11413" y="353"/>
                  </a:cubicBezTo>
                  <a:cubicBezTo>
                    <a:pt x="11167" y="112"/>
                    <a:pt x="10814" y="1"/>
                    <a:pt x="10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5303225" y="4903350"/>
              <a:ext cx="172500" cy="151650"/>
            </a:xfrm>
            <a:custGeom>
              <a:avLst/>
              <a:gdLst/>
              <a:ahLst/>
              <a:cxnLst/>
              <a:rect l="l" t="t" r="r" b="b"/>
              <a:pathLst>
                <a:path w="6900" h="6066" extrusionOk="0">
                  <a:moveTo>
                    <a:pt x="5665" y="0"/>
                  </a:moveTo>
                  <a:cubicBezTo>
                    <a:pt x="4715" y="0"/>
                    <a:pt x="3092" y="976"/>
                    <a:pt x="1857" y="2226"/>
                  </a:cubicBezTo>
                  <a:cubicBezTo>
                    <a:pt x="333" y="3790"/>
                    <a:pt x="1" y="5197"/>
                    <a:pt x="665" y="5861"/>
                  </a:cubicBezTo>
                  <a:cubicBezTo>
                    <a:pt x="809" y="6001"/>
                    <a:pt x="1014" y="6066"/>
                    <a:pt x="1262" y="6066"/>
                  </a:cubicBezTo>
                  <a:cubicBezTo>
                    <a:pt x="2191" y="6066"/>
                    <a:pt x="3726" y="5160"/>
                    <a:pt x="4945" y="3927"/>
                  </a:cubicBezTo>
                  <a:cubicBezTo>
                    <a:pt x="6469" y="2363"/>
                    <a:pt x="6899" y="839"/>
                    <a:pt x="6235" y="194"/>
                  </a:cubicBezTo>
                  <a:cubicBezTo>
                    <a:pt x="6098" y="61"/>
                    <a:pt x="5902" y="0"/>
                    <a:pt x="5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236225" y="4677275"/>
              <a:ext cx="286075" cy="335675"/>
            </a:xfrm>
            <a:custGeom>
              <a:avLst/>
              <a:gdLst/>
              <a:ahLst/>
              <a:cxnLst/>
              <a:rect l="l" t="t" r="r" b="b"/>
              <a:pathLst>
                <a:path w="11443" h="13427" extrusionOk="0">
                  <a:moveTo>
                    <a:pt x="8211" y="1"/>
                  </a:moveTo>
                  <a:cubicBezTo>
                    <a:pt x="7697" y="1"/>
                    <a:pt x="7168" y="218"/>
                    <a:pt x="6704" y="736"/>
                  </a:cubicBezTo>
                  <a:cubicBezTo>
                    <a:pt x="4222" y="3492"/>
                    <a:pt x="2131" y="6579"/>
                    <a:pt x="529" y="9941"/>
                  </a:cubicBezTo>
                  <a:cubicBezTo>
                    <a:pt x="1" y="11074"/>
                    <a:pt x="177" y="12403"/>
                    <a:pt x="1310" y="13126"/>
                  </a:cubicBezTo>
                  <a:cubicBezTo>
                    <a:pt x="1651" y="13327"/>
                    <a:pt x="2068" y="13426"/>
                    <a:pt x="2490" y="13426"/>
                  </a:cubicBezTo>
                  <a:cubicBezTo>
                    <a:pt x="3302" y="13426"/>
                    <a:pt x="4136" y="13057"/>
                    <a:pt x="4496" y="12325"/>
                  </a:cubicBezTo>
                  <a:cubicBezTo>
                    <a:pt x="5883" y="9315"/>
                    <a:pt x="7720" y="6521"/>
                    <a:pt x="9928" y="4039"/>
                  </a:cubicBezTo>
                  <a:cubicBezTo>
                    <a:pt x="11443" y="2359"/>
                    <a:pt x="9908" y="1"/>
                    <a:pt x="8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106775" y="4872625"/>
              <a:ext cx="355675" cy="239425"/>
            </a:xfrm>
            <a:custGeom>
              <a:avLst/>
              <a:gdLst/>
              <a:ahLst/>
              <a:cxnLst/>
              <a:rect l="l" t="t" r="r" b="b"/>
              <a:pathLst>
                <a:path w="14227" h="9577" extrusionOk="0">
                  <a:moveTo>
                    <a:pt x="3123" y="1"/>
                  </a:moveTo>
                  <a:cubicBezTo>
                    <a:pt x="2080" y="1"/>
                    <a:pt x="1309" y="364"/>
                    <a:pt x="899" y="1032"/>
                  </a:cubicBezTo>
                  <a:cubicBezTo>
                    <a:pt x="0" y="2517"/>
                    <a:pt x="2658" y="5781"/>
                    <a:pt x="6097" y="7852"/>
                  </a:cubicBezTo>
                  <a:cubicBezTo>
                    <a:pt x="8026" y="9025"/>
                    <a:pt x="9777" y="9577"/>
                    <a:pt x="11105" y="9577"/>
                  </a:cubicBezTo>
                  <a:cubicBezTo>
                    <a:pt x="12144" y="9577"/>
                    <a:pt x="12925" y="9239"/>
                    <a:pt x="13328" y="8595"/>
                  </a:cubicBezTo>
                  <a:cubicBezTo>
                    <a:pt x="14227" y="7110"/>
                    <a:pt x="11296" y="3729"/>
                    <a:pt x="7876" y="1658"/>
                  </a:cubicBezTo>
                  <a:cubicBezTo>
                    <a:pt x="6004" y="519"/>
                    <a:pt x="4369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196175" y="4933175"/>
              <a:ext cx="176400" cy="118950"/>
            </a:xfrm>
            <a:custGeom>
              <a:avLst/>
              <a:gdLst/>
              <a:ahLst/>
              <a:cxnLst/>
              <a:rect l="l" t="t" r="r" b="b"/>
              <a:pathLst>
                <a:path w="7056" h="4758" extrusionOk="0">
                  <a:moveTo>
                    <a:pt x="1565" y="0"/>
                  </a:moveTo>
                  <a:cubicBezTo>
                    <a:pt x="1043" y="0"/>
                    <a:pt x="656" y="185"/>
                    <a:pt x="450" y="525"/>
                  </a:cubicBezTo>
                  <a:cubicBezTo>
                    <a:pt x="0" y="1248"/>
                    <a:pt x="1329" y="2870"/>
                    <a:pt x="3030" y="3906"/>
                  </a:cubicBezTo>
                  <a:cubicBezTo>
                    <a:pt x="3989" y="4484"/>
                    <a:pt x="4845" y="4758"/>
                    <a:pt x="5496" y="4758"/>
                  </a:cubicBezTo>
                  <a:cubicBezTo>
                    <a:pt x="6012" y="4758"/>
                    <a:pt x="6398" y="4586"/>
                    <a:pt x="6606" y="4258"/>
                  </a:cubicBezTo>
                  <a:cubicBezTo>
                    <a:pt x="7055" y="3535"/>
                    <a:pt x="5609" y="1874"/>
                    <a:pt x="3909" y="818"/>
                  </a:cubicBezTo>
                  <a:cubicBezTo>
                    <a:pt x="2988" y="258"/>
                    <a:pt x="2182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5236300" y="3526625"/>
              <a:ext cx="241375" cy="243800"/>
            </a:xfrm>
            <a:custGeom>
              <a:avLst/>
              <a:gdLst/>
              <a:ahLst/>
              <a:cxnLst/>
              <a:rect l="l" t="t" r="r" b="b"/>
              <a:pathLst>
                <a:path w="9655" h="9752" extrusionOk="0">
                  <a:moveTo>
                    <a:pt x="6983" y="1"/>
                  </a:moveTo>
                  <a:cubicBezTo>
                    <a:pt x="6407" y="1"/>
                    <a:pt x="5840" y="200"/>
                    <a:pt x="5453" y="643"/>
                  </a:cubicBezTo>
                  <a:lnTo>
                    <a:pt x="978" y="5802"/>
                  </a:lnTo>
                  <a:cubicBezTo>
                    <a:pt x="176" y="6740"/>
                    <a:pt x="0" y="8108"/>
                    <a:pt x="939" y="9046"/>
                  </a:cubicBezTo>
                  <a:cubicBezTo>
                    <a:pt x="1371" y="9499"/>
                    <a:pt x="2026" y="9751"/>
                    <a:pt x="2669" y="9751"/>
                  </a:cubicBezTo>
                  <a:cubicBezTo>
                    <a:pt x="3246" y="9751"/>
                    <a:pt x="3814" y="9548"/>
                    <a:pt x="4202" y="9105"/>
                  </a:cubicBezTo>
                  <a:cubicBezTo>
                    <a:pt x="5687" y="7385"/>
                    <a:pt x="7172" y="5665"/>
                    <a:pt x="8677" y="3945"/>
                  </a:cubicBezTo>
                  <a:cubicBezTo>
                    <a:pt x="9478" y="3007"/>
                    <a:pt x="9654" y="1639"/>
                    <a:pt x="8716" y="682"/>
                  </a:cubicBezTo>
                  <a:cubicBezTo>
                    <a:pt x="8283" y="249"/>
                    <a:pt x="7627" y="1"/>
                    <a:pt x="6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5287100" y="3423475"/>
              <a:ext cx="284375" cy="219475"/>
            </a:xfrm>
            <a:custGeom>
              <a:avLst/>
              <a:gdLst/>
              <a:ahLst/>
              <a:cxnLst/>
              <a:rect l="l" t="t" r="r" b="b"/>
              <a:pathLst>
                <a:path w="11375" h="8779" extrusionOk="0">
                  <a:moveTo>
                    <a:pt x="2404" y="1"/>
                  </a:moveTo>
                  <a:cubicBezTo>
                    <a:pt x="1737" y="1"/>
                    <a:pt x="1209" y="211"/>
                    <a:pt x="880" y="626"/>
                  </a:cubicBezTo>
                  <a:cubicBezTo>
                    <a:pt x="1" y="1779"/>
                    <a:pt x="2092" y="4867"/>
                    <a:pt x="4750" y="6918"/>
                  </a:cubicBezTo>
                  <a:cubicBezTo>
                    <a:pt x="6371" y="8191"/>
                    <a:pt x="7830" y="8778"/>
                    <a:pt x="8922" y="8778"/>
                  </a:cubicBezTo>
                  <a:cubicBezTo>
                    <a:pt x="9607" y="8778"/>
                    <a:pt x="10148" y="8547"/>
                    <a:pt x="10495" y="8111"/>
                  </a:cubicBezTo>
                  <a:cubicBezTo>
                    <a:pt x="11374" y="6977"/>
                    <a:pt x="9459" y="4007"/>
                    <a:pt x="6821" y="1935"/>
                  </a:cubicBezTo>
                  <a:cubicBezTo>
                    <a:pt x="5135" y="634"/>
                    <a:pt x="3560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344750" y="3467975"/>
              <a:ext cx="169075" cy="130250"/>
            </a:xfrm>
            <a:custGeom>
              <a:avLst/>
              <a:gdLst/>
              <a:ahLst/>
              <a:cxnLst/>
              <a:rect l="l" t="t" r="r" b="b"/>
              <a:pathLst>
                <a:path w="6763" h="5210" extrusionOk="0">
                  <a:moveTo>
                    <a:pt x="1436" y="1"/>
                  </a:moveTo>
                  <a:cubicBezTo>
                    <a:pt x="1037" y="1"/>
                    <a:pt x="722" y="126"/>
                    <a:pt x="528" y="370"/>
                  </a:cubicBezTo>
                  <a:cubicBezTo>
                    <a:pt x="1" y="1054"/>
                    <a:pt x="1252" y="2891"/>
                    <a:pt x="2815" y="4103"/>
                  </a:cubicBezTo>
                  <a:cubicBezTo>
                    <a:pt x="3787" y="4858"/>
                    <a:pt x="4655" y="5209"/>
                    <a:pt x="5303" y="5209"/>
                  </a:cubicBezTo>
                  <a:cubicBezTo>
                    <a:pt x="5711" y="5209"/>
                    <a:pt x="6031" y="5070"/>
                    <a:pt x="6235" y="4806"/>
                  </a:cubicBezTo>
                  <a:cubicBezTo>
                    <a:pt x="6762" y="4122"/>
                    <a:pt x="5629" y="2383"/>
                    <a:pt x="4046" y="1152"/>
                  </a:cubicBezTo>
                  <a:cubicBezTo>
                    <a:pt x="3057" y="373"/>
                    <a:pt x="2122" y="1"/>
                    <a:pt x="1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374550" y="4328850"/>
              <a:ext cx="297075" cy="216775"/>
            </a:xfrm>
            <a:custGeom>
              <a:avLst/>
              <a:gdLst/>
              <a:ahLst/>
              <a:cxnLst/>
              <a:rect l="l" t="t" r="r" b="b"/>
              <a:pathLst>
                <a:path w="11883" h="8671" extrusionOk="0">
                  <a:moveTo>
                    <a:pt x="2522" y="1"/>
                  </a:moveTo>
                  <a:cubicBezTo>
                    <a:pt x="1993" y="1"/>
                    <a:pt x="1470" y="188"/>
                    <a:pt x="1017" y="622"/>
                  </a:cubicBezTo>
                  <a:cubicBezTo>
                    <a:pt x="216" y="1424"/>
                    <a:pt x="1" y="3104"/>
                    <a:pt x="978" y="3886"/>
                  </a:cubicBezTo>
                  <a:cubicBezTo>
                    <a:pt x="3167" y="5684"/>
                    <a:pt x="5570" y="7189"/>
                    <a:pt x="8130" y="8381"/>
                  </a:cubicBezTo>
                  <a:cubicBezTo>
                    <a:pt x="8536" y="8570"/>
                    <a:pt x="8967" y="8671"/>
                    <a:pt x="9386" y="8671"/>
                  </a:cubicBezTo>
                  <a:cubicBezTo>
                    <a:pt x="10136" y="8671"/>
                    <a:pt x="10845" y="8346"/>
                    <a:pt x="11296" y="7618"/>
                  </a:cubicBezTo>
                  <a:cubicBezTo>
                    <a:pt x="11882" y="6641"/>
                    <a:pt x="11648" y="4961"/>
                    <a:pt x="10515" y="4433"/>
                  </a:cubicBezTo>
                  <a:cubicBezTo>
                    <a:pt x="8287" y="3436"/>
                    <a:pt x="6196" y="2186"/>
                    <a:pt x="4281" y="661"/>
                  </a:cubicBezTo>
                  <a:cubicBezTo>
                    <a:pt x="3756" y="252"/>
                    <a:pt x="3136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5547500" y="4365750"/>
              <a:ext cx="202775" cy="280900"/>
            </a:xfrm>
            <a:custGeom>
              <a:avLst/>
              <a:gdLst/>
              <a:ahLst/>
              <a:cxnLst/>
              <a:rect l="l" t="t" r="r" b="b"/>
              <a:pathLst>
                <a:path w="8111" h="11236" extrusionOk="0">
                  <a:moveTo>
                    <a:pt x="6225" y="0"/>
                  </a:moveTo>
                  <a:cubicBezTo>
                    <a:pt x="4851" y="0"/>
                    <a:pt x="2665" y="2521"/>
                    <a:pt x="1408" y="5283"/>
                  </a:cubicBezTo>
                  <a:cubicBezTo>
                    <a:pt x="1" y="8351"/>
                    <a:pt x="255" y="10539"/>
                    <a:pt x="1584" y="11145"/>
                  </a:cubicBezTo>
                  <a:cubicBezTo>
                    <a:pt x="1715" y="11206"/>
                    <a:pt x="1858" y="11235"/>
                    <a:pt x="2010" y="11235"/>
                  </a:cubicBezTo>
                  <a:cubicBezTo>
                    <a:pt x="3373" y="11235"/>
                    <a:pt x="5475" y="8902"/>
                    <a:pt x="6723" y="6142"/>
                  </a:cubicBezTo>
                  <a:cubicBezTo>
                    <a:pt x="8111" y="3094"/>
                    <a:pt x="7954" y="671"/>
                    <a:pt x="6626" y="84"/>
                  </a:cubicBezTo>
                  <a:cubicBezTo>
                    <a:pt x="6502" y="27"/>
                    <a:pt x="6368" y="0"/>
                    <a:pt x="6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586600" y="4419325"/>
              <a:ext cx="125075" cy="173200"/>
            </a:xfrm>
            <a:custGeom>
              <a:avLst/>
              <a:gdLst/>
              <a:ahLst/>
              <a:cxnLst/>
              <a:rect l="l" t="t" r="r" b="b"/>
              <a:pathLst>
                <a:path w="5003" h="6928" extrusionOk="0">
                  <a:moveTo>
                    <a:pt x="3841" y="1"/>
                  </a:moveTo>
                  <a:cubicBezTo>
                    <a:pt x="3000" y="1"/>
                    <a:pt x="1659" y="1558"/>
                    <a:pt x="880" y="3276"/>
                  </a:cubicBezTo>
                  <a:cubicBezTo>
                    <a:pt x="0" y="5152"/>
                    <a:pt x="176" y="6520"/>
                    <a:pt x="977" y="6872"/>
                  </a:cubicBezTo>
                  <a:cubicBezTo>
                    <a:pt x="1059" y="6909"/>
                    <a:pt x="1149" y="6927"/>
                    <a:pt x="1243" y="6927"/>
                  </a:cubicBezTo>
                  <a:cubicBezTo>
                    <a:pt x="2093" y="6927"/>
                    <a:pt x="3389" y="5492"/>
                    <a:pt x="4163" y="3804"/>
                  </a:cubicBezTo>
                  <a:cubicBezTo>
                    <a:pt x="5003" y="1908"/>
                    <a:pt x="4905" y="423"/>
                    <a:pt x="4084" y="52"/>
                  </a:cubicBezTo>
                  <a:cubicBezTo>
                    <a:pt x="4009" y="17"/>
                    <a:pt x="3928" y="1"/>
                    <a:pt x="3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4053525" y="4315375"/>
              <a:ext cx="272150" cy="131350"/>
            </a:xfrm>
            <a:custGeom>
              <a:avLst/>
              <a:gdLst/>
              <a:ahLst/>
              <a:cxnLst/>
              <a:rect l="l" t="t" r="r" b="b"/>
              <a:pathLst>
                <a:path w="10886" h="5254" extrusionOk="0">
                  <a:moveTo>
                    <a:pt x="8250" y="1"/>
                  </a:moveTo>
                  <a:cubicBezTo>
                    <a:pt x="8107" y="1"/>
                    <a:pt x="7962" y="10"/>
                    <a:pt x="7817" y="28"/>
                  </a:cubicBezTo>
                  <a:lnTo>
                    <a:pt x="1954" y="751"/>
                  </a:lnTo>
                  <a:cubicBezTo>
                    <a:pt x="723" y="907"/>
                    <a:pt x="0" y="2432"/>
                    <a:pt x="274" y="3546"/>
                  </a:cubicBezTo>
                  <a:cubicBezTo>
                    <a:pt x="567" y="4720"/>
                    <a:pt x="1548" y="5254"/>
                    <a:pt x="2636" y="5254"/>
                  </a:cubicBezTo>
                  <a:cubicBezTo>
                    <a:pt x="2779" y="5254"/>
                    <a:pt x="2923" y="5244"/>
                    <a:pt x="3068" y="5226"/>
                  </a:cubicBezTo>
                  <a:lnTo>
                    <a:pt x="8931" y="4503"/>
                  </a:lnTo>
                  <a:cubicBezTo>
                    <a:pt x="10162" y="4366"/>
                    <a:pt x="10885" y="2822"/>
                    <a:pt x="10612" y="1709"/>
                  </a:cubicBezTo>
                  <a:cubicBezTo>
                    <a:pt x="10318" y="534"/>
                    <a:pt x="9337" y="1"/>
                    <a:pt x="8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57275" y="4248750"/>
              <a:ext cx="155375" cy="298900"/>
            </a:xfrm>
            <a:custGeom>
              <a:avLst/>
              <a:gdLst/>
              <a:ahLst/>
              <a:cxnLst/>
              <a:rect l="l" t="t" r="r" b="b"/>
              <a:pathLst>
                <a:path w="6215" h="11956" extrusionOk="0">
                  <a:moveTo>
                    <a:pt x="2096" y="1"/>
                  </a:moveTo>
                  <a:cubicBezTo>
                    <a:pt x="1990" y="1"/>
                    <a:pt x="1884" y="12"/>
                    <a:pt x="1779" y="35"/>
                  </a:cubicBezTo>
                  <a:cubicBezTo>
                    <a:pt x="372" y="348"/>
                    <a:pt x="0" y="4061"/>
                    <a:pt x="723" y="7344"/>
                  </a:cubicBezTo>
                  <a:cubicBezTo>
                    <a:pt x="1405" y="10358"/>
                    <a:pt x="2746" y="11955"/>
                    <a:pt x="4049" y="11955"/>
                  </a:cubicBezTo>
                  <a:cubicBezTo>
                    <a:pt x="4166" y="11955"/>
                    <a:pt x="4282" y="11942"/>
                    <a:pt x="4397" y="11917"/>
                  </a:cubicBezTo>
                  <a:cubicBezTo>
                    <a:pt x="5804" y="11624"/>
                    <a:pt x="6215" y="8106"/>
                    <a:pt x="5511" y="4843"/>
                  </a:cubicBezTo>
                  <a:cubicBezTo>
                    <a:pt x="4841" y="1801"/>
                    <a:pt x="3434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994900" y="4321025"/>
              <a:ext cx="80150" cy="154800"/>
            </a:xfrm>
            <a:custGeom>
              <a:avLst/>
              <a:gdLst/>
              <a:ahLst/>
              <a:cxnLst/>
              <a:rect l="l" t="t" r="r" b="b"/>
              <a:pathLst>
                <a:path w="3206" h="6192" extrusionOk="0">
                  <a:moveTo>
                    <a:pt x="1077" y="0"/>
                  </a:moveTo>
                  <a:cubicBezTo>
                    <a:pt x="1024" y="0"/>
                    <a:pt x="971" y="6"/>
                    <a:pt x="919" y="17"/>
                  </a:cubicBezTo>
                  <a:cubicBezTo>
                    <a:pt x="176" y="173"/>
                    <a:pt x="0" y="2088"/>
                    <a:pt x="371" y="3789"/>
                  </a:cubicBezTo>
                  <a:cubicBezTo>
                    <a:pt x="713" y="5355"/>
                    <a:pt x="1404" y="6191"/>
                    <a:pt x="2091" y="6191"/>
                  </a:cubicBezTo>
                  <a:cubicBezTo>
                    <a:pt x="2150" y="6191"/>
                    <a:pt x="2208" y="6185"/>
                    <a:pt x="2267" y="6173"/>
                  </a:cubicBezTo>
                  <a:cubicBezTo>
                    <a:pt x="2990" y="6016"/>
                    <a:pt x="3205" y="4199"/>
                    <a:pt x="2834" y="2499"/>
                  </a:cubicBezTo>
                  <a:cubicBezTo>
                    <a:pt x="2489" y="921"/>
                    <a:pt x="1758" y="0"/>
                    <a:pt x="1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4787325" y="4820750"/>
              <a:ext cx="138275" cy="265275"/>
            </a:xfrm>
            <a:custGeom>
              <a:avLst/>
              <a:gdLst/>
              <a:ahLst/>
              <a:cxnLst/>
              <a:rect l="l" t="t" r="r" b="b"/>
              <a:pathLst>
                <a:path w="5531" h="10611" extrusionOk="0">
                  <a:moveTo>
                    <a:pt x="2326" y="1"/>
                  </a:moveTo>
                  <a:cubicBezTo>
                    <a:pt x="2158" y="1"/>
                    <a:pt x="1993" y="20"/>
                    <a:pt x="1837" y="59"/>
                  </a:cubicBezTo>
                  <a:cubicBezTo>
                    <a:pt x="489" y="391"/>
                    <a:pt x="0" y="1602"/>
                    <a:pt x="137" y="2853"/>
                  </a:cubicBezTo>
                  <a:lnTo>
                    <a:pt x="880" y="8872"/>
                  </a:lnTo>
                  <a:cubicBezTo>
                    <a:pt x="1014" y="9928"/>
                    <a:pt x="2154" y="10610"/>
                    <a:pt x="3179" y="10610"/>
                  </a:cubicBezTo>
                  <a:cubicBezTo>
                    <a:pt x="3349" y="10610"/>
                    <a:pt x="3516" y="10592"/>
                    <a:pt x="3674" y="10553"/>
                  </a:cubicBezTo>
                  <a:cubicBezTo>
                    <a:pt x="5003" y="10220"/>
                    <a:pt x="5531" y="8989"/>
                    <a:pt x="5355" y="7758"/>
                  </a:cubicBezTo>
                  <a:lnTo>
                    <a:pt x="4632" y="1739"/>
                  </a:lnTo>
                  <a:cubicBezTo>
                    <a:pt x="4498" y="683"/>
                    <a:pt x="3343" y="1"/>
                    <a:pt x="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4720875" y="4984975"/>
              <a:ext cx="312700" cy="143775"/>
            </a:xfrm>
            <a:custGeom>
              <a:avLst/>
              <a:gdLst/>
              <a:ahLst/>
              <a:cxnLst/>
              <a:rect l="l" t="t" r="r" b="b"/>
              <a:pathLst>
                <a:path w="12508" h="5751" extrusionOk="0">
                  <a:moveTo>
                    <a:pt x="8792" y="0"/>
                  </a:moveTo>
                  <a:cubicBezTo>
                    <a:pt x="7549" y="0"/>
                    <a:pt x="6115" y="200"/>
                    <a:pt x="4769" y="583"/>
                  </a:cubicBezTo>
                  <a:cubicBezTo>
                    <a:pt x="1525" y="1482"/>
                    <a:pt x="1" y="3104"/>
                    <a:pt x="411" y="4511"/>
                  </a:cubicBezTo>
                  <a:cubicBezTo>
                    <a:pt x="645" y="5341"/>
                    <a:pt x="1988" y="5751"/>
                    <a:pt x="3724" y="5751"/>
                  </a:cubicBezTo>
                  <a:cubicBezTo>
                    <a:pt x="4892" y="5751"/>
                    <a:pt x="6239" y="5565"/>
                    <a:pt x="7544" y="5195"/>
                  </a:cubicBezTo>
                  <a:cubicBezTo>
                    <a:pt x="10788" y="4277"/>
                    <a:pt x="12508" y="2596"/>
                    <a:pt x="12117" y="1209"/>
                  </a:cubicBezTo>
                  <a:cubicBezTo>
                    <a:pt x="11889" y="389"/>
                    <a:pt x="10527" y="0"/>
                    <a:pt x="8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4796600" y="5019550"/>
              <a:ext cx="161250" cy="74150"/>
            </a:xfrm>
            <a:custGeom>
              <a:avLst/>
              <a:gdLst/>
              <a:ahLst/>
              <a:cxnLst/>
              <a:rect l="l" t="t" r="r" b="b"/>
              <a:pathLst>
                <a:path w="6450" h="2966" extrusionOk="0">
                  <a:moveTo>
                    <a:pt x="4521" y="1"/>
                  </a:moveTo>
                  <a:cubicBezTo>
                    <a:pt x="3883" y="1"/>
                    <a:pt x="3150" y="101"/>
                    <a:pt x="2463" y="295"/>
                  </a:cubicBezTo>
                  <a:cubicBezTo>
                    <a:pt x="782" y="764"/>
                    <a:pt x="1" y="1604"/>
                    <a:pt x="196" y="2327"/>
                  </a:cubicBezTo>
                  <a:cubicBezTo>
                    <a:pt x="324" y="2757"/>
                    <a:pt x="1018" y="2966"/>
                    <a:pt x="1910" y="2966"/>
                  </a:cubicBezTo>
                  <a:cubicBezTo>
                    <a:pt x="2517" y="2966"/>
                    <a:pt x="3216" y="2869"/>
                    <a:pt x="3890" y="2679"/>
                  </a:cubicBezTo>
                  <a:cubicBezTo>
                    <a:pt x="5570" y="2210"/>
                    <a:pt x="6450" y="1350"/>
                    <a:pt x="6254" y="627"/>
                  </a:cubicBezTo>
                  <a:cubicBezTo>
                    <a:pt x="6139" y="203"/>
                    <a:pt x="5426" y="1"/>
                    <a:pt x="4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4368625" y="3464450"/>
              <a:ext cx="203725" cy="250050"/>
            </a:xfrm>
            <a:custGeom>
              <a:avLst/>
              <a:gdLst/>
              <a:ahLst/>
              <a:cxnLst/>
              <a:rect l="l" t="t" r="r" b="b"/>
              <a:pathLst>
                <a:path w="8149" h="10002" extrusionOk="0">
                  <a:moveTo>
                    <a:pt x="2675" y="0"/>
                  </a:moveTo>
                  <a:cubicBezTo>
                    <a:pt x="2043" y="0"/>
                    <a:pt x="1400" y="236"/>
                    <a:pt x="978" y="648"/>
                  </a:cubicBezTo>
                  <a:cubicBezTo>
                    <a:pt x="1" y="1586"/>
                    <a:pt x="138" y="2934"/>
                    <a:pt x="919" y="3911"/>
                  </a:cubicBezTo>
                  <a:cubicBezTo>
                    <a:pt x="1955" y="5221"/>
                    <a:pt x="2737" y="6726"/>
                    <a:pt x="3186" y="8348"/>
                  </a:cubicBezTo>
                  <a:cubicBezTo>
                    <a:pt x="3520" y="9499"/>
                    <a:pt x="4456" y="10002"/>
                    <a:pt x="5396" y="10002"/>
                  </a:cubicBezTo>
                  <a:cubicBezTo>
                    <a:pt x="6769" y="10002"/>
                    <a:pt x="8149" y="8928"/>
                    <a:pt x="7661" y="7234"/>
                  </a:cubicBezTo>
                  <a:cubicBezTo>
                    <a:pt x="6958" y="4850"/>
                    <a:pt x="5785" y="2622"/>
                    <a:pt x="4241" y="687"/>
                  </a:cubicBezTo>
                  <a:cubicBezTo>
                    <a:pt x="3861" y="212"/>
                    <a:pt x="3273" y="0"/>
                    <a:pt x="2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4270425" y="3387675"/>
              <a:ext cx="278500" cy="217250"/>
            </a:xfrm>
            <a:custGeom>
              <a:avLst/>
              <a:gdLst/>
              <a:ahLst/>
              <a:cxnLst/>
              <a:rect l="l" t="t" r="r" b="b"/>
              <a:pathLst>
                <a:path w="11140" h="8690" extrusionOk="0">
                  <a:moveTo>
                    <a:pt x="9161" y="1"/>
                  </a:moveTo>
                  <a:cubicBezTo>
                    <a:pt x="7686" y="1"/>
                    <a:pt x="5219" y="1227"/>
                    <a:pt x="3264" y="2898"/>
                  </a:cubicBezTo>
                  <a:cubicBezTo>
                    <a:pt x="704" y="5067"/>
                    <a:pt x="1" y="7178"/>
                    <a:pt x="939" y="8292"/>
                  </a:cubicBezTo>
                  <a:cubicBezTo>
                    <a:pt x="1177" y="8564"/>
                    <a:pt x="1560" y="8689"/>
                    <a:pt x="2040" y="8689"/>
                  </a:cubicBezTo>
                  <a:cubicBezTo>
                    <a:pt x="3486" y="8689"/>
                    <a:pt x="5812" y="7556"/>
                    <a:pt x="7720" y="5927"/>
                  </a:cubicBezTo>
                  <a:cubicBezTo>
                    <a:pt x="10280" y="3739"/>
                    <a:pt x="11140" y="1472"/>
                    <a:pt x="10202" y="377"/>
                  </a:cubicBezTo>
                  <a:cubicBezTo>
                    <a:pt x="9980" y="118"/>
                    <a:pt x="9618" y="1"/>
                    <a:pt x="9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4335400" y="3437975"/>
              <a:ext cx="149050" cy="116350"/>
            </a:xfrm>
            <a:custGeom>
              <a:avLst/>
              <a:gdLst/>
              <a:ahLst/>
              <a:cxnLst/>
              <a:rect l="l" t="t" r="r" b="b"/>
              <a:pathLst>
                <a:path w="5962" h="4654" extrusionOk="0">
                  <a:moveTo>
                    <a:pt x="4892" y="0"/>
                  </a:moveTo>
                  <a:cubicBezTo>
                    <a:pt x="4101" y="0"/>
                    <a:pt x="2784" y="656"/>
                    <a:pt x="1740" y="1551"/>
                  </a:cubicBezTo>
                  <a:cubicBezTo>
                    <a:pt x="372" y="2723"/>
                    <a:pt x="1" y="3857"/>
                    <a:pt x="509" y="4443"/>
                  </a:cubicBezTo>
                  <a:cubicBezTo>
                    <a:pt x="630" y="4588"/>
                    <a:pt x="828" y="4654"/>
                    <a:pt x="1079" y="4654"/>
                  </a:cubicBezTo>
                  <a:cubicBezTo>
                    <a:pt x="1843" y="4654"/>
                    <a:pt x="3095" y="4041"/>
                    <a:pt x="4124" y="3173"/>
                  </a:cubicBezTo>
                  <a:cubicBezTo>
                    <a:pt x="5492" y="2000"/>
                    <a:pt x="5961" y="788"/>
                    <a:pt x="5453" y="202"/>
                  </a:cubicBezTo>
                  <a:cubicBezTo>
                    <a:pt x="5333" y="63"/>
                    <a:pt x="5138" y="0"/>
                    <a:pt x="4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8"/>
          <p:cNvSpPr txBox="1">
            <a:spLocks noGrp="1"/>
          </p:cNvSpPr>
          <p:nvPr>
            <p:ph type="title" idx="6"/>
          </p:nvPr>
        </p:nvSpPr>
        <p:spPr>
          <a:xfrm>
            <a:off x="437013" y="29069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Predicting actual Future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3" name="Google Shape;311;p31">
            <a:extLst>
              <a:ext uri="{FF2B5EF4-FFF2-40B4-BE49-F238E27FC236}">
                <a16:creationId xmlns:a16="http://schemas.microsoft.com/office/drawing/2014/main" id="{803CAE32-DEA0-4AE5-9A07-F0F0BCE84027}"/>
              </a:ext>
            </a:extLst>
          </p:cNvPr>
          <p:cNvSpPr/>
          <p:nvPr/>
        </p:nvSpPr>
        <p:spPr>
          <a:xfrm>
            <a:off x="221930" y="786702"/>
            <a:ext cx="2500255" cy="3344451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FC024-ED1A-479A-ACDD-8E422C6AC981}"/>
              </a:ext>
            </a:extLst>
          </p:cNvPr>
          <p:cNvSpPr txBox="1"/>
          <p:nvPr/>
        </p:nvSpPr>
        <p:spPr>
          <a:xfrm>
            <a:off x="336749" y="1367135"/>
            <a:ext cx="22170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E73"/>
                </a:solidFill>
              </a:rPr>
              <a:t>Giving the whole Y as Train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E73"/>
                </a:solidFill>
              </a:rPr>
              <a:t> Predicting using future data from my </a:t>
            </a:r>
            <a:r>
              <a:rPr lang="en-US" dirty="0" err="1">
                <a:solidFill>
                  <a:srgbClr val="212E73"/>
                </a:solidFill>
              </a:rPr>
              <a:t>Xs</a:t>
            </a:r>
            <a:r>
              <a:rPr lang="en-US" dirty="0">
                <a:solidFill>
                  <a:srgbClr val="212E73"/>
                </a:solidFill>
              </a:rPr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solidFill>
                  <a:srgbClr val="212E73"/>
                </a:solidFill>
              </a:rPr>
              <a:t>Weather forecast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solidFill>
                  <a:srgbClr val="212E73"/>
                </a:solidFill>
              </a:rPr>
              <a:t>Vaccination rate at least constant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>
                <a:solidFill>
                  <a:srgbClr val="212E73"/>
                </a:solidFill>
              </a:rPr>
              <a:t>Inferred stringency in adopted measures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28338-4D80-4EDE-819A-ADC8BD94D06F}"/>
              </a:ext>
            </a:extLst>
          </p:cNvPr>
          <p:cNvGrpSpPr/>
          <p:nvPr/>
        </p:nvGrpSpPr>
        <p:grpSpPr>
          <a:xfrm>
            <a:off x="3049440" y="739042"/>
            <a:ext cx="5912228" cy="3902725"/>
            <a:chOff x="2867039" y="283229"/>
            <a:chExt cx="5912228" cy="39027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4DEF72-D812-45C0-BEE6-5DE1B5ECDA1E}"/>
                </a:ext>
              </a:extLst>
            </p:cNvPr>
            <p:cNvSpPr/>
            <p:nvPr/>
          </p:nvSpPr>
          <p:spPr>
            <a:xfrm>
              <a:off x="8518276" y="283229"/>
              <a:ext cx="160944" cy="3899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6D45E5-3410-40E1-9B19-DF7D85ACA49C}"/>
                </a:ext>
              </a:extLst>
            </p:cNvPr>
            <p:cNvCxnSpPr>
              <a:cxnSpLocks/>
            </p:cNvCxnSpPr>
            <p:nvPr/>
          </p:nvCxnSpPr>
          <p:spPr>
            <a:xfrm>
              <a:off x="8779267" y="351968"/>
              <a:ext cx="0" cy="339974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DC2103-DFF0-46E8-A5B4-306696C2C05E}"/>
                </a:ext>
              </a:extLst>
            </p:cNvPr>
            <p:cNvSpPr/>
            <p:nvPr/>
          </p:nvSpPr>
          <p:spPr>
            <a:xfrm>
              <a:off x="7256417" y="4045614"/>
              <a:ext cx="215537" cy="8553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1DC63A5-88D1-4A55-B33E-164250FBDE07}"/>
                </a:ext>
              </a:extLst>
            </p:cNvPr>
            <p:cNvSpPr txBox="1"/>
            <p:nvPr/>
          </p:nvSpPr>
          <p:spPr>
            <a:xfrm rot="16200000">
              <a:off x="1071059" y="2082197"/>
              <a:ext cx="3899737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E76B2B-3D15-462C-93EF-E75517AC8640}"/>
                </a:ext>
              </a:extLst>
            </p:cNvPr>
            <p:cNvSpPr txBox="1"/>
            <p:nvPr/>
          </p:nvSpPr>
          <p:spPr>
            <a:xfrm>
              <a:off x="5709143" y="3904584"/>
              <a:ext cx="61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Date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5ABDA8-59E1-48CD-9A07-6BFFA988381A}"/>
                </a:ext>
              </a:extLst>
            </p:cNvPr>
            <p:cNvCxnSpPr>
              <a:cxnSpLocks/>
            </p:cNvCxnSpPr>
            <p:nvPr/>
          </p:nvCxnSpPr>
          <p:spPr>
            <a:xfrm>
              <a:off x="8504680" y="345437"/>
              <a:ext cx="5710" cy="3406278"/>
            </a:xfrm>
            <a:prstGeom prst="line">
              <a:avLst/>
            </a:prstGeom>
            <a:ln w="12700">
              <a:solidFill>
                <a:srgbClr val="8A8A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2"/>
          <p:cNvSpPr txBox="1">
            <a:spLocks noGrp="1"/>
          </p:cNvSpPr>
          <p:nvPr>
            <p:ph type="title"/>
          </p:nvPr>
        </p:nvSpPr>
        <p:spPr>
          <a:xfrm>
            <a:off x="470250" y="3379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387" name="Google Shape;1387;p52"/>
          <p:cNvSpPr/>
          <p:nvPr/>
        </p:nvSpPr>
        <p:spPr>
          <a:xfrm>
            <a:off x="4023107" y="1972962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52"/>
          <p:cNvSpPr/>
          <p:nvPr/>
        </p:nvSpPr>
        <p:spPr>
          <a:xfrm>
            <a:off x="4519557" y="2988463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52"/>
          <p:cNvSpPr/>
          <p:nvPr/>
        </p:nvSpPr>
        <p:spPr>
          <a:xfrm>
            <a:off x="4023107" y="3950425"/>
            <a:ext cx="819300" cy="3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0" name="Google Shape;1390;p52"/>
          <p:cNvCxnSpPr>
            <a:stCxn id="1387" idx="1"/>
          </p:cNvCxnSpPr>
          <p:nvPr/>
        </p:nvCxnSpPr>
        <p:spPr>
          <a:xfrm flipH="1">
            <a:off x="2857607" y="2142162"/>
            <a:ext cx="1165500" cy="341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52"/>
          <p:cNvCxnSpPr>
            <a:stCxn id="1389" idx="1"/>
          </p:cNvCxnSpPr>
          <p:nvPr/>
        </p:nvCxnSpPr>
        <p:spPr>
          <a:xfrm rot="10800000">
            <a:off x="3010007" y="3886225"/>
            <a:ext cx="1013100" cy="233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3" name="Google Shape;1393;p52"/>
          <p:cNvSpPr txBox="1">
            <a:spLocks noGrp="1"/>
          </p:cNvSpPr>
          <p:nvPr>
            <p:ph type="subTitle" idx="4294967295"/>
          </p:nvPr>
        </p:nvSpPr>
        <p:spPr>
          <a:xfrm flipH="1">
            <a:off x="4766057" y="1772097"/>
            <a:ext cx="396585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dirty="0">
                <a:solidFill>
                  <a:schemeClr val="lt2"/>
                </a:solidFill>
              </a:rPr>
              <a:t>Build a more comprehensive model that takes into account inter-cultural factors</a:t>
            </a:r>
          </a:p>
        </p:txBody>
      </p:sp>
      <p:sp>
        <p:nvSpPr>
          <p:cNvPr id="1395" name="Google Shape;1395;p52"/>
          <p:cNvSpPr txBox="1">
            <a:spLocks noGrp="1"/>
          </p:cNvSpPr>
          <p:nvPr>
            <p:ph type="subTitle" idx="4294967295"/>
          </p:nvPr>
        </p:nvSpPr>
        <p:spPr>
          <a:xfrm flipH="1">
            <a:off x="5252422" y="2638211"/>
            <a:ext cx="3587901" cy="839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600" dirty="0">
                <a:solidFill>
                  <a:schemeClr val="lt2"/>
                </a:solidFill>
              </a:rPr>
              <a:t>Automate the dataset update so that predictions get updated daily, too</a:t>
            </a:r>
          </a:p>
        </p:txBody>
      </p:sp>
      <p:sp>
        <p:nvSpPr>
          <p:cNvPr id="1397" name="Google Shape;1397;p52"/>
          <p:cNvSpPr txBox="1">
            <a:spLocks noGrp="1"/>
          </p:cNvSpPr>
          <p:nvPr>
            <p:ph type="subTitle" idx="4294967295"/>
          </p:nvPr>
        </p:nvSpPr>
        <p:spPr>
          <a:xfrm flipH="1">
            <a:off x="4890249" y="3723248"/>
            <a:ext cx="3965859" cy="1038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600" dirty="0">
                <a:solidFill>
                  <a:schemeClr val="lt2"/>
                </a:solidFill>
              </a:rPr>
              <a:t>Seasonal component not accounted for. 2 years of data would make the predictions even better (hopefully not!)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398" name="Google Shape;1398;p52"/>
          <p:cNvSpPr txBox="1">
            <a:spLocks noGrp="1"/>
          </p:cNvSpPr>
          <p:nvPr>
            <p:ph type="ctrTitle" idx="4294967295"/>
          </p:nvPr>
        </p:nvSpPr>
        <p:spPr>
          <a:xfrm flipH="1">
            <a:off x="4099457" y="1925337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01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399" name="Google Shape;1399;p52"/>
          <p:cNvSpPr txBox="1">
            <a:spLocks noGrp="1"/>
          </p:cNvSpPr>
          <p:nvPr>
            <p:ph type="ctrTitle" idx="4294967295"/>
          </p:nvPr>
        </p:nvSpPr>
        <p:spPr>
          <a:xfrm flipH="1">
            <a:off x="4595907" y="2940913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02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00" name="Google Shape;1400;p52"/>
          <p:cNvSpPr txBox="1">
            <a:spLocks noGrp="1"/>
          </p:cNvSpPr>
          <p:nvPr>
            <p:ph type="ctrTitle" idx="4294967295"/>
          </p:nvPr>
        </p:nvSpPr>
        <p:spPr>
          <a:xfrm flipH="1">
            <a:off x="4099457" y="39029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03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01" name="Google Shape;1401;p52"/>
          <p:cNvSpPr/>
          <p:nvPr/>
        </p:nvSpPr>
        <p:spPr>
          <a:xfrm rot="5400000">
            <a:off x="1120382" y="2146236"/>
            <a:ext cx="2128800" cy="2128800"/>
          </a:xfrm>
          <a:prstGeom prst="blockArc">
            <a:avLst>
              <a:gd name="adj1" fmla="val 10800000"/>
              <a:gd name="adj2" fmla="val 550060"/>
              <a:gd name="adj3" fmla="val 52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2" name="Google Shape;1402;p52"/>
          <p:cNvCxnSpPr>
            <a:endCxn id="1399" idx="3"/>
          </p:cNvCxnSpPr>
          <p:nvPr/>
        </p:nvCxnSpPr>
        <p:spPr>
          <a:xfrm>
            <a:off x="3249207" y="3157663"/>
            <a:ext cx="1346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3" name="Google Shape;1403;p52"/>
          <p:cNvGrpSpPr/>
          <p:nvPr/>
        </p:nvGrpSpPr>
        <p:grpSpPr>
          <a:xfrm>
            <a:off x="1039370" y="2016984"/>
            <a:ext cx="2278462" cy="2311622"/>
            <a:chOff x="3605950" y="3926100"/>
            <a:chExt cx="657375" cy="667000"/>
          </a:xfrm>
        </p:grpSpPr>
        <p:sp>
          <p:nvSpPr>
            <p:cNvPr id="1404" name="Google Shape;1404;p5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717;p40">
            <a:extLst>
              <a:ext uri="{FF2B5EF4-FFF2-40B4-BE49-F238E27FC236}">
                <a16:creationId xmlns:a16="http://schemas.microsoft.com/office/drawing/2014/main" id="{EC44C7C3-B84C-4CEF-A165-BF4529F8D09A}"/>
              </a:ext>
            </a:extLst>
          </p:cNvPr>
          <p:cNvSpPr/>
          <p:nvPr/>
        </p:nvSpPr>
        <p:spPr>
          <a:xfrm>
            <a:off x="1353197" y="620292"/>
            <a:ext cx="6271500" cy="83713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720;p40">
            <a:extLst>
              <a:ext uri="{FF2B5EF4-FFF2-40B4-BE49-F238E27FC236}">
                <a16:creationId xmlns:a16="http://schemas.microsoft.com/office/drawing/2014/main" id="{D69A69FF-E40D-4447-AFBF-794372741C85}"/>
              </a:ext>
            </a:extLst>
          </p:cNvPr>
          <p:cNvSpPr txBox="1">
            <a:spLocks/>
          </p:cNvSpPr>
          <p:nvPr/>
        </p:nvSpPr>
        <p:spPr>
          <a:xfrm>
            <a:off x="1473514" y="718770"/>
            <a:ext cx="6030865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212E73"/>
                </a:solidFill>
              </a:rPr>
              <a:t>ML can indeed help in understanding what the future holds regarding covid spread and Vaccination seems to be a very good predictor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5"/>
          <p:cNvSpPr txBox="1">
            <a:spLocks noGrp="1"/>
          </p:cNvSpPr>
          <p:nvPr>
            <p:ph type="title"/>
          </p:nvPr>
        </p:nvSpPr>
        <p:spPr>
          <a:xfrm>
            <a:off x="2176792" y="-174492"/>
            <a:ext cx="4472723" cy="347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the Attention!</a:t>
            </a:r>
            <a:endParaRPr dirty="0"/>
          </a:p>
        </p:txBody>
      </p:sp>
      <p:grpSp>
        <p:nvGrpSpPr>
          <p:cNvPr id="1485" name="Google Shape;1485;p55"/>
          <p:cNvGrpSpPr/>
          <p:nvPr/>
        </p:nvGrpSpPr>
        <p:grpSpPr>
          <a:xfrm>
            <a:off x="386248" y="2763465"/>
            <a:ext cx="1589730" cy="1612939"/>
            <a:chOff x="3605950" y="3926100"/>
            <a:chExt cx="657375" cy="667000"/>
          </a:xfrm>
        </p:grpSpPr>
        <p:sp>
          <p:nvSpPr>
            <p:cNvPr id="1486" name="Google Shape;1486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55"/>
          <p:cNvGrpSpPr/>
          <p:nvPr/>
        </p:nvGrpSpPr>
        <p:grpSpPr>
          <a:xfrm>
            <a:off x="7025390" y="917146"/>
            <a:ext cx="1280829" cy="1299516"/>
            <a:chOff x="3605950" y="3926100"/>
            <a:chExt cx="657375" cy="667000"/>
          </a:xfrm>
        </p:grpSpPr>
        <p:sp>
          <p:nvSpPr>
            <p:cNvPr id="1525" name="Google Shape;1525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55"/>
          <p:cNvGrpSpPr/>
          <p:nvPr/>
        </p:nvGrpSpPr>
        <p:grpSpPr>
          <a:xfrm>
            <a:off x="7025401" y="189057"/>
            <a:ext cx="581245" cy="588480"/>
            <a:chOff x="4304200" y="4312250"/>
            <a:chExt cx="191325" cy="193700"/>
          </a:xfrm>
        </p:grpSpPr>
        <p:sp>
          <p:nvSpPr>
            <p:cNvPr id="1564" name="Google Shape;1564;p55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5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5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350900" y="1328368"/>
            <a:ext cx="1457400" cy="971700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1668579" y="-39105"/>
            <a:ext cx="5581236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Question &amp; Workflow</a:t>
            </a:r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3844594" y="1502901"/>
            <a:ext cx="91360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620256" y="1156755"/>
            <a:ext cx="2753998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Collection &amp; Cleaning</a:t>
            </a:r>
            <a:endParaRPr sz="2400"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422100" y="2528010"/>
            <a:ext cx="1457400" cy="971700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3"/>
          <p:cNvGrpSpPr/>
          <p:nvPr/>
        </p:nvGrpSpPr>
        <p:grpSpPr>
          <a:xfrm>
            <a:off x="3337593" y="3668848"/>
            <a:ext cx="1457400" cy="971700"/>
            <a:chOff x="3600450" y="1186000"/>
            <a:chExt cx="1457400" cy="971700"/>
          </a:xfrm>
        </p:grpSpPr>
        <p:sp>
          <p:nvSpPr>
            <p:cNvPr id="376" name="Google Shape;376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" name="Google Shape;377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33"/>
            <p:cNvCxnSpPr>
              <a:stCxn id="37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" name="Google Shape;379;p33"/>
          <p:cNvSpPr txBox="1">
            <a:spLocks noGrp="1"/>
          </p:cNvSpPr>
          <p:nvPr>
            <p:ph type="subTitle" idx="4"/>
          </p:nvPr>
        </p:nvSpPr>
        <p:spPr>
          <a:xfrm flipH="1">
            <a:off x="4869975" y="2859045"/>
            <a:ext cx="2811232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Extrapolate relevant insights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" dirty="0"/>
              <a:t>valuate possible targets for data engineering</a:t>
            </a:r>
            <a:endParaRPr dirty="0"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69974" y="238869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Exploratory Data Analysis</a:t>
            </a:r>
            <a:endParaRPr sz="2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6"/>
          </p:nvPr>
        </p:nvSpPr>
        <p:spPr>
          <a:xfrm flipH="1">
            <a:off x="-20294" y="3881861"/>
            <a:ext cx="3312459" cy="1377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" dirty="0"/>
              <a:t>tudying the model theory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" dirty="0"/>
              <a:t>uilding MVP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Automate the process (185 countries)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Validation of Results 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628671" y="3540424"/>
            <a:ext cx="2706300" cy="449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Building the model</a:t>
            </a:r>
            <a:endParaRPr sz="2400"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507686" y="2694622"/>
            <a:ext cx="77887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384" name="Google Shape;384;p33"/>
          <p:cNvSpPr txBox="1">
            <a:spLocks noGrp="1"/>
          </p:cNvSpPr>
          <p:nvPr>
            <p:ph type="title" idx="9"/>
          </p:nvPr>
        </p:nvSpPr>
        <p:spPr>
          <a:xfrm>
            <a:off x="3933197" y="3840922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</a:t>
            </a:r>
            <a:endParaRPr dirty="0"/>
          </a:p>
        </p:txBody>
      </p:sp>
      <p:sp>
        <p:nvSpPr>
          <p:cNvPr id="24" name="Google Shape;311;p31">
            <a:extLst>
              <a:ext uri="{FF2B5EF4-FFF2-40B4-BE49-F238E27FC236}">
                <a16:creationId xmlns:a16="http://schemas.microsoft.com/office/drawing/2014/main" id="{72B7EBC3-7A6E-41B5-B364-75DF9755857A}"/>
              </a:ext>
            </a:extLst>
          </p:cNvPr>
          <p:cNvSpPr/>
          <p:nvPr/>
        </p:nvSpPr>
        <p:spPr>
          <a:xfrm>
            <a:off x="230804" y="536300"/>
            <a:ext cx="8682391" cy="50375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 flipH="1">
            <a:off x="182786" y="584991"/>
            <a:ext cx="8778425" cy="60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chemeClr val="bg1"/>
                </a:solidFill>
              </a:rPr>
              <a:t>Is it possible to use ML to predict future impact? What is the role of vaccination at this stage?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5" name="Google Shape;370;p33">
            <a:extLst>
              <a:ext uri="{FF2B5EF4-FFF2-40B4-BE49-F238E27FC236}">
                <a16:creationId xmlns:a16="http://schemas.microsoft.com/office/drawing/2014/main" id="{3630372E-6A6B-43DE-A35E-482B35AFD995}"/>
              </a:ext>
            </a:extLst>
          </p:cNvPr>
          <p:cNvSpPr txBox="1">
            <a:spLocks/>
          </p:cNvSpPr>
          <p:nvPr/>
        </p:nvSpPr>
        <p:spPr>
          <a:xfrm flipH="1">
            <a:off x="1047297" y="1465293"/>
            <a:ext cx="2295609" cy="11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All countries in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Daily data</a:t>
            </a:r>
            <a:r>
              <a:rPr lang="en-US" sz="1100" dirty="0">
                <a:solidFill>
                  <a:schemeClr val="tx2"/>
                </a:solidFill>
              </a:rPr>
              <a:t>(</a:t>
            </a:r>
            <a:r>
              <a:rPr lang="en-US" sz="1050" dirty="0">
                <a:solidFill>
                  <a:schemeClr val="tx2"/>
                </a:solidFill>
              </a:rPr>
              <a:t>Jan 2020 – mid Feb 2021</a:t>
            </a:r>
            <a:r>
              <a:rPr lang="en-US" sz="1100" dirty="0">
                <a:solidFill>
                  <a:schemeClr val="tx2"/>
                </a:solidFill>
              </a:rPr>
              <a:t>)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 17 features</a:t>
            </a:r>
          </a:p>
        </p:txBody>
      </p:sp>
      <p:sp>
        <p:nvSpPr>
          <p:cNvPr id="26" name="Google Shape;311;p31">
            <a:extLst>
              <a:ext uri="{FF2B5EF4-FFF2-40B4-BE49-F238E27FC236}">
                <a16:creationId xmlns:a16="http://schemas.microsoft.com/office/drawing/2014/main" id="{B7269659-9E6F-4209-BD04-AE2F31618F79}"/>
              </a:ext>
            </a:extLst>
          </p:cNvPr>
          <p:cNvSpPr/>
          <p:nvPr/>
        </p:nvSpPr>
        <p:spPr>
          <a:xfrm>
            <a:off x="68215" y="2552733"/>
            <a:ext cx="1904080" cy="1012183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1B5A8-0F79-4FEA-8B0A-B0FAC605EF44}"/>
              </a:ext>
            </a:extLst>
          </p:cNvPr>
          <p:cNvSpPr txBox="1"/>
          <p:nvPr/>
        </p:nvSpPr>
        <p:spPr>
          <a:xfrm>
            <a:off x="-20293" y="2589622"/>
            <a:ext cx="19143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Infections</a:t>
            </a:r>
          </a:p>
          <a:p>
            <a:pPr marL="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Social factors</a:t>
            </a:r>
          </a:p>
          <a:p>
            <a:pPr marL="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Google mobility</a:t>
            </a:r>
          </a:p>
          <a:p>
            <a:pPr marL="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sz="1400" dirty="0">
                <a:solidFill>
                  <a:schemeClr val="bg1"/>
                </a:solidFill>
              </a:rPr>
              <a:t>eather </a:t>
            </a:r>
          </a:p>
          <a:p>
            <a:endParaRPr lang="en-US" dirty="0"/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DC5078BD-EC66-4722-A393-750699E4588F}"/>
              </a:ext>
            </a:extLst>
          </p:cNvPr>
          <p:cNvSpPr/>
          <p:nvPr/>
        </p:nvSpPr>
        <p:spPr>
          <a:xfrm rot="9188711">
            <a:off x="1758476" y="2766249"/>
            <a:ext cx="1249449" cy="374437"/>
          </a:xfrm>
          <a:prstGeom prst="curvedDownArrow">
            <a:avLst>
              <a:gd name="adj1" fmla="val 47761"/>
              <a:gd name="adj2" fmla="val 104841"/>
              <a:gd name="adj3" fmla="val 6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oogle Shape;311;p31">
            <a:extLst>
              <a:ext uri="{FF2B5EF4-FFF2-40B4-BE49-F238E27FC236}">
                <a16:creationId xmlns:a16="http://schemas.microsoft.com/office/drawing/2014/main" id="{B309D065-AA69-4AF2-90BC-29FE808A4ECB}"/>
              </a:ext>
            </a:extLst>
          </p:cNvPr>
          <p:cNvSpPr/>
          <p:nvPr/>
        </p:nvSpPr>
        <p:spPr>
          <a:xfrm>
            <a:off x="6604320" y="1285260"/>
            <a:ext cx="1919424" cy="891656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6BCE4304-3BC4-41E2-AFA4-B765B906BEFC}"/>
              </a:ext>
            </a:extLst>
          </p:cNvPr>
          <p:cNvSpPr/>
          <p:nvPr/>
        </p:nvSpPr>
        <p:spPr>
          <a:xfrm rot="18567922">
            <a:off x="5832729" y="1721916"/>
            <a:ext cx="1122507" cy="374437"/>
          </a:xfrm>
          <a:prstGeom prst="curvedDownArrow">
            <a:avLst>
              <a:gd name="adj1" fmla="val 47761"/>
              <a:gd name="adj2" fmla="val 104841"/>
              <a:gd name="adj3" fmla="val 6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81C48-85CB-4588-9739-05B8FA321ABE}"/>
              </a:ext>
            </a:extLst>
          </p:cNvPr>
          <p:cNvSpPr txBox="1"/>
          <p:nvPr/>
        </p:nvSpPr>
        <p:spPr>
          <a:xfrm>
            <a:off x="6789011" y="1339385"/>
            <a:ext cx="1980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Pairplot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Correlation Matrix</a:t>
            </a:r>
          </a:p>
          <a:p>
            <a:r>
              <a:rPr lang="en-US" dirty="0">
                <a:solidFill>
                  <a:schemeClr val="bg1"/>
                </a:solidFill>
              </a:rPr>
              <a:t>K-Best</a:t>
            </a:r>
          </a:p>
        </p:txBody>
      </p:sp>
      <p:sp>
        <p:nvSpPr>
          <p:cNvPr id="34" name="Google Shape;311;p31">
            <a:extLst>
              <a:ext uri="{FF2B5EF4-FFF2-40B4-BE49-F238E27FC236}">
                <a16:creationId xmlns:a16="http://schemas.microsoft.com/office/drawing/2014/main" id="{826CA0A9-EDB0-45CD-9ECD-284118DAFD39}"/>
              </a:ext>
            </a:extLst>
          </p:cNvPr>
          <p:cNvSpPr/>
          <p:nvPr/>
        </p:nvSpPr>
        <p:spPr>
          <a:xfrm>
            <a:off x="5892088" y="3705676"/>
            <a:ext cx="2153776" cy="129707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5CA7C-28B2-4F78-AD75-6D402CDCD571}"/>
              </a:ext>
            </a:extLst>
          </p:cNvPr>
          <p:cNvSpPr txBox="1"/>
          <p:nvPr/>
        </p:nvSpPr>
        <p:spPr>
          <a:xfrm>
            <a:off x="6057683" y="3740562"/>
            <a:ext cx="1980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ARIMAX</a:t>
            </a:r>
          </a:p>
          <a:p>
            <a:r>
              <a:rPr lang="en-US" dirty="0">
                <a:solidFill>
                  <a:schemeClr val="bg1"/>
                </a:solidFill>
              </a:rPr>
              <a:t>AR = </a:t>
            </a:r>
            <a:r>
              <a:rPr lang="en-US" dirty="0" err="1">
                <a:solidFill>
                  <a:schemeClr val="bg1"/>
                </a:solidFill>
              </a:rPr>
              <a:t>AutoRegressive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= Integrated</a:t>
            </a:r>
          </a:p>
          <a:p>
            <a:r>
              <a:rPr lang="en-US" dirty="0">
                <a:solidFill>
                  <a:schemeClr val="bg1"/>
                </a:solidFill>
              </a:rPr>
              <a:t>MA= Moving Average</a:t>
            </a:r>
          </a:p>
          <a:p>
            <a:r>
              <a:rPr lang="en-US" dirty="0">
                <a:solidFill>
                  <a:schemeClr val="bg1"/>
                </a:solidFill>
              </a:rPr>
              <a:t>X = </a:t>
            </a:r>
            <a:r>
              <a:rPr lang="en-US" dirty="0" err="1">
                <a:solidFill>
                  <a:schemeClr val="bg1"/>
                </a:solidFill>
              </a:rPr>
              <a:t>eXogenous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31DBE9D1-CCEF-4447-93A1-0F89D73DC7CD}"/>
              </a:ext>
            </a:extLst>
          </p:cNvPr>
          <p:cNvSpPr/>
          <p:nvPr/>
        </p:nvSpPr>
        <p:spPr>
          <a:xfrm flipV="1">
            <a:off x="4701396" y="4585996"/>
            <a:ext cx="1501173" cy="370649"/>
          </a:xfrm>
          <a:prstGeom prst="curvedDownArrow">
            <a:avLst>
              <a:gd name="adj1" fmla="val 47761"/>
              <a:gd name="adj2" fmla="val 104841"/>
              <a:gd name="adj3" fmla="val 6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311;p31">
            <a:extLst>
              <a:ext uri="{FF2B5EF4-FFF2-40B4-BE49-F238E27FC236}">
                <a16:creationId xmlns:a16="http://schemas.microsoft.com/office/drawing/2014/main" id="{BDC6D97C-9CBE-438F-8F41-93A00CF79339}"/>
              </a:ext>
            </a:extLst>
          </p:cNvPr>
          <p:cNvSpPr/>
          <p:nvPr/>
        </p:nvSpPr>
        <p:spPr>
          <a:xfrm>
            <a:off x="2016666" y="3745344"/>
            <a:ext cx="1210776" cy="10184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311;p31">
            <a:extLst>
              <a:ext uri="{FF2B5EF4-FFF2-40B4-BE49-F238E27FC236}">
                <a16:creationId xmlns:a16="http://schemas.microsoft.com/office/drawing/2014/main" id="{BF54A99E-A0CD-4AD2-9B19-920BD31E794C}"/>
              </a:ext>
            </a:extLst>
          </p:cNvPr>
          <p:cNvSpPr/>
          <p:nvPr/>
        </p:nvSpPr>
        <p:spPr>
          <a:xfrm>
            <a:off x="191300" y="730869"/>
            <a:ext cx="1210776" cy="10184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4" name="Google Shape;474;p35"/>
          <p:cNvSpPr txBox="1">
            <a:spLocks noGrp="1"/>
          </p:cNvSpPr>
          <p:nvPr>
            <p:ph type="title" idx="8"/>
          </p:nvPr>
        </p:nvSpPr>
        <p:spPr>
          <a:xfrm>
            <a:off x="2886000" y="12167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– Interesting Findings</a:t>
            </a:r>
            <a:endParaRPr dirty="0"/>
          </a:p>
        </p:txBody>
      </p:sp>
      <p:sp>
        <p:nvSpPr>
          <p:cNvPr id="483" name="Google Shape;483;p35"/>
          <p:cNvSpPr/>
          <p:nvPr/>
        </p:nvSpPr>
        <p:spPr>
          <a:xfrm>
            <a:off x="509869" y="1116813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2336413" y="4102684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5"/>
          <p:cNvGrpSpPr/>
          <p:nvPr/>
        </p:nvGrpSpPr>
        <p:grpSpPr>
          <a:xfrm>
            <a:off x="2438590" y="4210463"/>
            <a:ext cx="373480" cy="362267"/>
            <a:chOff x="4859353" y="3355130"/>
            <a:chExt cx="373480" cy="362267"/>
          </a:xfrm>
        </p:grpSpPr>
        <p:sp>
          <p:nvSpPr>
            <p:cNvPr id="488" name="Google Shape;488;p35"/>
            <p:cNvSpPr/>
            <p:nvPr/>
          </p:nvSpPr>
          <p:spPr>
            <a:xfrm>
              <a:off x="4859353" y="3355130"/>
              <a:ext cx="373219" cy="362005"/>
            </a:xfrm>
            <a:custGeom>
              <a:avLst/>
              <a:gdLst/>
              <a:ahLst/>
              <a:cxnLst/>
              <a:rect l="l" t="t" r="r" b="b"/>
              <a:pathLst>
                <a:path w="14245" h="13817" extrusionOk="0">
                  <a:moveTo>
                    <a:pt x="11398" y="0"/>
                  </a:moveTo>
                  <a:cubicBezTo>
                    <a:pt x="11111" y="0"/>
                    <a:pt x="10823" y="110"/>
                    <a:pt x="10603" y="331"/>
                  </a:cubicBezTo>
                  <a:lnTo>
                    <a:pt x="6481" y="4462"/>
                  </a:lnTo>
                  <a:cubicBezTo>
                    <a:pt x="5685" y="5248"/>
                    <a:pt x="5081" y="6187"/>
                    <a:pt x="4679" y="7232"/>
                  </a:cubicBezTo>
                  <a:cubicBezTo>
                    <a:pt x="4410" y="7941"/>
                    <a:pt x="4037" y="8603"/>
                    <a:pt x="3576" y="9207"/>
                  </a:cubicBezTo>
                  <a:lnTo>
                    <a:pt x="2896" y="10012"/>
                  </a:lnTo>
                  <a:lnTo>
                    <a:pt x="586" y="12322"/>
                  </a:lnTo>
                  <a:cubicBezTo>
                    <a:pt x="1" y="12966"/>
                    <a:pt x="571" y="13816"/>
                    <a:pt x="1246" y="13816"/>
                  </a:cubicBezTo>
                  <a:cubicBezTo>
                    <a:pt x="1444" y="13816"/>
                    <a:pt x="1652" y="13743"/>
                    <a:pt x="1841" y="13568"/>
                  </a:cubicBezTo>
                  <a:lnTo>
                    <a:pt x="4152" y="11268"/>
                  </a:lnTo>
                  <a:cubicBezTo>
                    <a:pt x="4928" y="10472"/>
                    <a:pt x="5877" y="9859"/>
                    <a:pt x="6912" y="9466"/>
                  </a:cubicBezTo>
                  <a:cubicBezTo>
                    <a:pt x="7957" y="9073"/>
                    <a:pt x="8896" y="8459"/>
                    <a:pt x="9682" y="7673"/>
                  </a:cubicBezTo>
                  <a:lnTo>
                    <a:pt x="13814" y="3542"/>
                  </a:lnTo>
                  <a:cubicBezTo>
                    <a:pt x="14245" y="3101"/>
                    <a:pt x="14245" y="2392"/>
                    <a:pt x="13814" y="1951"/>
                  </a:cubicBezTo>
                  <a:lnTo>
                    <a:pt x="12194" y="331"/>
                  </a:lnTo>
                  <a:cubicBezTo>
                    <a:pt x="11973" y="110"/>
                    <a:pt x="11686" y="0"/>
                    <a:pt x="11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4969497" y="3355627"/>
              <a:ext cx="263336" cy="251415"/>
            </a:xfrm>
            <a:custGeom>
              <a:avLst/>
              <a:gdLst/>
              <a:ahLst/>
              <a:cxnLst/>
              <a:rect l="l" t="t" r="r" b="b"/>
              <a:pathLst>
                <a:path w="10051" h="9596" extrusionOk="0">
                  <a:moveTo>
                    <a:pt x="7194" y="0"/>
                  </a:moveTo>
                  <a:cubicBezTo>
                    <a:pt x="6907" y="0"/>
                    <a:pt x="6619" y="110"/>
                    <a:pt x="6399" y="331"/>
                  </a:cubicBezTo>
                  <a:lnTo>
                    <a:pt x="2277" y="4453"/>
                  </a:lnTo>
                  <a:cubicBezTo>
                    <a:pt x="1481" y="5239"/>
                    <a:pt x="868" y="6188"/>
                    <a:pt x="475" y="7223"/>
                  </a:cubicBezTo>
                  <a:lnTo>
                    <a:pt x="456" y="7271"/>
                  </a:lnTo>
                  <a:cubicBezTo>
                    <a:pt x="1" y="8440"/>
                    <a:pt x="908" y="9595"/>
                    <a:pt x="2035" y="9595"/>
                  </a:cubicBezTo>
                  <a:cubicBezTo>
                    <a:pt x="2238" y="9595"/>
                    <a:pt x="2449" y="9557"/>
                    <a:pt x="2660" y="9475"/>
                  </a:cubicBezTo>
                  <a:lnTo>
                    <a:pt x="2708" y="9456"/>
                  </a:lnTo>
                  <a:cubicBezTo>
                    <a:pt x="3743" y="9054"/>
                    <a:pt x="4692" y="8440"/>
                    <a:pt x="5469" y="7654"/>
                  </a:cubicBezTo>
                  <a:lnTo>
                    <a:pt x="9600" y="3532"/>
                  </a:lnTo>
                  <a:cubicBezTo>
                    <a:pt x="10041" y="3091"/>
                    <a:pt x="10051" y="2382"/>
                    <a:pt x="9610" y="1951"/>
                  </a:cubicBezTo>
                  <a:lnTo>
                    <a:pt x="7990" y="331"/>
                  </a:lnTo>
                  <a:cubicBezTo>
                    <a:pt x="7769" y="110"/>
                    <a:pt x="7482" y="0"/>
                    <a:pt x="7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178809" y="3364038"/>
              <a:ext cx="12078" cy="12078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461" y="46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4865641" y="3654098"/>
              <a:ext cx="65579" cy="63299"/>
            </a:xfrm>
            <a:custGeom>
              <a:avLst/>
              <a:gdLst/>
              <a:ahLst/>
              <a:cxnLst/>
              <a:rect l="l" t="t" r="r" b="b"/>
              <a:pathLst>
                <a:path w="2503" h="2416" extrusionOk="0">
                  <a:moveTo>
                    <a:pt x="1247" y="0"/>
                  </a:moveTo>
                  <a:lnTo>
                    <a:pt x="346" y="901"/>
                  </a:lnTo>
                  <a:cubicBezTo>
                    <a:pt x="1" y="1246"/>
                    <a:pt x="1" y="1812"/>
                    <a:pt x="346" y="2157"/>
                  </a:cubicBezTo>
                  <a:cubicBezTo>
                    <a:pt x="518" y="2330"/>
                    <a:pt x="746" y="2416"/>
                    <a:pt x="974" y="2416"/>
                  </a:cubicBezTo>
                  <a:cubicBezTo>
                    <a:pt x="1201" y="2416"/>
                    <a:pt x="1429" y="2330"/>
                    <a:pt x="1601" y="2157"/>
                  </a:cubicBezTo>
                  <a:lnTo>
                    <a:pt x="2502" y="1256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010160" y="3403076"/>
              <a:ext cx="178527" cy="165689"/>
            </a:xfrm>
            <a:custGeom>
              <a:avLst/>
              <a:gdLst/>
              <a:ahLst/>
              <a:cxnLst/>
              <a:rect l="l" t="t" r="r" b="b"/>
              <a:pathLst>
                <a:path w="6814" h="6324" extrusionOk="0">
                  <a:moveTo>
                    <a:pt x="5961" y="0"/>
                  </a:moveTo>
                  <a:cubicBezTo>
                    <a:pt x="5822" y="0"/>
                    <a:pt x="5676" y="56"/>
                    <a:pt x="5546" y="188"/>
                  </a:cubicBezTo>
                  <a:lnTo>
                    <a:pt x="428" y="5297"/>
                  </a:lnTo>
                  <a:cubicBezTo>
                    <a:pt x="1" y="5731"/>
                    <a:pt x="393" y="6323"/>
                    <a:pt x="855" y="6323"/>
                  </a:cubicBezTo>
                  <a:cubicBezTo>
                    <a:pt x="994" y="6323"/>
                    <a:pt x="1140" y="6269"/>
                    <a:pt x="1271" y="6140"/>
                  </a:cubicBezTo>
                  <a:lnTo>
                    <a:pt x="5623" y="1779"/>
                  </a:lnTo>
                  <a:lnTo>
                    <a:pt x="6380" y="1022"/>
                  </a:lnTo>
                  <a:cubicBezTo>
                    <a:pt x="6814" y="596"/>
                    <a:pt x="6419" y="0"/>
                    <a:pt x="5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115274" y="3375592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0" y="973"/>
                    <a:pt x="652" y="1000"/>
                    <a:pt x="724" y="1000"/>
                  </a:cubicBezTo>
                  <a:cubicBezTo>
                    <a:pt x="796" y="1000"/>
                    <a:pt x="868" y="973"/>
                    <a:pt x="921" y="920"/>
                  </a:cubicBezTo>
                  <a:cubicBezTo>
                    <a:pt x="1036" y="805"/>
                    <a:pt x="1036" y="633"/>
                    <a:pt x="921" y="518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94681" y="3396185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403"/>
                  </a:lnTo>
                  <a:lnTo>
                    <a:pt x="528" y="920"/>
                  </a:lnTo>
                  <a:cubicBezTo>
                    <a:pt x="580" y="973"/>
                    <a:pt x="650" y="1000"/>
                    <a:pt x="721" y="1000"/>
                  </a:cubicBezTo>
                  <a:cubicBezTo>
                    <a:pt x="791" y="1000"/>
                    <a:pt x="863" y="973"/>
                    <a:pt x="921" y="920"/>
                  </a:cubicBezTo>
                  <a:cubicBezTo>
                    <a:pt x="1036" y="815"/>
                    <a:pt x="1036" y="633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74088" y="3416778"/>
              <a:ext cx="29344" cy="26357"/>
            </a:xfrm>
            <a:custGeom>
              <a:avLst/>
              <a:gdLst/>
              <a:ahLst/>
              <a:cxnLst/>
              <a:rect l="l" t="t" r="r" b="b"/>
              <a:pathLst>
                <a:path w="1120" h="1006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7" y="980"/>
                    <a:pt x="654" y="1005"/>
                    <a:pt x="719" y="1005"/>
                  </a:cubicBezTo>
                  <a:cubicBezTo>
                    <a:pt x="933" y="1005"/>
                    <a:pt x="1120" y="727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053495" y="3437371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6" y="973"/>
                    <a:pt x="648" y="999"/>
                    <a:pt x="719" y="999"/>
                  </a:cubicBezTo>
                  <a:cubicBezTo>
                    <a:pt x="791" y="999"/>
                    <a:pt x="863" y="973"/>
                    <a:pt x="921" y="920"/>
                  </a:cubicBezTo>
                  <a:cubicBezTo>
                    <a:pt x="1026" y="815"/>
                    <a:pt x="1026" y="633"/>
                    <a:pt x="92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032901" y="3457965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1" y="973"/>
                    <a:pt x="643" y="999"/>
                    <a:pt x="715" y="999"/>
                  </a:cubicBezTo>
                  <a:cubicBezTo>
                    <a:pt x="787" y="999"/>
                    <a:pt x="858" y="973"/>
                    <a:pt x="911" y="920"/>
                  </a:cubicBezTo>
                  <a:cubicBezTo>
                    <a:pt x="1026" y="815"/>
                    <a:pt x="1026" y="633"/>
                    <a:pt x="91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13304" y="3478794"/>
              <a:ext cx="25912" cy="26148"/>
            </a:xfrm>
            <a:custGeom>
              <a:avLst/>
              <a:gdLst/>
              <a:ahLst/>
              <a:cxnLst/>
              <a:rect l="l" t="t" r="r" b="b"/>
              <a:pathLst>
                <a:path w="989" h="998" extrusionOk="0">
                  <a:moveTo>
                    <a:pt x="365" y="1"/>
                  </a:moveTo>
                  <a:cubicBezTo>
                    <a:pt x="241" y="145"/>
                    <a:pt x="116" y="288"/>
                    <a:pt x="1" y="432"/>
                  </a:cubicBezTo>
                  <a:lnTo>
                    <a:pt x="480" y="911"/>
                  </a:lnTo>
                  <a:cubicBezTo>
                    <a:pt x="538" y="969"/>
                    <a:pt x="610" y="998"/>
                    <a:pt x="681" y="998"/>
                  </a:cubicBezTo>
                  <a:cubicBezTo>
                    <a:pt x="753" y="998"/>
                    <a:pt x="825" y="969"/>
                    <a:pt x="883" y="911"/>
                  </a:cubicBezTo>
                  <a:cubicBezTo>
                    <a:pt x="988" y="806"/>
                    <a:pt x="988" y="624"/>
                    <a:pt x="883" y="518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615433" y="1224734"/>
            <a:ext cx="366695" cy="361979"/>
            <a:chOff x="6644201" y="3355496"/>
            <a:chExt cx="366695" cy="361979"/>
          </a:xfrm>
        </p:grpSpPr>
        <p:sp>
          <p:nvSpPr>
            <p:cNvPr id="500" name="Google Shape;500;p35"/>
            <p:cNvSpPr/>
            <p:nvPr/>
          </p:nvSpPr>
          <p:spPr>
            <a:xfrm>
              <a:off x="6824274" y="3378421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1"/>
                    <a:pt x="211" y="1991"/>
                  </a:cubicBezTo>
                  <a:cubicBezTo>
                    <a:pt x="326" y="1991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904944" y="3402709"/>
              <a:ext cx="60994" cy="56802"/>
            </a:xfrm>
            <a:custGeom>
              <a:avLst/>
              <a:gdLst/>
              <a:ahLst/>
              <a:cxnLst/>
              <a:rect l="l" t="t" r="r" b="b"/>
              <a:pathLst>
                <a:path w="2328" h="2168" extrusionOk="0">
                  <a:moveTo>
                    <a:pt x="2031" y="0"/>
                  </a:moveTo>
                  <a:cubicBezTo>
                    <a:pt x="1982" y="0"/>
                    <a:pt x="1931" y="20"/>
                    <a:pt x="1886" y="68"/>
                  </a:cubicBezTo>
                  <a:lnTo>
                    <a:pt x="142" y="1812"/>
                  </a:lnTo>
                  <a:cubicBezTo>
                    <a:pt x="1" y="1934"/>
                    <a:pt x="90" y="2167"/>
                    <a:pt x="275" y="2167"/>
                  </a:cubicBezTo>
                  <a:cubicBezTo>
                    <a:pt x="278" y="2167"/>
                    <a:pt x="282" y="2167"/>
                    <a:pt x="286" y="2167"/>
                  </a:cubicBezTo>
                  <a:cubicBezTo>
                    <a:pt x="343" y="2167"/>
                    <a:pt x="401" y="2138"/>
                    <a:pt x="439" y="2100"/>
                  </a:cubicBezTo>
                  <a:lnTo>
                    <a:pt x="2174" y="365"/>
                  </a:lnTo>
                  <a:cubicBezTo>
                    <a:pt x="2328" y="211"/>
                    <a:pt x="219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6942541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1" y="1"/>
                    <a:pt x="1" y="413"/>
                    <a:pt x="288" y="413"/>
                  </a:cubicBezTo>
                  <a:lnTo>
                    <a:pt x="1525" y="413"/>
                  </a:lnTo>
                  <a:cubicBezTo>
                    <a:pt x="1803" y="413"/>
                    <a:pt x="1803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6927397" y="3636518"/>
              <a:ext cx="30759" cy="26645"/>
            </a:xfrm>
            <a:custGeom>
              <a:avLst/>
              <a:gdLst/>
              <a:ahLst/>
              <a:cxnLst/>
              <a:rect l="l" t="t" r="r" b="b"/>
              <a:pathLst>
                <a:path w="1174" h="1017" extrusionOk="0">
                  <a:moveTo>
                    <a:pt x="299" y="0"/>
                  </a:moveTo>
                  <a:cubicBezTo>
                    <a:pt x="140" y="0"/>
                    <a:pt x="1" y="209"/>
                    <a:pt x="148" y="355"/>
                  </a:cubicBezTo>
                  <a:lnTo>
                    <a:pt x="742" y="949"/>
                  </a:lnTo>
                  <a:cubicBezTo>
                    <a:pt x="780" y="988"/>
                    <a:pt x="838" y="1007"/>
                    <a:pt x="895" y="1007"/>
                  </a:cubicBezTo>
                  <a:lnTo>
                    <a:pt x="895" y="1016"/>
                  </a:lnTo>
                  <a:cubicBezTo>
                    <a:pt x="1087" y="1016"/>
                    <a:pt x="1173" y="786"/>
                    <a:pt x="1039" y="652"/>
                  </a:cubicBezTo>
                  <a:lnTo>
                    <a:pt x="445" y="68"/>
                  </a:lnTo>
                  <a:cubicBezTo>
                    <a:pt x="400" y="20"/>
                    <a:pt x="349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905049" y="3614169"/>
              <a:ext cx="23973" cy="21117"/>
            </a:xfrm>
            <a:custGeom>
              <a:avLst/>
              <a:gdLst/>
              <a:ahLst/>
              <a:cxnLst/>
              <a:rect l="l" t="t" r="r" b="b"/>
              <a:pathLst>
                <a:path w="915" h="806" extrusionOk="0">
                  <a:moveTo>
                    <a:pt x="295" y="0"/>
                  </a:moveTo>
                  <a:cubicBezTo>
                    <a:pt x="134" y="0"/>
                    <a:pt x="1" y="208"/>
                    <a:pt x="147" y="355"/>
                  </a:cubicBezTo>
                  <a:lnTo>
                    <a:pt x="540" y="748"/>
                  </a:lnTo>
                  <a:cubicBezTo>
                    <a:pt x="579" y="786"/>
                    <a:pt x="636" y="805"/>
                    <a:pt x="684" y="805"/>
                  </a:cubicBezTo>
                  <a:cubicBezTo>
                    <a:pt x="742" y="805"/>
                    <a:pt x="790" y="786"/>
                    <a:pt x="828" y="748"/>
                  </a:cubicBezTo>
                  <a:cubicBezTo>
                    <a:pt x="914" y="662"/>
                    <a:pt x="914" y="528"/>
                    <a:pt x="828" y="451"/>
                  </a:cubicBezTo>
                  <a:lnTo>
                    <a:pt x="445" y="67"/>
                  </a:lnTo>
                  <a:cubicBezTo>
                    <a:pt x="397" y="20"/>
                    <a:pt x="345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824274" y="3642360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2"/>
                    <a:pt x="211" y="1992"/>
                  </a:cubicBezTo>
                  <a:cubicBezTo>
                    <a:pt x="326" y="1992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6715780" y="3612754"/>
              <a:ext cx="40034" cy="37099"/>
            </a:xfrm>
            <a:custGeom>
              <a:avLst/>
              <a:gdLst/>
              <a:ahLst/>
              <a:cxnLst/>
              <a:rect l="l" t="t" r="r" b="b"/>
              <a:pathLst>
                <a:path w="1528" h="1416" extrusionOk="0">
                  <a:moveTo>
                    <a:pt x="1226" y="1"/>
                  </a:moveTo>
                  <a:cubicBezTo>
                    <a:pt x="1178" y="1"/>
                    <a:pt x="1128" y="19"/>
                    <a:pt x="1083" y="64"/>
                  </a:cubicBezTo>
                  <a:lnTo>
                    <a:pt x="87" y="1061"/>
                  </a:lnTo>
                  <a:cubicBezTo>
                    <a:pt x="0" y="1137"/>
                    <a:pt x="0" y="1272"/>
                    <a:pt x="87" y="1358"/>
                  </a:cubicBezTo>
                  <a:cubicBezTo>
                    <a:pt x="125" y="1396"/>
                    <a:pt x="182" y="1415"/>
                    <a:pt x="240" y="1415"/>
                  </a:cubicBezTo>
                  <a:cubicBezTo>
                    <a:pt x="288" y="1415"/>
                    <a:pt x="345" y="1396"/>
                    <a:pt x="384" y="1358"/>
                  </a:cubicBezTo>
                  <a:lnTo>
                    <a:pt x="1381" y="361"/>
                  </a:lnTo>
                  <a:cubicBezTo>
                    <a:pt x="1528" y="206"/>
                    <a:pt x="1387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669825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0" y="1"/>
                    <a:pt x="0" y="413"/>
                    <a:pt x="288" y="413"/>
                  </a:cubicBezTo>
                  <a:lnTo>
                    <a:pt x="1524" y="413"/>
                  </a:lnTo>
                  <a:cubicBezTo>
                    <a:pt x="1802" y="413"/>
                    <a:pt x="1802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6700924" y="3410097"/>
              <a:ext cx="54548" cy="50409"/>
            </a:xfrm>
            <a:custGeom>
              <a:avLst/>
              <a:gdLst/>
              <a:ahLst/>
              <a:cxnLst/>
              <a:rect l="l" t="t" r="r" b="b"/>
              <a:pathLst>
                <a:path w="2082" h="1924" extrusionOk="0">
                  <a:moveTo>
                    <a:pt x="300" y="0"/>
                  </a:moveTo>
                  <a:cubicBezTo>
                    <a:pt x="140" y="0"/>
                    <a:pt x="0" y="206"/>
                    <a:pt x="155" y="361"/>
                  </a:cubicBezTo>
                  <a:lnTo>
                    <a:pt x="1650" y="1856"/>
                  </a:lnTo>
                  <a:cubicBezTo>
                    <a:pt x="1689" y="1894"/>
                    <a:pt x="1746" y="1913"/>
                    <a:pt x="1804" y="1913"/>
                  </a:cubicBezTo>
                  <a:lnTo>
                    <a:pt x="1804" y="1923"/>
                  </a:lnTo>
                  <a:cubicBezTo>
                    <a:pt x="1986" y="1923"/>
                    <a:pt x="2082" y="1693"/>
                    <a:pt x="1948" y="1559"/>
                  </a:cubicBezTo>
                  <a:lnTo>
                    <a:pt x="443" y="64"/>
                  </a:lnTo>
                  <a:cubicBezTo>
                    <a:pt x="398" y="19"/>
                    <a:pt x="348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6709492" y="3418953"/>
              <a:ext cx="240621" cy="234988"/>
            </a:xfrm>
            <a:custGeom>
              <a:avLst/>
              <a:gdLst/>
              <a:ahLst/>
              <a:cxnLst/>
              <a:rect l="l" t="t" r="r" b="b"/>
              <a:pathLst>
                <a:path w="9184" h="8969" extrusionOk="0">
                  <a:moveTo>
                    <a:pt x="3686" y="0"/>
                  </a:moveTo>
                  <a:cubicBezTo>
                    <a:pt x="3649" y="0"/>
                    <a:pt x="3612" y="4"/>
                    <a:pt x="3576" y="13"/>
                  </a:cubicBezTo>
                  <a:cubicBezTo>
                    <a:pt x="3250" y="80"/>
                    <a:pt x="3039" y="502"/>
                    <a:pt x="2742" y="646"/>
                  </a:cubicBezTo>
                  <a:cubicBezTo>
                    <a:pt x="2454" y="789"/>
                    <a:pt x="1985" y="694"/>
                    <a:pt x="1726" y="895"/>
                  </a:cubicBezTo>
                  <a:cubicBezTo>
                    <a:pt x="1467" y="1106"/>
                    <a:pt x="1467" y="1575"/>
                    <a:pt x="1266" y="1834"/>
                  </a:cubicBezTo>
                  <a:cubicBezTo>
                    <a:pt x="1055" y="2093"/>
                    <a:pt x="605" y="2189"/>
                    <a:pt x="451" y="2496"/>
                  </a:cubicBezTo>
                  <a:cubicBezTo>
                    <a:pt x="307" y="2793"/>
                    <a:pt x="518" y="3215"/>
                    <a:pt x="442" y="3540"/>
                  </a:cubicBezTo>
                  <a:cubicBezTo>
                    <a:pt x="365" y="3866"/>
                    <a:pt x="1" y="4144"/>
                    <a:pt x="1" y="4480"/>
                  </a:cubicBezTo>
                  <a:cubicBezTo>
                    <a:pt x="1" y="4815"/>
                    <a:pt x="365" y="5112"/>
                    <a:pt x="442" y="5429"/>
                  </a:cubicBezTo>
                  <a:cubicBezTo>
                    <a:pt x="509" y="5745"/>
                    <a:pt x="307" y="6176"/>
                    <a:pt x="451" y="6474"/>
                  </a:cubicBezTo>
                  <a:cubicBezTo>
                    <a:pt x="595" y="6771"/>
                    <a:pt x="1055" y="6876"/>
                    <a:pt x="1266" y="7135"/>
                  </a:cubicBezTo>
                  <a:cubicBezTo>
                    <a:pt x="1477" y="7394"/>
                    <a:pt x="1467" y="7863"/>
                    <a:pt x="1726" y="8074"/>
                  </a:cubicBezTo>
                  <a:cubicBezTo>
                    <a:pt x="1985" y="8276"/>
                    <a:pt x="2445" y="8170"/>
                    <a:pt x="2742" y="8324"/>
                  </a:cubicBezTo>
                  <a:cubicBezTo>
                    <a:pt x="3039" y="8467"/>
                    <a:pt x="3240" y="8889"/>
                    <a:pt x="3576" y="8956"/>
                  </a:cubicBezTo>
                  <a:cubicBezTo>
                    <a:pt x="3613" y="8965"/>
                    <a:pt x="3651" y="8969"/>
                    <a:pt x="3689" y="8969"/>
                  </a:cubicBezTo>
                  <a:cubicBezTo>
                    <a:pt x="3983" y="8969"/>
                    <a:pt x="4295" y="8736"/>
                    <a:pt x="4592" y="8736"/>
                  </a:cubicBezTo>
                  <a:cubicBezTo>
                    <a:pt x="4898" y="8736"/>
                    <a:pt x="5218" y="8969"/>
                    <a:pt x="5507" y="8969"/>
                  </a:cubicBezTo>
                  <a:cubicBezTo>
                    <a:pt x="5545" y="8969"/>
                    <a:pt x="5582" y="8965"/>
                    <a:pt x="5618" y="8956"/>
                  </a:cubicBezTo>
                  <a:cubicBezTo>
                    <a:pt x="5934" y="8889"/>
                    <a:pt x="6145" y="8458"/>
                    <a:pt x="6442" y="8324"/>
                  </a:cubicBezTo>
                  <a:cubicBezTo>
                    <a:pt x="6739" y="8180"/>
                    <a:pt x="7199" y="8276"/>
                    <a:pt x="7458" y="8074"/>
                  </a:cubicBezTo>
                  <a:cubicBezTo>
                    <a:pt x="7717" y="7863"/>
                    <a:pt x="7717" y="7394"/>
                    <a:pt x="7928" y="7135"/>
                  </a:cubicBezTo>
                  <a:cubicBezTo>
                    <a:pt x="8129" y="6876"/>
                    <a:pt x="8589" y="6780"/>
                    <a:pt x="8733" y="6474"/>
                  </a:cubicBezTo>
                  <a:cubicBezTo>
                    <a:pt x="8877" y="6176"/>
                    <a:pt x="8675" y="5755"/>
                    <a:pt x="8742" y="5429"/>
                  </a:cubicBezTo>
                  <a:cubicBezTo>
                    <a:pt x="8819" y="5103"/>
                    <a:pt x="9183" y="4815"/>
                    <a:pt x="9183" y="4480"/>
                  </a:cubicBezTo>
                  <a:cubicBezTo>
                    <a:pt x="9183" y="4144"/>
                    <a:pt x="8819" y="3857"/>
                    <a:pt x="8742" y="3540"/>
                  </a:cubicBezTo>
                  <a:cubicBezTo>
                    <a:pt x="8675" y="3224"/>
                    <a:pt x="8877" y="2793"/>
                    <a:pt x="8733" y="2496"/>
                  </a:cubicBezTo>
                  <a:cubicBezTo>
                    <a:pt x="8589" y="2199"/>
                    <a:pt x="8129" y="2093"/>
                    <a:pt x="7928" y="1834"/>
                  </a:cubicBezTo>
                  <a:cubicBezTo>
                    <a:pt x="7717" y="1575"/>
                    <a:pt x="7717" y="1106"/>
                    <a:pt x="7458" y="895"/>
                  </a:cubicBezTo>
                  <a:cubicBezTo>
                    <a:pt x="7353" y="818"/>
                    <a:pt x="7228" y="780"/>
                    <a:pt x="7094" y="770"/>
                  </a:cubicBezTo>
                  <a:lnTo>
                    <a:pt x="6365" y="617"/>
                  </a:lnTo>
                  <a:cubicBezTo>
                    <a:pt x="6107" y="454"/>
                    <a:pt x="5905" y="80"/>
                    <a:pt x="5608" y="23"/>
                  </a:cubicBezTo>
                  <a:cubicBezTo>
                    <a:pt x="5576" y="15"/>
                    <a:pt x="5543" y="12"/>
                    <a:pt x="5509" y="12"/>
                  </a:cubicBezTo>
                  <a:cubicBezTo>
                    <a:pt x="5229" y="12"/>
                    <a:pt x="4891" y="234"/>
                    <a:pt x="4592" y="234"/>
                  </a:cubicBezTo>
                  <a:cubicBezTo>
                    <a:pt x="4295" y="234"/>
                    <a:pt x="3975" y="0"/>
                    <a:pt x="3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6774049" y="3464226"/>
              <a:ext cx="33169" cy="28244"/>
            </a:xfrm>
            <a:custGeom>
              <a:avLst/>
              <a:gdLst/>
              <a:ahLst/>
              <a:cxnLst/>
              <a:rect l="l" t="t" r="r" b="b"/>
              <a:pathLst>
                <a:path w="1266" h="1078" extrusionOk="0">
                  <a:moveTo>
                    <a:pt x="729" y="1"/>
                  </a:moveTo>
                  <a:cubicBezTo>
                    <a:pt x="240" y="1"/>
                    <a:pt x="0" y="576"/>
                    <a:pt x="345" y="921"/>
                  </a:cubicBezTo>
                  <a:cubicBezTo>
                    <a:pt x="453" y="1029"/>
                    <a:pt x="587" y="1077"/>
                    <a:pt x="719" y="1077"/>
                  </a:cubicBezTo>
                  <a:cubicBezTo>
                    <a:pt x="996" y="1077"/>
                    <a:pt x="1265" y="863"/>
                    <a:pt x="1265" y="538"/>
                  </a:cubicBezTo>
                  <a:cubicBezTo>
                    <a:pt x="1265" y="240"/>
                    <a:pt x="1026" y="1"/>
                    <a:pt x="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810964" y="33554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866194" y="3511203"/>
              <a:ext cx="33195" cy="28401"/>
            </a:xfrm>
            <a:custGeom>
              <a:avLst/>
              <a:gdLst/>
              <a:ahLst/>
              <a:cxnLst/>
              <a:rect l="l" t="t" r="r" b="b"/>
              <a:pathLst>
                <a:path w="1267" h="1084" extrusionOk="0">
                  <a:moveTo>
                    <a:pt x="729" y="0"/>
                  </a:moveTo>
                  <a:cubicBezTo>
                    <a:pt x="241" y="0"/>
                    <a:pt x="1" y="585"/>
                    <a:pt x="346" y="921"/>
                  </a:cubicBezTo>
                  <a:cubicBezTo>
                    <a:pt x="456" y="1033"/>
                    <a:pt x="592" y="1084"/>
                    <a:pt x="725" y="1084"/>
                  </a:cubicBezTo>
                  <a:cubicBezTo>
                    <a:pt x="1001" y="1084"/>
                    <a:pt x="1266" y="869"/>
                    <a:pt x="1266" y="547"/>
                  </a:cubicBezTo>
                  <a:cubicBezTo>
                    <a:pt x="1266" y="240"/>
                    <a:pt x="1027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762992" y="3556896"/>
              <a:ext cx="52505" cy="44828"/>
            </a:xfrm>
            <a:custGeom>
              <a:avLst/>
              <a:gdLst/>
              <a:ahLst/>
              <a:cxnLst/>
              <a:rect l="l" t="t" r="r" b="b"/>
              <a:pathLst>
                <a:path w="2004" h="1711" extrusionOk="0">
                  <a:moveTo>
                    <a:pt x="1151" y="1"/>
                  </a:moveTo>
                  <a:cubicBezTo>
                    <a:pt x="384" y="1"/>
                    <a:pt x="0" y="921"/>
                    <a:pt x="547" y="1458"/>
                  </a:cubicBezTo>
                  <a:cubicBezTo>
                    <a:pt x="721" y="1632"/>
                    <a:pt x="936" y="1710"/>
                    <a:pt x="1146" y="1710"/>
                  </a:cubicBezTo>
                  <a:cubicBezTo>
                    <a:pt x="1584" y="1710"/>
                    <a:pt x="2004" y="1372"/>
                    <a:pt x="2004" y="854"/>
                  </a:cubicBezTo>
                  <a:cubicBezTo>
                    <a:pt x="2004" y="384"/>
                    <a:pt x="1620" y="1"/>
                    <a:pt x="1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6953859" y="3377426"/>
              <a:ext cx="36680" cy="35003"/>
            </a:xfrm>
            <a:custGeom>
              <a:avLst/>
              <a:gdLst/>
              <a:ahLst/>
              <a:cxnLst/>
              <a:rect l="l" t="t" r="r" b="b"/>
              <a:pathLst>
                <a:path w="1400" h="1336" extrusionOk="0">
                  <a:moveTo>
                    <a:pt x="672" y="1"/>
                  </a:moveTo>
                  <a:cubicBezTo>
                    <a:pt x="329" y="1"/>
                    <a:pt x="0" y="267"/>
                    <a:pt x="0" y="668"/>
                  </a:cubicBezTo>
                  <a:cubicBezTo>
                    <a:pt x="0" y="1070"/>
                    <a:pt x="329" y="1336"/>
                    <a:pt x="672" y="1336"/>
                  </a:cubicBezTo>
                  <a:cubicBezTo>
                    <a:pt x="836" y="1336"/>
                    <a:pt x="1004" y="1275"/>
                    <a:pt x="1141" y="1138"/>
                  </a:cubicBezTo>
                  <a:cubicBezTo>
                    <a:pt x="1400" y="879"/>
                    <a:pt x="1400" y="457"/>
                    <a:pt x="1141" y="199"/>
                  </a:cubicBezTo>
                  <a:cubicBezTo>
                    <a:pt x="1004" y="62"/>
                    <a:pt x="836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6977701" y="3522259"/>
              <a:ext cx="33195" cy="28479"/>
            </a:xfrm>
            <a:custGeom>
              <a:avLst/>
              <a:gdLst/>
              <a:ahLst/>
              <a:cxnLst/>
              <a:rect l="l" t="t" r="r" b="b"/>
              <a:pathLst>
                <a:path w="1267" h="1087" extrusionOk="0">
                  <a:moveTo>
                    <a:pt x="729" y="0"/>
                  </a:moveTo>
                  <a:cubicBezTo>
                    <a:pt x="240" y="0"/>
                    <a:pt x="1" y="585"/>
                    <a:pt x="346" y="930"/>
                  </a:cubicBezTo>
                  <a:cubicBezTo>
                    <a:pt x="454" y="1038"/>
                    <a:pt x="588" y="1086"/>
                    <a:pt x="720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26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6945816" y="3652473"/>
              <a:ext cx="38462" cy="36680"/>
            </a:xfrm>
            <a:custGeom>
              <a:avLst/>
              <a:gdLst/>
              <a:ahLst/>
              <a:cxnLst/>
              <a:rect l="l" t="t" r="r" b="b"/>
              <a:pathLst>
                <a:path w="1468" h="1400" extrusionOk="0">
                  <a:moveTo>
                    <a:pt x="703" y="1"/>
                  </a:moveTo>
                  <a:cubicBezTo>
                    <a:pt x="344" y="1"/>
                    <a:pt x="0" y="282"/>
                    <a:pt x="0" y="705"/>
                  </a:cubicBezTo>
                  <a:cubicBezTo>
                    <a:pt x="0" y="1120"/>
                    <a:pt x="343" y="1399"/>
                    <a:pt x="702" y="1399"/>
                  </a:cubicBezTo>
                  <a:cubicBezTo>
                    <a:pt x="872" y="1399"/>
                    <a:pt x="1047" y="1336"/>
                    <a:pt x="1189" y="1193"/>
                  </a:cubicBezTo>
                  <a:cubicBezTo>
                    <a:pt x="1467" y="925"/>
                    <a:pt x="1467" y="484"/>
                    <a:pt x="1189" y="206"/>
                  </a:cubicBezTo>
                  <a:cubicBezTo>
                    <a:pt x="1047" y="64"/>
                    <a:pt x="873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810964" y="36889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1"/>
                  </a:moveTo>
                  <a:cubicBezTo>
                    <a:pt x="240" y="1"/>
                    <a:pt x="0" y="585"/>
                    <a:pt x="336" y="931"/>
                  </a:cubicBezTo>
                  <a:cubicBezTo>
                    <a:pt x="447" y="1039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1"/>
                    <a:pt x="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697702" y="3640212"/>
              <a:ext cx="29894" cy="28479"/>
            </a:xfrm>
            <a:custGeom>
              <a:avLst/>
              <a:gdLst/>
              <a:ahLst/>
              <a:cxnLst/>
              <a:rect l="l" t="t" r="r" b="b"/>
              <a:pathLst>
                <a:path w="1141" h="1087" extrusionOk="0">
                  <a:moveTo>
                    <a:pt x="550" y="0"/>
                  </a:moveTo>
                  <a:cubicBezTo>
                    <a:pt x="269" y="0"/>
                    <a:pt x="0" y="215"/>
                    <a:pt x="0" y="540"/>
                  </a:cubicBezTo>
                  <a:cubicBezTo>
                    <a:pt x="0" y="870"/>
                    <a:pt x="266" y="1086"/>
                    <a:pt x="545" y="1086"/>
                  </a:cubicBezTo>
                  <a:cubicBezTo>
                    <a:pt x="680" y="1086"/>
                    <a:pt x="818" y="1036"/>
                    <a:pt x="930" y="923"/>
                  </a:cubicBezTo>
                  <a:cubicBezTo>
                    <a:pt x="1141" y="713"/>
                    <a:pt x="1141" y="367"/>
                    <a:pt x="930" y="157"/>
                  </a:cubicBezTo>
                  <a:cubicBezTo>
                    <a:pt x="819" y="49"/>
                    <a:pt x="683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6644201" y="3522259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6"/>
                    <a:pt x="716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676349" y="3383242"/>
              <a:ext cx="39457" cy="37754"/>
            </a:xfrm>
            <a:custGeom>
              <a:avLst/>
              <a:gdLst/>
              <a:ahLst/>
              <a:cxnLst/>
              <a:rect l="l" t="t" r="r" b="b"/>
              <a:pathLst>
                <a:path w="1506" h="1441" extrusionOk="0">
                  <a:moveTo>
                    <a:pt x="731" y="1"/>
                  </a:moveTo>
                  <a:cubicBezTo>
                    <a:pt x="359" y="1"/>
                    <a:pt x="0" y="290"/>
                    <a:pt x="0" y="724"/>
                  </a:cubicBezTo>
                  <a:cubicBezTo>
                    <a:pt x="0" y="1156"/>
                    <a:pt x="356" y="1441"/>
                    <a:pt x="726" y="1441"/>
                  </a:cubicBezTo>
                  <a:cubicBezTo>
                    <a:pt x="906" y="1441"/>
                    <a:pt x="1089" y="1373"/>
                    <a:pt x="1237" y="1223"/>
                  </a:cubicBezTo>
                  <a:cubicBezTo>
                    <a:pt x="1505" y="945"/>
                    <a:pt x="1505" y="494"/>
                    <a:pt x="1237" y="216"/>
                  </a:cubicBezTo>
                  <a:cubicBezTo>
                    <a:pt x="1091" y="67"/>
                    <a:pt x="910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09E83CBF-B032-4729-90FA-E10CBD48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43" y="609120"/>
            <a:ext cx="2433834" cy="1172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7817AF-5D3A-43F0-981E-C5A2FA4FF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73" y="3488624"/>
            <a:ext cx="2876048" cy="1393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0E9282-5533-41C1-8F03-C37A0951D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044" y="611117"/>
            <a:ext cx="2379677" cy="1172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7EF718D9-547D-435C-96B5-2B0B12419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788" y="619204"/>
            <a:ext cx="2379677" cy="1152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E5A0FDF8-D561-46F5-BB36-7345808FB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143" y="2075428"/>
            <a:ext cx="2525218" cy="1220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Picture 30" descr="Chart, scatter chart&#10;&#10;Description automatically generated">
            <a:extLst>
              <a:ext uri="{FF2B5EF4-FFF2-40B4-BE49-F238E27FC236}">
                <a16:creationId xmlns:a16="http://schemas.microsoft.com/office/drawing/2014/main" id="{EBA18315-0757-49A6-8942-4BC54E7846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730" y="2087261"/>
            <a:ext cx="4969876" cy="1220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0" name="Google Shape;311;p31">
            <a:extLst>
              <a:ext uri="{FF2B5EF4-FFF2-40B4-BE49-F238E27FC236}">
                <a16:creationId xmlns:a16="http://schemas.microsoft.com/office/drawing/2014/main" id="{3E0F4468-B58C-4FB5-B905-A81E40CDDDB9}"/>
              </a:ext>
            </a:extLst>
          </p:cNvPr>
          <p:cNvSpPr/>
          <p:nvPr/>
        </p:nvSpPr>
        <p:spPr>
          <a:xfrm>
            <a:off x="191998" y="2250410"/>
            <a:ext cx="1210776" cy="10184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23FB93F-F119-45CC-8883-828F49202CBB}"/>
              </a:ext>
            </a:extLst>
          </p:cNvPr>
          <p:cNvSpPr txBox="1"/>
          <p:nvPr/>
        </p:nvSpPr>
        <p:spPr>
          <a:xfrm>
            <a:off x="339634" y="833387"/>
            <a:ext cx="89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58119A5-9885-439B-AFF3-6A60E0150AAA}"/>
              </a:ext>
            </a:extLst>
          </p:cNvPr>
          <p:cNvSpPr txBox="1"/>
          <p:nvPr/>
        </p:nvSpPr>
        <p:spPr>
          <a:xfrm>
            <a:off x="191998" y="2266790"/>
            <a:ext cx="117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Adopted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Measures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896D0-E690-4BDB-A438-6A5011945F0E}"/>
              </a:ext>
            </a:extLst>
          </p:cNvPr>
          <p:cNvSpPr txBox="1"/>
          <p:nvPr/>
        </p:nvSpPr>
        <p:spPr>
          <a:xfrm>
            <a:off x="2040797" y="3854744"/>
            <a:ext cx="121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Vaccination</a:t>
            </a:r>
          </a:p>
        </p:txBody>
      </p:sp>
      <p:sp>
        <p:nvSpPr>
          <p:cNvPr id="451" name="Arrow: Right 450">
            <a:extLst>
              <a:ext uri="{FF2B5EF4-FFF2-40B4-BE49-F238E27FC236}">
                <a16:creationId xmlns:a16="http://schemas.microsoft.com/office/drawing/2014/main" id="{5B0AF1CF-B7F7-4472-96D9-FA055499D98B}"/>
              </a:ext>
            </a:extLst>
          </p:cNvPr>
          <p:cNvSpPr/>
          <p:nvPr/>
        </p:nvSpPr>
        <p:spPr>
          <a:xfrm rot="1623609">
            <a:off x="4689280" y="1065471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53E8601F-4514-409D-BD8B-98B35EB71521}"/>
              </a:ext>
            </a:extLst>
          </p:cNvPr>
          <p:cNvSpPr/>
          <p:nvPr/>
        </p:nvSpPr>
        <p:spPr>
          <a:xfrm rot="19590867">
            <a:off x="7496216" y="1082749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C96A25F9-833B-4D62-BD1F-14D1EF0813FA}"/>
              </a:ext>
            </a:extLst>
          </p:cNvPr>
          <p:cNvSpPr/>
          <p:nvPr/>
        </p:nvSpPr>
        <p:spPr>
          <a:xfrm rot="1623609">
            <a:off x="4928458" y="2596897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B5BEC875-A440-4E54-BD91-7E1743A9D401}"/>
              </a:ext>
            </a:extLst>
          </p:cNvPr>
          <p:cNvSpPr/>
          <p:nvPr/>
        </p:nvSpPr>
        <p:spPr>
          <a:xfrm rot="1623609">
            <a:off x="7522314" y="2577206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65D9969C-86C8-4395-91BA-FB4A33AC9DE2}"/>
              </a:ext>
            </a:extLst>
          </p:cNvPr>
          <p:cNvSpPr/>
          <p:nvPr/>
        </p:nvSpPr>
        <p:spPr>
          <a:xfrm rot="19588418">
            <a:off x="2489211" y="2586855"/>
            <a:ext cx="1145704" cy="129564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BA51ED6-993D-4359-AE3B-20C546AF6C39}"/>
              </a:ext>
            </a:extLst>
          </p:cNvPr>
          <p:cNvSpPr/>
          <p:nvPr/>
        </p:nvSpPr>
        <p:spPr>
          <a:xfrm rot="4571380">
            <a:off x="3465742" y="2509918"/>
            <a:ext cx="752201" cy="86737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E6854CA3-B407-4048-9D84-44AB9241A924}"/>
              </a:ext>
            </a:extLst>
          </p:cNvPr>
          <p:cNvSpPr/>
          <p:nvPr/>
        </p:nvSpPr>
        <p:spPr>
          <a:xfrm rot="898221" flipV="1">
            <a:off x="4105266" y="4029648"/>
            <a:ext cx="2070326" cy="148421"/>
          </a:xfrm>
          <a:prstGeom prst="rightArrow">
            <a:avLst>
              <a:gd name="adj1" fmla="val 50000"/>
              <a:gd name="adj2" fmla="val 188989"/>
            </a:avLst>
          </a:prstGeom>
          <a:solidFill>
            <a:srgbClr val="92D050">
              <a:alpha val="20000"/>
            </a:srgbClr>
          </a:solidFill>
          <a:ln>
            <a:solidFill>
              <a:srgbClr val="00B050">
                <a:alpha val="6000"/>
              </a:srgbClr>
            </a:solidFill>
          </a:ln>
          <a:effectLst>
            <a:glow>
              <a:schemeClr val="accent1"/>
            </a:glow>
            <a:outerShdw blurRad="12700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EE1395-178F-4945-BB13-649795660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6342" y="0"/>
            <a:ext cx="3671316" cy="5143500"/>
          </a:xfrm>
          <a:prstGeom prst="rect">
            <a:avLst/>
          </a:prstGeom>
        </p:spPr>
      </p:pic>
      <p:grpSp>
        <p:nvGrpSpPr>
          <p:cNvPr id="68" name="Google Shape;1031;p48">
            <a:extLst>
              <a:ext uri="{FF2B5EF4-FFF2-40B4-BE49-F238E27FC236}">
                <a16:creationId xmlns:a16="http://schemas.microsoft.com/office/drawing/2014/main" id="{D754C483-E2AB-472E-B7F4-1C62965ED2A5}"/>
              </a:ext>
            </a:extLst>
          </p:cNvPr>
          <p:cNvGrpSpPr/>
          <p:nvPr/>
        </p:nvGrpSpPr>
        <p:grpSpPr>
          <a:xfrm>
            <a:off x="505786" y="2633607"/>
            <a:ext cx="601552" cy="590519"/>
            <a:chOff x="5180700" y="584000"/>
            <a:chExt cx="621925" cy="625975"/>
          </a:xfrm>
        </p:grpSpPr>
        <p:sp>
          <p:nvSpPr>
            <p:cNvPr id="69" name="Google Shape;1032;p48">
              <a:extLst>
                <a:ext uri="{FF2B5EF4-FFF2-40B4-BE49-F238E27FC236}">
                  <a16:creationId xmlns:a16="http://schemas.microsoft.com/office/drawing/2014/main" id="{9896A376-533E-4B40-8F5F-4107FA982A62}"/>
                </a:ext>
              </a:extLst>
            </p:cNvPr>
            <p:cNvSpPr/>
            <p:nvPr/>
          </p:nvSpPr>
          <p:spPr>
            <a:xfrm>
              <a:off x="5180700" y="584000"/>
              <a:ext cx="621925" cy="621950"/>
            </a:xfrm>
            <a:custGeom>
              <a:avLst/>
              <a:gdLst/>
              <a:ahLst/>
              <a:cxnLst/>
              <a:rect l="l" t="t" r="r" b="b"/>
              <a:pathLst>
                <a:path w="24877" h="24878" extrusionOk="0">
                  <a:moveTo>
                    <a:pt x="12439" y="1"/>
                  </a:moveTo>
                  <a:cubicBezTo>
                    <a:pt x="5566" y="1"/>
                    <a:pt x="1" y="5566"/>
                    <a:pt x="1" y="12439"/>
                  </a:cubicBezTo>
                  <a:cubicBezTo>
                    <a:pt x="1" y="19306"/>
                    <a:pt x="5566" y="24877"/>
                    <a:pt x="12439" y="24877"/>
                  </a:cubicBezTo>
                  <a:cubicBezTo>
                    <a:pt x="19312" y="24877"/>
                    <a:pt x="24877" y="19306"/>
                    <a:pt x="24877" y="12439"/>
                  </a:cubicBezTo>
                  <a:cubicBezTo>
                    <a:pt x="24877" y="5566"/>
                    <a:pt x="19312" y="1"/>
                    <a:pt x="12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33;p48">
              <a:extLst>
                <a:ext uri="{FF2B5EF4-FFF2-40B4-BE49-F238E27FC236}">
                  <a16:creationId xmlns:a16="http://schemas.microsoft.com/office/drawing/2014/main" id="{F3A39085-DD88-4BA0-8842-D7330CE8AA1F}"/>
                </a:ext>
              </a:extLst>
            </p:cNvPr>
            <p:cNvSpPr/>
            <p:nvPr/>
          </p:nvSpPr>
          <p:spPr>
            <a:xfrm>
              <a:off x="5426775" y="996100"/>
              <a:ext cx="123200" cy="72100"/>
            </a:xfrm>
            <a:custGeom>
              <a:avLst/>
              <a:gdLst/>
              <a:ahLst/>
              <a:cxnLst/>
              <a:rect l="l" t="t" r="r" b="b"/>
              <a:pathLst>
                <a:path w="4928" h="2884" extrusionOk="0">
                  <a:moveTo>
                    <a:pt x="2392" y="0"/>
                  </a:moveTo>
                  <a:cubicBezTo>
                    <a:pt x="1588" y="0"/>
                    <a:pt x="779" y="122"/>
                    <a:pt x="6" y="361"/>
                  </a:cubicBezTo>
                  <a:cubicBezTo>
                    <a:pt x="0" y="1145"/>
                    <a:pt x="220" y="2883"/>
                    <a:pt x="2345" y="2883"/>
                  </a:cubicBezTo>
                  <a:cubicBezTo>
                    <a:pt x="2402" y="2883"/>
                    <a:pt x="2459" y="2882"/>
                    <a:pt x="2518" y="2880"/>
                  </a:cubicBezTo>
                  <a:cubicBezTo>
                    <a:pt x="4792" y="2783"/>
                    <a:pt x="4928" y="1095"/>
                    <a:pt x="4870" y="342"/>
                  </a:cubicBezTo>
                  <a:cubicBezTo>
                    <a:pt x="4084" y="110"/>
                    <a:pt x="3272" y="0"/>
                    <a:pt x="2454" y="0"/>
                  </a:cubicBezTo>
                  <a:cubicBezTo>
                    <a:pt x="2433" y="0"/>
                    <a:pt x="2413" y="0"/>
                    <a:pt x="2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34;p48">
              <a:extLst>
                <a:ext uri="{FF2B5EF4-FFF2-40B4-BE49-F238E27FC236}">
                  <a16:creationId xmlns:a16="http://schemas.microsoft.com/office/drawing/2014/main" id="{FE1355AA-0B88-4F98-8473-048F9EF59BAF}"/>
                </a:ext>
              </a:extLst>
            </p:cNvPr>
            <p:cNvSpPr/>
            <p:nvPr/>
          </p:nvSpPr>
          <p:spPr>
            <a:xfrm>
              <a:off x="5332550" y="691750"/>
              <a:ext cx="316450" cy="152975"/>
            </a:xfrm>
            <a:custGeom>
              <a:avLst/>
              <a:gdLst/>
              <a:ahLst/>
              <a:cxnLst/>
              <a:rect l="l" t="t" r="r" b="b"/>
              <a:pathLst>
                <a:path w="12658" h="6119" extrusionOk="0">
                  <a:moveTo>
                    <a:pt x="6831" y="1"/>
                  </a:moveTo>
                  <a:cubicBezTo>
                    <a:pt x="5324" y="1"/>
                    <a:pt x="3142" y="200"/>
                    <a:pt x="1946" y="1237"/>
                  </a:cubicBezTo>
                  <a:cubicBezTo>
                    <a:pt x="1" y="2918"/>
                    <a:pt x="1212" y="5288"/>
                    <a:pt x="1212" y="5288"/>
                  </a:cubicBezTo>
                  <a:cubicBezTo>
                    <a:pt x="1212" y="5288"/>
                    <a:pt x="4933" y="6118"/>
                    <a:pt x="7852" y="6118"/>
                  </a:cubicBezTo>
                  <a:cubicBezTo>
                    <a:pt x="9244" y="6118"/>
                    <a:pt x="10453" y="5930"/>
                    <a:pt x="10990" y="5372"/>
                  </a:cubicBezTo>
                  <a:cubicBezTo>
                    <a:pt x="12658" y="3652"/>
                    <a:pt x="10990" y="1939"/>
                    <a:pt x="10990" y="1939"/>
                  </a:cubicBezTo>
                  <a:cubicBezTo>
                    <a:pt x="10990" y="1939"/>
                    <a:pt x="8510" y="77"/>
                    <a:pt x="8458" y="77"/>
                  </a:cubicBezTo>
                  <a:cubicBezTo>
                    <a:pt x="8441" y="77"/>
                    <a:pt x="7766" y="1"/>
                    <a:pt x="6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35;p48">
              <a:extLst>
                <a:ext uri="{FF2B5EF4-FFF2-40B4-BE49-F238E27FC236}">
                  <a16:creationId xmlns:a16="http://schemas.microsoft.com/office/drawing/2014/main" id="{3C38C50D-985D-4039-85BB-FC33B356FFC4}"/>
                </a:ext>
              </a:extLst>
            </p:cNvPr>
            <p:cNvSpPr/>
            <p:nvPr/>
          </p:nvSpPr>
          <p:spPr>
            <a:xfrm>
              <a:off x="5586350" y="808175"/>
              <a:ext cx="67000" cy="67000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40" y="0"/>
                  </a:moveTo>
                  <a:cubicBezTo>
                    <a:pt x="599" y="0"/>
                    <a:pt x="0" y="599"/>
                    <a:pt x="0" y="1340"/>
                  </a:cubicBezTo>
                  <a:cubicBezTo>
                    <a:pt x="0" y="2081"/>
                    <a:pt x="599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36;p48">
              <a:extLst>
                <a:ext uri="{FF2B5EF4-FFF2-40B4-BE49-F238E27FC236}">
                  <a16:creationId xmlns:a16="http://schemas.microsoft.com/office/drawing/2014/main" id="{C0345348-D0A6-4B12-B4F6-A46711F03398}"/>
                </a:ext>
              </a:extLst>
            </p:cNvPr>
            <p:cNvSpPr/>
            <p:nvPr/>
          </p:nvSpPr>
          <p:spPr>
            <a:xfrm>
              <a:off x="5335775" y="808175"/>
              <a:ext cx="67025" cy="67000"/>
            </a:xfrm>
            <a:custGeom>
              <a:avLst/>
              <a:gdLst/>
              <a:ahLst/>
              <a:cxnLst/>
              <a:rect l="l" t="t" r="r" b="b"/>
              <a:pathLst>
                <a:path w="2681" h="2680" extrusionOk="0">
                  <a:moveTo>
                    <a:pt x="1340" y="0"/>
                  </a:moveTo>
                  <a:cubicBezTo>
                    <a:pt x="600" y="0"/>
                    <a:pt x="1" y="599"/>
                    <a:pt x="1" y="1340"/>
                  </a:cubicBezTo>
                  <a:cubicBezTo>
                    <a:pt x="1" y="2081"/>
                    <a:pt x="600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37;p48">
              <a:extLst>
                <a:ext uri="{FF2B5EF4-FFF2-40B4-BE49-F238E27FC236}">
                  <a16:creationId xmlns:a16="http://schemas.microsoft.com/office/drawing/2014/main" id="{A3DFAF5D-88BC-4C55-87DC-298793B935D2}"/>
                </a:ext>
              </a:extLst>
            </p:cNvPr>
            <p:cNvSpPr/>
            <p:nvPr/>
          </p:nvSpPr>
          <p:spPr>
            <a:xfrm>
              <a:off x="5376350" y="668750"/>
              <a:ext cx="234975" cy="282150"/>
            </a:xfrm>
            <a:custGeom>
              <a:avLst/>
              <a:gdLst/>
              <a:ahLst/>
              <a:cxnLst/>
              <a:rect l="l" t="t" r="r" b="b"/>
              <a:pathLst>
                <a:path w="9399" h="11286" extrusionOk="0">
                  <a:moveTo>
                    <a:pt x="4383" y="0"/>
                  </a:moveTo>
                  <a:cubicBezTo>
                    <a:pt x="4258" y="0"/>
                    <a:pt x="4188" y="5"/>
                    <a:pt x="4188" y="5"/>
                  </a:cubicBezTo>
                  <a:cubicBezTo>
                    <a:pt x="4188" y="5"/>
                    <a:pt x="4184" y="5"/>
                    <a:pt x="4178" y="5"/>
                  </a:cubicBezTo>
                  <a:cubicBezTo>
                    <a:pt x="3967" y="5"/>
                    <a:pt x="297" y="72"/>
                    <a:pt x="65" y="4708"/>
                  </a:cubicBezTo>
                  <a:cubicBezTo>
                    <a:pt x="1" y="5996"/>
                    <a:pt x="7" y="7523"/>
                    <a:pt x="484" y="8714"/>
                  </a:cubicBezTo>
                  <a:cubicBezTo>
                    <a:pt x="903" y="9764"/>
                    <a:pt x="1721" y="10537"/>
                    <a:pt x="2777" y="10975"/>
                  </a:cubicBezTo>
                  <a:cubicBezTo>
                    <a:pt x="3297" y="11189"/>
                    <a:pt x="3874" y="11285"/>
                    <a:pt x="4459" y="11285"/>
                  </a:cubicBezTo>
                  <a:cubicBezTo>
                    <a:pt x="5410" y="11285"/>
                    <a:pt x="6383" y="11030"/>
                    <a:pt x="7176" y="10608"/>
                  </a:cubicBezTo>
                  <a:cubicBezTo>
                    <a:pt x="8452" y="9925"/>
                    <a:pt x="9128" y="8701"/>
                    <a:pt x="9283" y="7291"/>
                  </a:cubicBezTo>
                  <a:cubicBezTo>
                    <a:pt x="9366" y="6576"/>
                    <a:pt x="9399" y="6363"/>
                    <a:pt x="9354" y="5648"/>
                  </a:cubicBezTo>
                  <a:cubicBezTo>
                    <a:pt x="9371" y="312"/>
                    <a:pt x="5328" y="0"/>
                    <a:pt x="4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38;p48">
              <a:extLst>
                <a:ext uri="{FF2B5EF4-FFF2-40B4-BE49-F238E27FC236}">
                  <a16:creationId xmlns:a16="http://schemas.microsoft.com/office/drawing/2014/main" id="{0821A4B7-909B-4253-A9DD-2C317E7C63D0}"/>
                </a:ext>
              </a:extLst>
            </p:cNvPr>
            <p:cNvSpPr/>
            <p:nvPr/>
          </p:nvSpPr>
          <p:spPr>
            <a:xfrm>
              <a:off x="5445125" y="936025"/>
              <a:ext cx="83925" cy="119400"/>
            </a:xfrm>
            <a:custGeom>
              <a:avLst/>
              <a:gdLst/>
              <a:ahLst/>
              <a:cxnLst/>
              <a:rect l="l" t="t" r="r" b="b"/>
              <a:pathLst>
                <a:path w="3357" h="4776" extrusionOk="0">
                  <a:moveTo>
                    <a:pt x="251" y="1"/>
                  </a:moveTo>
                  <a:lnTo>
                    <a:pt x="0" y="3324"/>
                  </a:lnTo>
                  <a:cubicBezTo>
                    <a:pt x="0" y="3324"/>
                    <a:pt x="161" y="4776"/>
                    <a:pt x="1492" y="4776"/>
                  </a:cubicBezTo>
                  <a:cubicBezTo>
                    <a:pt x="1568" y="4776"/>
                    <a:pt x="1648" y="4771"/>
                    <a:pt x="1733" y="4761"/>
                  </a:cubicBezTo>
                  <a:cubicBezTo>
                    <a:pt x="3292" y="4580"/>
                    <a:pt x="3356" y="3621"/>
                    <a:pt x="3356" y="3621"/>
                  </a:cubicBezTo>
                  <a:lnTo>
                    <a:pt x="3189" y="1701"/>
                  </a:lnTo>
                  <a:cubicBezTo>
                    <a:pt x="2016" y="1572"/>
                    <a:pt x="947" y="954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39;p48">
              <a:extLst>
                <a:ext uri="{FF2B5EF4-FFF2-40B4-BE49-F238E27FC236}">
                  <a16:creationId xmlns:a16="http://schemas.microsoft.com/office/drawing/2014/main" id="{E09D4A91-4E6F-44F2-99D4-B7681626C950}"/>
                </a:ext>
              </a:extLst>
            </p:cNvPr>
            <p:cNvSpPr/>
            <p:nvPr/>
          </p:nvSpPr>
          <p:spPr>
            <a:xfrm>
              <a:off x="5451400" y="882250"/>
              <a:ext cx="73625" cy="117250"/>
            </a:xfrm>
            <a:custGeom>
              <a:avLst/>
              <a:gdLst/>
              <a:ahLst/>
              <a:cxnLst/>
              <a:rect l="l" t="t" r="r" b="b"/>
              <a:pathLst>
                <a:path w="2945" h="4690" extrusionOk="0">
                  <a:moveTo>
                    <a:pt x="226" y="0"/>
                  </a:moveTo>
                  <a:lnTo>
                    <a:pt x="0" y="2989"/>
                  </a:lnTo>
                  <a:cubicBezTo>
                    <a:pt x="696" y="3942"/>
                    <a:pt x="1765" y="4561"/>
                    <a:pt x="2944" y="4690"/>
                  </a:cubicBezTo>
                  <a:lnTo>
                    <a:pt x="2564" y="32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0;p48">
              <a:extLst>
                <a:ext uri="{FF2B5EF4-FFF2-40B4-BE49-F238E27FC236}">
                  <a16:creationId xmlns:a16="http://schemas.microsoft.com/office/drawing/2014/main" id="{F59299A0-8CB5-402B-9C57-ED1D252BA635}"/>
                </a:ext>
              </a:extLst>
            </p:cNvPr>
            <p:cNvSpPr/>
            <p:nvPr/>
          </p:nvSpPr>
          <p:spPr>
            <a:xfrm>
              <a:off x="5541425" y="793825"/>
              <a:ext cx="12100" cy="23875"/>
            </a:xfrm>
            <a:custGeom>
              <a:avLst/>
              <a:gdLst/>
              <a:ahLst/>
              <a:cxnLst/>
              <a:rect l="l" t="t" r="r" b="b"/>
              <a:pathLst>
                <a:path w="484" h="955" extrusionOk="0">
                  <a:moveTo>
                    <a:pt x="238" y="1"/>
                  </a:moveTo>
                  <a:cubicBezTo>
                    <a:pt x="103" y="1"/>
                    <a:pt x="0" y="214"/>
                    <a:pt x="0" y="478"/>
                  </a:cubicBezTo>
                  <a:cubicBezTo>
                    <a:pt x="0" y="742"/>
                    <a:pt x="103" y="954"/>
                    <a:pt x="238" y="954"/>
                  </a:cubicBezTo>
                  <a:cubicBezTo>
                    <a:pt x="374" y="954"/>
                    <a:pt x="483" y="742"/>
                    <a:pt x="483" y="478"/>
                  </a:cubicBezTo>
                  <a:cubicBezTo>
                    <a:pt x="483" y="214"/>
                    <a:pt x="374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1;p48">
              <a:extLst>
                <a:ext uri="{FF2B5EF4-FFF2-40B4-BE49-F238E27FC236}">
                  <a16:creationId xmlns:a16="http://schemas.microsoft.com/office/drawing/2014/main" id="{09B6A3C3-1C56-4BD9-8FA5-803EBA6D3711}"/>
                </a:ext>
              </a:extLst>
            </p:cNvPr>
            <p:cNvSpPr/>
            <p:nvPr/>
          </p:nvSpPr>
          <p:spPr>
            <a:xfrm>
              <a:off x="5430950" y="795775"/>
              <a:ext cx="11950" cy="23850"/>
            </a:xfrm>
            <a:custGeom>
              <a:avLst/>
              <a:gdLst/>
              <a:ahLst/>
              <a:cxnLst/>
              <a:rect l="l" t="t" r="r" b="b"/>
              <a:pathLst>
                <a:path w="478" h="954" extrusionOk="0">
                  <a:moveTo>
                    <a:pt x="239" y="0"/>
                  </a:moveTo>
                  <a:cubicBezTo>
                    <a:pt x="110" y="0"/>
                    <a:pt x="0" y="213"/>
                    <a:pt x="0" y="477"/>
                  </a:cubicBezTo>
                  <a:cubicBezTo>
                    <a:pt x="0" y="741"/>
                    <a:pt x="110" y="954"/>
                    <a:pt x="239" y="954"/>
                  </a:cubicBezTo>
                  <a:cubicBezTo>
                    <a:pt x="374" y="954"/>
                    <a:pt x="477" y="741"/>
                    <a:pt x="477" y="477"/>
                  </a:cubicBezTo>
                  <a:cubicBezTo>
                    <a:pt x="477" y="213"/>
                    <a:pt x="374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42;p48">
              <a:extLst>
                <a:ext uri="{FF2B5EF4-FFF2-40B4-BE49-F238E27FC236}">
                  <a16:creationId xmlns:a16="http://schemas.microsoft.com/office/drawing/2014/main" id="{A988BF3D-3C5F-4748-81FC-32D142F16AA4}"/>
                </a:ext>
              </a:extLst>
            </p:cNvPr>
            <p:cNvSpPr/>
            <p:nvPr/>
          </p:nvSpPr>
          <p:spPr>
            <a:xfrm>
              <a:off x="5363400" y="628325"/>
              <a:ext cx="297050" cy="173775"/>
            </a:xfrm>
            <a:custGeom>
              <a:avLst/>
              <a:gdLst/>
              <a:ahLst/>
              <a:cxnLst/>
              <a:rect l="l" t="t" r="r" b="b"/>
              <a:pathLst>
                <a:path w="11882" h="6951" extrusionOk="0">
                  <a:moveTo>
                    <a:pt x="7231" y="1"/>
                  </a:moveTo>
                  <a:cubicBezTo>
                    <a:pt x="6197" y="1"/>
                    <a:pt x="5846" y="1030"/>
                    <a:pt x="5846" y="1030"/>
                  </a:cubicBezTo>
                  <a:cubicBezTo>
                    <a:pt x="5846" y="1030"/>
                    <a:pt x="5328" y="158"/>
                    <a:pt x="4282" y="158"/>
                  </a:cubicBezTo>
                  <a:cubicBezTo>
                    <a:pt x="4156" y="158"/>
                    <a:pt x="4023" y="171"/>
                    <a:pt x="3881" y="199"/>
                  </a:cubicBezTo>
                  <a:cubicBezTo>
                    <a:pt x="2561" y="463"/>
                    <a:pt x="2799" y="1822"/>
                    <a:pt x="2799" y="1822"/>
                  </a:cubicBezTo>
                  <a:cubicBezTo>
                    <a:pt x="2799" y="1822"/>
                    <a:pt x="2518" y="1621"/>
                    <a:pt x="2044" y="1621"/>
                  </a:cubicBezTo>
                  <a:cubicBezTo>
                    <a:pt x="1931" y="1621"/>
                    <a:pt x="1806" y="1633"/>
                    <a:pt x="1672" y="1661"/>
                  </a:cubicBezTo>
                  <a:cubicBezTo>
                    <a:pt x="551" y="1906"/>
                    <a:pt x="23" y="3149"/>
                    <a:pt x="261" y="4424"/>
                  </a:cubicBezTo>
                  <a:cubicBezTo>
                    <a:pt x="422" y="5262"/>
                    <a:pt x="242" y="6028"/>
                    <a:pt x="94" y="6460"/>
                  </a:cubicBezTo>
                  <a:cubicBezTo>
                    <a:pt x="1" y="6732"/>
                    <a:pt x="140" y="6951"/>
                    <a:pt x="248" y="6951"/>
                  </a:cubicBezTo>
                  <a:cubicBezTo>
                    <a:pt x="252" y="6951"/>
                    <a:pt x="257" y="6950"/>
                    <a:pt x="261" y="6949"/>
                  </a:cubicBezTo>
                  <a:cubicBezTo>
                    <a:pt x="560" y="6892"/>
                    <a:pt x="608" y="4062"/>
                    <a:pt x="1686" y="4062"/>
                  </a:cubicBezTo>
                  <a:cubicBezTo>
                    <a:pt x="1700" y="4062"/>
                    <a:pt x="1715" y="4063"/>
                    <a:pt x="1730" y="4064"/>
                  </a:cubicBezTo>
                  <a:cubicBezTo>
                    <a:pt x="1782" y="4637"/>
                    <a:pt x="2021" y="5543"/>
                    <a:pt x="2700" y="5543"/>
                  </a:cubicBezTo>
                  <a:cubicBezTo>
                    <a:pt x="2777" y="5543"/>
                    <a:pt x="2859" y="5531"/>
                    <a:pt x="2947" y="5507"/>
                  </a:cubicBezTo>
                  <a:cubicBezTo>
                    <a:pt x="3160" y="5436"/>
                    <a:pt x="3340" y="5307"/>
                    <a:pt x="3475" y="5133"/>
                  </a:cubicBezTo>
                  <a:cubicBezTo>
                    <a:pt x="3694" y="4856"/>
                    <a:pt x="3804" y="4508"/>
                    <a:pt x="4055" y="4244"/>
                  </a:cubicBezTo>
                  <a:cubicBezTo>
                    <a:pt x="4216" y="4077"/>
                    <a:pt x="4409" y="3935"/>
                    <a:pt x="4622" y="3825"/>
                  </a:cubicBezTo>
                  <a:cubicBezTo>
                    <a:pt x="4873" y="3711"/>
                    <a:pt x="5141" y="3655"/>
                    <a:pt x="5409" y="3655"/>
                  </a:cubicBezTo>
                  <a:cubicBezTo>
                    <a:pt x="5684" y="3655"/>
                    <a:pt x="5958" y="3714"/>
                    <a:pt x="6213" y="3832"/>
                  </a:cubicBezTo>
                  <a:cubicBezTo>
                    <a:pt x="6973" y="4160"/>
                    <a:pt x="7617" y="4721"/>
                    <a:pt x="8049" y="5436"/>
                  </a:cubicBezTo>
                  <a:cubicBezTo>
                    <a:pt x="8242" y="5777"/>
                    <a:pt x="8577" y="6022"/>
                    <a:pt x="8963" y="6119"/>
                  </a:cubicBezTo>
                  <a:cubicBezTo>
                    <a:pt x="9125" y="6157"/>
                    <a:pt x="9302" y="6185"/>
                    <a:pt x="9478" y="6185"/>
                  </a:cubicBezTo>
                  <a:cubicBezTo>
                    <a:pt x="9884" y="6185"/>
                    <a:pt x="10286" y="6038"/>
                    <a:pt x="10483" y="5539"/>
                  </a:cubicBezTo>
                  <a:cubicBezTo>
                    <a:pt x="10773" y="4837"/>
                    <a:pt x="10683" y="4032"/>
                    <a:pt x="10245" y="3413"/>
                  </a:cubicBezTo>
                  <a:cubicBezTo>
                    <a:pt x="10245" y="3413"/>
                    <a:pt x="11881" y="2080"/>
                    <a:pt x="10657" y="1030"/>
                  </a:cubicBezTo>
                  <a:cubicBezTo>
                    <a:pt x="10293" y="714"/>
                    <a:pt x="9966" y="603"/>
                    <a:pt x="9686" y="603"/>
                  </a:cubicBezTo>
                  <a:cubicBezTo>
                    <a:pt x="9030" y="603"/>
                    <a:pt x="8635" y="1210"/>
                    <a:pt x="8635" y="1210"/>
                  </a:cubicBezTo>
                  <a:cubicBezTo>
                    <a:pt x="8635" y="1210"/>
                    <a:pt x="8493" y="89"/>
                    <a:pt x="7359" y="6"/>
                  </a:cubicBezTo>
                  <a:cubicBezTo>
                    <a:pt x="7315" y="2"/>
                    <a:pt x="7272" y="1"/>
                    <a:pt x="7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43;p48">
              <a:extLst>
                <a:ext uri="{FF2B5EF4-FFF2-40B4-BE49-F238E27FC236}">
                  <a16:creationId xmlns:a16="http://schemas.microsoft.com/office/drawing/2014/main" id="{B587434A-8A42-4BCF-84AE-66555D7E17E0}"/>
                </a:ext>
              </a:extLst>
            </p:cNvPr>
            <p:cNvSpPr/>
            <p:nvPr/>
          </p:nvSpPr>
          <p:spPr>
            <a:xfrm>
              <a:off x="5403575" y="833500"/>
              <a:ext cx="182475" cy="123075"/>
            </a:xfrm>
            <a:custGeom>
              <a:avLst/>
              <a:gdLst/>
              <a:ahLst/>
              <a:cxnLst/>
              <a:rect l="l" t="t" r="r" b="b"/>
              <a:pathLst>
                <a:path w="7299" h="4923" extrusionOk="0">
                  <a:moveTo>
                    <a:pt x="3666" y="1"/>
                  </a:moveTo>
                  <a:cubicBezTo>
                    <a:pt x="2356" y="1"/>
                    <a:pt x="1043" y="168"/>
                    <a:pt x="0" y="501"/>
                  </a:cubicBezTo>
                  <a:cubicBezTo>
                    <a:pt x="889" y="1654"/>
                    <a:pt x="1192" y="2730"/>
                    <a:pt x="290" y="3644"/>
                  </a:cubicBezTo>
                  <a:cubicBezTo>
                    <a:pt x="1032" y="4278"/>
                    <a:pt x="2188" y="4922"/>
                    <a:pt x="3568" y="4922"/>
                  </a:cubicBezTo>
                  <a:cubicBezTo>
                    <a:pt x="4573" y="4922"/>
                    <a:pt x="5697" y="4581"/>
                    <a:pt x="6867" y="3644"/>
                  </a:cubicBezTo>
                  <a:cubicBezTo>
                    <a:pt x="6171" y="2807"/>
                    <a:pt x="6487" y="1718"/>
                    <a:pt x="7298" y="501"/>
                  </a:cubicBezTo>
                  <a:cubicBezTo>
                    <a:pt x="6270" y="167"/>
                    <a:pt x="4970" y="1"/>
                    <a:pt x="3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44;p48">
              <a:extLst>
                <a:ext uri="{FF2B5EF4-FFF2-40B4-BE49-F238E27FC236}">
                  <a16:creationId xmlns:a16="http://schemas.microsoft.com/office/drawing/2014/main" id="{872A8115-0F6B-473E-9B00-9E715D049C89}"/>
                </a:ext>
              </a:extLst>
            </p:cNvPr>
            <p:cNvSpPr/>
            <p:nvPr/>
          </p:nvSpPr>
          <p:spPr>
            <a:xfrm>
              <a:off x="5372000" y="809775"/>
              <a:ext cx="37875" cy="39150"/>
            </a:xfrm>
            <a:custGeom>
              <a:avLst/>
              <a:gdLst/>
              <a:ahLst/>
              <a:cxnLst/>
              <a:rect l="l" t="t" r="r" b="b"/>
              <a:pathLst>
                <a:path w="1515" h="1566" extrusionOk="0">
                  <a:moveTo>
                    <a:pt x="1" y="1"/>
                  </a:moveTo>
                  <a:lnTo>
                    <a:pt x="1" y="1"/>
                  </a:lnTo>
                  <a:cubicBezTo>
                    <a:pt x="355" y="580"/>
                    <a:pt x="845" y="1160"/>
                    <a:pt x="1515" y="156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45;p48">
              <a:extLst>
                <a:ext uri="{FF2B5EF4-FFF2-40B4-BE49-F238E27FC236}">
                  <a16:creationId xmlns:a16="http://schemas.microsoft.com/office/drawing/2014/main" id="{14C334EB-C397-45CE-BF25-4D6FC45537C1}"/>
                </a:ext>
              </a:extLst>
            </p:cNvPr>
            <p:cNvSpPr/>
            <p:nvPr/>
          </p:nvSpPr>
          <p:spPr>
            <a:xfrm>
              <a:off x="5576350" y="809775"/>
              <a:ext cx="34325" cy="41425"/>
            </a:xfrm>
            <a:custGeom>
              <a:avLst/>
              <a:gdLst/>
              <a:ahLst/>
              <a:cxnLst/>
              <a:rect l="l" t="t" r="r" b="b"/>
              <a:pathLst>
                <a:path w="1373" h="1657" extrusionOk="0">
                  <a:moveTo>
                    <a:pt x="1373" y="1"/>
                  </a:moveTo>
                  <a:lnTo>
                    <a:pt x="1" y="1656"/>
                  </a:lnTo>
                  <a:cubicBezTo>
                    <a:pt x="587" y="1244"/>
                    <a:pt x="1019" y="664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46;p48">
              <a:extLst>
                <a:ext uri="{FF2B5EF4-FFF2-40B4-BE49-F238E27FC236}">
                  <a16:creationId xmlns:a16="http://schemas.microsoft.com/office/drawing/2014/main" id="{660B8B2B-B14B-4BF9-ABED-C7C69032D089}"/>
                </a:ext>
              </a:extLst>
            </p:cNvPr>
            <p:cNvSpPr/>
            <p:nvPr/>
          </p:nvSpPr>
          <p:spPr>
            <a:xfrm>
              <a:off x="5524025" y="773400"/>
              <a:ext cx="38025" cy="13850"/>
            </a:xfrm>
            <a:custGeom>
              <a:avLst/>
              <a:gdLst/>
              <a:ahLst/>
              <a:cxnLst/>
              <a:rect l="l" t="t" r="r" b="b"/>
              <a:pathLst>
                <a:path w="1521" h="554" extrusionOk="0">
                  <a:moveTo>
                    <a:pt x="819" y="1"/>
                  </a:moveTo>
                  <a:cubicBezTo>
                    <a:pt x="789" y="1"/>
                    <a:pt x="759" y="3"/>
                    <a:pt x="728" y="6"/>
                  </a:cubicBezTo>
                  <a:cubicBezTo>
                    <a:pt x="561" y="26"/>
                    <a:pt x="406" y="84"/>
                    <a:pt x="277" y="187"/>
                  </a:cubicBezTo>
                  <a:cubicBezTo>
                    <a:pt x="149" y="283"/>
                    <a:pt x="52" y="406"/>
                    <a:pt x="0" y="554"/>
                  </a:cubicBezTo>
                  <a:cubicBezTo>
                    <a:pt x="284" y="438"/>
                    <a:pt x="522" y="335"/>
                    <a:pt x="761" y="316"/>
                  </a:cubicBezTo>
                  <a:cubicBezTo>
                    <a:pt x="809" y="308"/>
                    <a:pt x="857" y="304"/>
                    <a:pt x="905" y="304"/>
                  </a:cubicBezTo>
                  <a:cubicBezTo>
                    <a:pt x="978" y="304"/>
                    <a:pt x="1051" y="313"/>
                    <a:pt x="1121" y="328"/>
                  </a:cubicBezTo>
                  <a:cubicBezTo>
                    <a:pt x="1244" y="348"/>
                    <a:pt x="1372" y="399"/>
                    <a:pt x="1521" y="438"/>
                  </a:cubicBezTo>
                  <a:cubicBezTo>
                    <a:pt x="1488" y="367"/>
                    <a:pt x="1443" y="303"/>
                    <a:pt x="1392" y="251"/>
                  </a:cubicBezTo>
                  <a:cubicBezTo>
                    <a:pt x="1334" y="193"/>
                    <a:pt x="1276" y="142"/>
                    <a:pt x="1205" y="103"/>
                  </a:cubicBezTo>
                  <a:cubicBezTo>
                    <a:pt x="1085" y="35"/>
                    <a:pt x="951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47;p48">
              <a:extLst>
                <a:ext uri="{FF2B5EF4-FFF2-40B4-BE49-F238E27FC236}">
                  <a16:creationId xmlns:a16="http://schemas.microsoft.com/office/drawing/2014/main" id="{276276AE-2EFE-43D1-B012-0D738517310D}"/>
                </a:ext>
              </a:extLst>
            </p:cNvPr>
            <p:cNvSpPr/>
            <p:nvPr/>
          </p:nvSpPr>
          <p:spPr>
            <a:xfrm>
              <a:off x="5417250" y="770150"/>
              <a:ext cx="40925" cy="14200"/>
            </a:xfrm>
            <a:custGeom>
              <a:avLst/>
              <a:gdLst/>
              <a:ahLst/>
              <a:cxnLst/>
              <a:rect l="l" t="t" r="r" b="b"/>
              <a:pathLst>
                <a:path w="1637" h="568" extrusionOk="0">
                  <a:moveTo>
                    <a:pt x="888" y="1"/>
                  </a:moveTo>
                  <a:cubicBezTo>
                    <a:pt x="878" y="1"/>
                    <a:pt x="868" y="1"/>
                    <a:pt x="858" y="1"/>
                  </a:cubicBezTo>
                  <a:cubicBezTo>
                    <a:pt x="684" y="8"/>
                    <a:pt x="516" y="53"/>
                    <a:pt x="368" y="136"/>
                  </a:cubicBezTo>
                  <a:cubicBezTo>
                    <a:pt x="297" y="181"/>
                    <a:pt x="233" y="227"/>
                    <a:pt x="168" y="278"/>
                  </a:cubicBezTo>
                  <a:cubicBezTo>
                    <a:pt x="104" y="330"/>
                    <a:pt x="46" y="394"/>
                    <a:pt x="1" y="458"/>
                  </a:cubicBezTo>
                  <a:cubicBezTo>
                    <a:pt x="78" y="446"/>
                    <a:pt x="155" y="433"/>
                    <a:pt x="233" y="413"/>
                  </a:cubicBezTo>
                  <a:cubicBezTo>
                    <a:pt x="310" y="394"/>
                    <a:pt x="387" y="381"/>
                    <a:pt x="452" y="362"/>
                  </a:cubicBezTo>
                  <a:cubicBezTo>
                    <a:pt x="587" y="336"/>
                    <a:pt x="729" y="317"/>
                    <a:pt x="864" y="310"/>
                  </a:cubicBezTo>
                  <a:cubicBezTo>
                    <a:pt x="882" y="309"/>
                    <a:pt x="900" y="309"/>
                    <a:pt x="917" y="309"/>
                  </a:cubicBezTo>
                  <a:cubicBezTo>
                    <a:pt x="1182" y="309"/>
                    <a:pt x="1438" y="399"/>
                    <a:pt x="1637" y="568"/>
                  </a:cubicBezTo>
                  <a:cubicBezTo>
                    <a:pt x="1611" y="400"/>
                    <a:pt x="1508" y="246"/>
                    <a:pt x="1366" y="143"/>
                  </a:cubicBezTo>
                  <a:cubicBezTo>
                    <a:pt x="1227" y="52"/>
                    <a:pt x="1058" y="1"/>
                    <a:pt x="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48;p48">
              <a:extLst>
                <a:ext uri="{FF2B5EF4-FFF2-40B4-BE49-F238E27FC236}">
                  <a16:creationId xmlns:a16="http://schemas.microsoft.com/office/drawing/2014/main" id="{9C1A5DC4-9A3A-4AED-A610-EAB79CC6240E}"/>
                </a:ext>
              </a:extLst>
            </p:cNvPr>
            <p:cNvSpPr/>
            <p:nvPr/>
          </p:nvSpPr>
          <p:spPr>
            <a:xfrm>
              <a:off x="5299700" y="1004300"/>
              <a:ext cx="388125" cy="205675"/>
            </a:xfrm>
            <a:custGeom>
              <a:avLst/>
              <a:gdLst/>
              <a:ahLst/>
              <a:cxnLst/>
              <a:rect l="l" t="t" r="r" b="b"/>
              <a:pathLst>
                <a:path w="15525" h="8227" extrusionOk="0">
                  <a:moveTo>
                    <a:pt x="9953" y="1"/>
                  </a:moveTo>
                  <a:lnTo>
                    <a:pt x="9953" y="1"/>
                  </a:lnTo>
                  <a:cubicBezTo>
                    <a:pt x="10011" y="754"/>
                    <a:pt x="9875" y="2442"/>
                    <a:pt x="7601" y="2532"/>
                  </a:cubicBezTo>
                  <a:cubicBezTo>
                    <a:pt x="7543" y="2535"/>
                    <a:pt x="7485" y="2536"/>
                    <a:pt x="7429" y="2536"/>
                  </a:cubicBezTo>
                  <a:cubicBezTo>
                    <a:pt x="5315" y="2536"/>
                    <a:pt x="5083" y="798"/>
                    <a:pt x="5096" y="14"/>
                  </a:cubicBezTo>
                  <a:lnTo>
                    <a:pt x="5096" y="14"/>
                  </a:lnTo>
                  <a:cubicBezTo>
                    <a:pt x="2184" y="935"/>
                    <a:pt x="716" y="3440"/>
                    <a:pt x="1" y="5392"/>
                  </a:cubicBezTo>
                  <a:cubicBezTo>
                    <a:pt x="2132" y="7216"/>
                    <a:pt x="4847" y="8226"/>
                    <a:pt x="7652" y="8226"/>
                  </a:cubicBezTo>
                  <a:cubicBezTo>
                    <a:pt x="7661" y="8226"/>
                    <a:pt x="7670" y="8226"/>
                    <a:pt x="7679" y="8226"/>
                  </a:cubicBezTo>
                  <a:cubicBezTo>
                    <a:pt x="7687" y="8226"/>
                    <a:pt x="7696" y="8226"/>
                    <a:pt x="7705" y="8226"/>
                  </a:cubicBezTo>
                  <a:cubicBezTo>
                    <a:pt x="10588" y="8226"/>
                    <a:pt x="13373" y="7164"/>
                    <a:pt x="15524" y="5250"/>
                  </a:cubicBezTo>
                  <a:cubicBezTo>
                    <a:pt x="14610" y="3312"/>
                    <a:pt x="12909" y="883"/>
                    <a:pt x="9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1F01078-2FF0-4F66-AD2A-9CA42A4AE904}"/>
              </a:ext>
            </a:extLst>
          </p:cNvPr>
          <p:cNvSpPr/>
          <p:nvPr/>
        </p:nvSpPr>
        <p:spPr>
          <a:xfrm rot="16200000">
            <a:off x="1725918" y="1058702"/>
            <a:ext cx="1184466" cy="240882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D5D617-8307-40B2-87E2-926518F20A4C}"/>
              </a:ext>
            </a:extLst>
          </p:cNvPr>
          <p:cNvSpPr/>
          <p:nvPr/>
        </p:nvSpPr>
        <p:spPr>
          <a:xfrm rot="16200000">
            <a:off x="1975668" y="1056290"/>
            <a:ext cx="1184466" cy="240882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/>
          <p:nvPr/>
        </p:nvSpPr>
        <p:spPr>
          <a:xfrm>
            <a:off x="3064825" y="1787431"/>
            <a:ext cx="1418900" cy="862800"/>
          </a:xfrm>
          <a:custGeom>
            <a:avLst/>
            <a:gdLst/>
            <a:ahLst/>
            <a:cxnLst/>
            <a:rect l="l" t="t" r="r" b="b"/>
            <a:pathLst>
              <a:path w="56756" h="34512" extrusionOk="0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Google Shape;546;p36"/>
          <p:cNvSpPr/>
          <p:nvPr/>
        </p:nvSpPr>
        <p:spPr>
          <a:xfrm>
            <a:off x="4303074" y="1912400"/>
            <a:ext cx="1546532" cy="2071534"/>
          </a:xfrm>
          <a:custGeom>
            <a:avLst/>
            <a:gdLst/>
            <a:ahLst/>
            <a:cxnLst/>
            <a:rect l="l" t="t" r="r" b="b"/>
            <a:pathLst>
              <a:path w="65227" h="86875" extrusionOk="0">
                <a:moveTo>
                  <a:pt x="58590" y="0"/>
                </a:moveTo>
                <a:cubicBezTo>
                  <a:pt x="58590" y="7737"/>
                  <a:pt x="69288" y="17668"/>
                  <a:pt x="63414" y="22703"/>
                </a:cubicBezTo>
                <a:cubicBezTo>
                  <a:pt x="56725" y="28436"/>
                  <a:pt x="45796" y="23327"/>
                  <a:pt x="37022" y="24122"/>
                </a:cubicBezTo>
                <a:cubicBezTo>
                  <a:pt x="28104" y="24930"/>
                  <a:pt x="21936" y="33811"/>
                  <a:pt x="14036" y="38027"/>
                </a:cubicBezTo>
                <a:cubicBezTo>
                  <a:pt x="8757" y="40844"/>
                  <a:pt x="673" y="43419"/>
                  <a:pt x="131" y="49378"/>
                </a:cubicBezTo>
                <a:cubicBezTo>
                  <a:pt x="-395" y="55155"/>
                  <a:pt x="1794" y="63234"/>
                  <a:pt x="7226" y="65270"/>
                </a:cubicBezTo>
                <a:cubicBezTo>
                  <a:pt x="15375" y="68324"/>
                  <a:pt x="24965" y="63162"/>
                  <a:pt x="33333" y="65553"/>
                </a:cubicBezTo>
                <a:cubicBezTo>
                  <a:pt x="40251" y="67529"/>
                  <a:pt x="35864" y="82157"/>
                  <a:pt x="42414" y="85134"/>
                </a:cubicBezTo>
                <a:cubicBezTo>
                  <a:pt x="48215" y="87771"/>
                  <a:pt x="56691" y="87411"/>
                  <a:pt x="61427" y="83148"/>
                </a:cubicBezTo>
                <a:cubicBezTo>
                  <a:pt x="63936" y="80889"/>
                  <a:pt x="63414" y="76592"/>
                  <a:pt x="63414" y="7321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7" name="Google Shape;547;p36"/>
          <p:cNvSpPr txBox="1">
            <a:spLocks noGrp="1"/>
          </p:cNvSpPr>
          <p:nvPr>
            <p:ph type="title"/>
          </p:nvPr>
        </p:nvSpPr>
        <p:spPr>
          <a:xfrm>
            <a:off x="450383" y="161024"/>
            <a:ext cx="8203500" cy="775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Vaccination as Predictor </a:t>
            </a:r>
            <a:endParaRPr dirty="0"/>
          </a:p>
        </p:txBody>
      </p:sp>
      <p:sp>
        <p:nvSpPr>
          <p:cNvPr id="548" name="Google Shape;548;p36"/>
          <p:cNvSpPr/>
          <p:nvPr/>
        </p:nvSpPr>
        <p:spPr>
          <a:xfrm>
            <a:off x="3760591" y="2009595"/>
            <a:ext cx="1546500" cy="1546500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6"/>
          <p:cNvSpPr txBox="1">
            <a:spLocks noGrp="1"/>
          </p:cNvSpPr>
          <p:nvPr>
            <p:ph type="ctrTitle" idx="4294967295"/>
          </p:nvPr>
        </p:nvSpPr>
        <p:spPr>
          <a:xfrm flipH="1">
            <a:off x="5772506" y="2567947"/>
            <a:ext cx="202229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Correlation Matrix</a:t>
            </a:r>
            <a:endParaRPr sz="2400" dirty="0"/>
          </a:p>
        </p:txBody>
      </p:sp>
      <p:sp>
        <p:nvSpPr>
          <p:cNvPr id="551" name="Google Shape;551;p36"/>
          <p:cNvSpPr txBox="1">
            <a:spLocks noGrp="1"/>
          </p:cNvSpPr>
          <p:nvPr>
            <p:ph type="ctrTitle" idx="4294967295"/>
          </p:nvPr>
        </p:nvSpPr>
        <p:spPr>
          <a:xfrm flipH="1">
            <a:off x="5687224" y="9006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K-Best</a:t>
            </a:r>
            <a:endParaRPr sz="2400" dirty="0"/>
          </a:p>
        </p:txBody>
      </p:sp>
      <p:sp>
        <p:nvSpPr>
          <p:cNvPr id="553" name="Google Shape;553;p36"/>
          <p:cNvSpPr txBox="1">
            <a:spLocks noGrp="1"/>
          </p:cNvSpPr>
          <p:nvPr>
            <p:ph type="ctrTitle" idx="4294967295"/>
          </p:nvPr>
        </p:nvSpPr>
        <p:spPr>
          <a:xfrm flipH="1">
            <a:off x="496764" y="848951"/>
            <a:ext cx="245469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 Stats Summary</a:t>
            </a:r>
            <a:endParaRPr sz="2400" dirty="0"/>
          </a:p>
        </p:txBody>
      </p:sp>
      <p:sp>
        <p:nvSpPr>
          <p:cNvPr id="555" name="Google Shape;555;p36"/>
          <p:cNvSpPr/>
          <p:nvPr/>
        </p:nvSpPr>
        <p:spPr>
          <a:xfrm>
            <a:off x="2835250" y="2493938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 rot="1886051">
            <a:off x="5421874" y="3343067"/>
            <a:ext cx="705898" cy="57781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/>
          <p:cNvSpPr/>
          <p:nvPr/>
        </p:nvSpPr>
        <p:spPr>
          <a:xfrm rot="5202302">
            <a:off x="5421872" y="1612808"/>
            <a:ext cx="705910" cy="577826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/>
          <p:cNvSpPr txBox="1">
            <a:spLocks noGrp="1"/>
          </p:cNvSpPr>
          <p:nvPr>
            <p:ph type="ctrTitle" idx="4294967295"/>
          </p:nvPr>
        </p:nvSpPr>
        <p:spPr>
          <a:xfrm flipH="1">
            <a:off x="2892349" y="2493953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3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59" name="Google Shape;559;p36"/>
          <p:cNvSpPr txBox="1">
            <a:spLocks noGrp="1"/>
          </p:cNvSpPr>
          <p:nvPr>
            <p:ph type="ctrTitle" idx="4294967295"/>
          </p:nvPr>
        </p:nvSpPr>
        <p:spPr>
          <a:xfrm flipH="1">
            <a:off x="5647870" y="1603444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1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60" name="Google Shape;560;p36"/>
          <p:cNvSpPr txBox="1">
            <a:spLocks noGrp="1"/>
          </p:cNvSpPr>
          <p:nvPr>
            <p:ph type="ctrTitle" idx="4294967295"/>
          </p:nvPr>
        </p:nvSpPr>
        <p:spPr>
          <a:xfrm flipH="1">
            <a:off x="5613111" y="3318772"/>
            <a:ext cx="518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2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36" name="Google Shape;885;p43">
            <a:extLst>
              <a:ext uri="{FF2B5EF4-FFF2-40B4-BE49-F238E27FC236}">
                <a16:creationId xmlns:a16="http://schemas.microsoft.com/office/drawing/2014/main" id="{2F53D50C-FF90-4403-9C6E-93F82BAF3E09}"/>
              </a:ext>
            </a:extLst>
          </p:cNvPr>
          <p:cNvGrpSpPr/>
          <p:nvPr/>
        </p:nvGrpSpPr>
        <p:grpSpPr>
          <a:xfrm>
            <a:off x="4068851" y="2270699"/>
            <a:ext cx="1049646" cy="926883"/>
            <a:chOff x="3682218" y="3534552"/>
            <a:chExt cx="362163" cy="335884"/>
          </a:xfrm>
        </p:grpSpPr>
        <p:sp>
          <p:nvSpPr>
            <p:cNvPr id="37" name="Google Shape;886;p43">
              <a:extLst>
                <a:ext uri="{FF2B5EF4-FFF2-40B4-BE49-F238E27FC236}">
                  <a16:creationId xmlns:a16="http://schemas.microsoft.com/office/drawing/2014/main" id="{FD175DE5-825F-4D72-8890-365FD5FE285B}"/>
                </a:ext>
              </a:extLst>
            </p:cNvPr>
            <p:cNvSpPr/>
            <p:nvPr/>
          </p:nvSpPr>
          <p:spPr>
            <a:xfrm>
              <a:off x="3682218" y="3625335"/>
              <a:ext cx="202945" cy="244891"/>
            </a:xfrm>
            <a:custGeom>
              <a:avLst/>
              <a:gdLst/>
              <a:ahLst/>
              <a:cxnLst/>
              <a:rect l="l" t="t" r="r" b="b"/>
              <a:pathLst>
                <a:path w="7746" h="9347" extrusionOk="0">
                  <a:moveTo>
                    <a:pt x="892" y="1"/>
                  </a:moveTo>
                  <a:cubicBezTo>
                    <a:pt x="403" y="1"/>
                    <a:pt x="0" y="403"/>
                    <a:pt x="0" y="902"/>
                  </a:cubicBezTo>
                  <a:lnTo>
                    <a:pt x="0" y="8455"/>
                  </a:lnTo>
                  <a:cubicBezTo>
                    <a:pt x="0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256" y="9346"/>
                    <a:pt x="7621" y="9068"/>
                    <a:pt x="7726" y="8675"/>
                  </a:cubicBezTo>
                  <a:cubicBezTo>
                    <a:pt x="6432" y="7554"/>
                    <a:pt x="6442" y="5541"/>
                    <a:pt x="7745" y="4439"/>
                  </a:cubicBezTo>
                  <a:lnTo>
                    <a:pt x="7745" y="902"/>
                  </a:lnTo>
                  <a:cubicBezTo>
                    <a:pt x="7745" y="403"/>
                    <a:pt x="7343" y="1"/>
                    <a:pt x="6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7;p43">
              <a:extLst>
                <a:ext uri="{FF2B5EF4-FFF2-40B4-BE49-F238E27FC236}">
                  <a16:creationId xmlns:a16="http://schemas.microsoft.com/office/drawing/2014/main" id="{74678BBB-18A4-41F4-9A25-268D35F0D040}"/>
                </a:ext>
              </a:extLst>
            </p:cNvPr>
            <p:cNvSpPr/>
            <p:nvPr/>
          </p:nvSpPr>
          <p:spPr>
            <a:xfrm>
              <a:off x="3727910" y="3603485"/>
              <a:ext cx="111298" cy="22139"/>
            </a:xfrm>
            <a:custGeom>
              <a:avLst/>
              <a:gdLst/>
              <a:ahLst/>
              <a:cxnLst/>
              <a:rect l="l" t="t" r="r" b="b"/>
              <a:pathLst>
                <a:path w="4248" h="845" extrusionOk="0">
                  <a:moveTo>
                    <a:pt x="1" y="1"/>
                  </a:moveTo>
                  <a:lnTo>
                    <a:pt x="1" y="844"/>
                  </a:lnTo>
                  <a:lnTo>
                    <a:pt x="4247" y="844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8;p43">
              <a:extLst>
                <a:ext uri="{FF2B5EF4-FFF2-40B4-BE49-F238E27FC236}">
                  <a16:creationId xmlns:a16="http://schemas.microsoft.com/office/drawing/2014/main" id="{46B42708-FEF3-4B5E-85CA-EF63FC332193}"/>
                </a:ext>
              </a:extLst>
            </p:cNvPr>
            <p:cNvSpPr/>
            <p:nvPr/>
          </p:nvSpPr>
          <p:spPr>
            <a:xfrm>
              <a:off x="3704802" y="3540709"/>
              <a:ext cx="157514" cy="62801"/>
            </a:xfrm>
            <a:custGeom>
              <a:avLst/>
              <a:gdLst/>
              <a:ahLst/>
              <a:cxnLst/>
              <a:rect l="l" t="t" r="r" b="b"/>
              <a:pathLst>
                <a:path w="6012" h="2397" extrusionOk="0">
                  <a:moveTo>
                    <a:pt x="336" y="0"/>
                  </a:moveTo>
                  <a:cubicBezTo>
                    <a:pt x="154" y="0"/>
                    <a:pt x="1" y="144"/>
                    <a:pt x="1" y="336"/>
                  </a:cubicBezTo>
                  <a:lnTo>
                    <a:pt x="1" y="1198"/>
                  </a:lnTo>
                  <a:lnTo>
                    <a:pt x="1" y="2061"/>
                  </a:lnTo>
                  <a:cubicBezTo>
                    <a:pt x="1" y="2243"/>
                    <a:pt x="154" y="2397"/>
                    <a:pt x="346" y="2397"/>
                  </a:cubicBezTo>
                  <a:lnTo>
                    <a:pt x="5676" y="2397"/>
                  </a:lnTo>
                  <a:cubicBezTo>
                    <a:pt x="5858" y="2397"/>
                    <a:pt x="6011" y="2243"/>
                    <a:pt x="6011" y="2061"/>
                  </a:cubicBezTo>
                  <a:lnTo>
                    <a:pt x="6011" y="336"/>
                  </a:lnTo>
                  <a:cubicBezTo>
                    <a:pt x="6011" y="144"/>
                    <a:pt x="5858" y="0"/>
                    <a:pt x="5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9;p43">
              <a:extLst>
                <a:ext uri="{FF2B5EF4-FFF2-40B4-BE49-F238E27FC236}">
                  <a16:creationId xmlns:a16="http://schemas.microsoft.com/office/drawing/2014/main" id="{7A6558FD-D173-4638-918D-A189D44C4D38}"/>
                </a:ext>
              </a:extLst>
            </p:cNvPr>
            <p:cNvSpPr/>
            <p:nvPr/>
          </p:nvSpPr>
          <p:spPr>
            <a:xfrm>
              <a:off x="3702051" y="3686853"/>
              <a:ext cx="142685" cy="122223"/>
            </a:xfrm>
            <a:custGeom>
              <a:avLst/>
              <a:gdLst/>
              <a:ahLst/>
              <a:cxnLst/>
              <a:rect l="l" t="t" r="r" b="b"/>
              <a:pathLst>
                <a:path w="5446" h="4665" extrusionOk="0">
                  <a:moveTo>
                    <a:pt x="3116" y="1"/>
                  </a:moveTo>
                  <a:cubicBezTo>
                    <a:pt x="1045" y="1"/>
                    <a:pt x="1" y="2512"/>
                    <a:pt x="1467" y="3979"/>
                  </a:cubicBezTo>
                  <a:cubicBezTo>
                    <a:pt x="1941" y="4452"/>
                    <a:pt x="2523" y="4664"/>
                    <a:pt x="3094" y="4664"/>
                  </a:cubicBezTo>
                  <a:cubicBezTo>
                    <a:pt x="4293" y="4664"/>
                    <a:pt x="5445" y="3732"/>
                    <a:pt x="5445" y="2330"/>
                  </a:cubicBezTo>
                  <a:cubicBezTo>
                    <a:pt x="5445" y="1046"/>
                    <a:pt x="4400" y="1"/>
                    <a:pt x="3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0;p43">
              <a:extLst>
                <a:ext uri="{FF2B5EF4-FFF2-40B4-BE49-F238E27FC236}">
                  <a16:creationId xmlns:a16="http://schemas.microsoft.com/office/drawing/2014/main" id="{B92AF5A8-F68B-48B1-93A0-D6A37775136E}"/>
                </a:ext>
              </a:extLst>
            </p:cNvPr>
            <p:cNvSpPr/>
            <p:nvPr/>
          </p:nvSpPr>
          <p:spPr>
            <a:xfrm>
              <a:off x="3834649" y="3724529"/>
              <a:ext cx="170562" cy="145908"/>
            </a:xfrm>
            <a:custGeom>
              <a:avLst/>
              <a:gdLst/>
              <a:ahLst/>
              <a:cxnLst/>
              <a:rect l="l" t="t" r="r" b="b"/>
              <a:pathLst>
                <a:path w="6510" h="5569" extrusionOk="0">
                  <a:moveTo>
                    <a:pt x="3729" y="1"/>
                  </a:moveTo>
                  <a:cubicBezTo>
                    <a:pt x="1247" y="1"/>
                    <a:pt x="1" y="2991"/>
                    <a:pt x="1755" y="4746"/>
                  </a:cubicBezTo>
                  <a:cubicBezTo>
                    <a:pt x="2323" y="5314"/>
                    <a:pt x="3022" y="5568"/>
                    <a:pt x="3707" y="5568"/>
                  </a:cubicBezTo>
                  <a:cubicBezTo>
                    <a:pt x="5138" y="5568"/>
                    <a:pt x="6509" y="4459"/>
                    <a:pt x="6509" y="2781"/>
                  </a:cubicBezTo>
                  <a:cubicBezTo>
                    <a:pt x="6509" y="1247"/>
                    <a:pt x="5263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1;p43">
              <a:extLst>
                <a:ext uri="{FF2B5EF4-FFF2-40B4-BE49-F238E27FC236}">
                  <a16:creationId xmlns:a16="http://schemas.microsoft.com/office/drawing/2014/main" id="{DB446168-CFC6-47CD-9124-25325EE3A330}"/>
                </a:ext>
              </a:extLst>
            </p:cNvPr>
            <p:cNvSpPr/>
            <p:nvPr/>
          </p:nvSpPr>
          <p:spPr>
            <a:xfrm>
              <a:off x="3882124" y="3746877"/>
              <a:ext cx="109516" cy="109542"/>
            </a:xfrm>
            <a:custGeom>
              <a:avLst/>
              <a:gdLst/>
              <a:ahLst/>
              <a:cxnLst/>
              <a:rect l="l" t="t" r="r" b="b"/>
              <a:pathLst>
                <a:path w="4180" h="4181" extrusionOk="0">
                  <a:moveTo>
                    <a:pt x="3921" y="1"/>
                  </a:moveTo>
                  <a:cubicBezTo>
                    <a:pt x="3902" y="10"/>
                    <a:pt x="3892" y="30"/>
                    <a:pt x="3873" y="39"/>
                  </a:cubicBezTo>
                  <a:lnTo>
                    <a:pt x="39" y="3883"/>
                  </a:lnTo>
                  <a:cubicBezTo>
                    <a:pt x="19" y="3893"/>
                    <a:pt x="10" y="3912"/>
                    <a:pt x="0" y="3921"/>
                  </a:cubicBezTo>
                  <a:cubicBezTo>
                    <a:pt x="106" y="4017"/>
                    <a:pt x="221" y="4103"/>
                    <a:pt x="345" y="4180"/>
                  </a:cubicBezTo>
                  <a:lnTo>
                    <a:pt x="4180" y="346"/>
                  </a:lnTo>
                  <a:cubicBezTo>
                    <a:pt x="4103" y="221"/>
                    <a:pt x="4017" y="106"/>
                    <a:pt x="3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2;p43">
              <a:extLst>
                <a:ext uri="{FF2B5EF4-FFF2-40B4-BE49-F238E27FC236}">
                  <a16:creationId xmlns:a16="http://schemas.microsoft.com/office/drawing/2014/main" id="{FD05F0CA-CCDE-4A29-AB17-88E62F3817D4}"/>
                </a:ext>
              </a:extLst>
            </p:cNvPr>
            <p:cNvSpPr/>
            <p:nvPr/>
          </p:nvSpPr>
          <p:spPr>
            <a:xfrm>
              <a:off x="3931353" y="3633195"/>
              <a:ext cx="113027" cy="215181"/>
            </a:xfrm>
            <a:custGeom>
              <a:avLst/>
              <a:gdLst/>
              <a:ahLst/>
              <a:cxnLst/>
              <a:rect l="l" t="t" r="r" b="b"/>
              <a:pathLst>
                <a:path w="4314" h="8213" extrusionOk="0">
                  <a:moveTo>
                    <a:pt x="2085" y="1"/>
                  </a:moveTo>
                  <a:cubicBezTo>
                    <a:pt x="1972" y="1"/>
                    <a:pt x="1860" y="7"/>
                    <a:pt x="1773" y="26"/>
                  </a:cubicBezTo>
                  <a:cubicBezTo>
                    <a:pt x="786" y="266"/>
                    <a:pt x="0" y="1090"/>
                    <a:pt x="0" y="2145"/>
                  </a:cubicBezTo>
                  <a:lnTo>
                    <a:pt x="0" y="3487"/>
                  </a:lnTo>
                  <a:lnTo>
                    <a:pt x="29" y="3487"/>
                  </a:lnTo>
                  <a:cubicBezTo>
                    <a:pt x="2502" y="3487"/>
                    <a:pt x="3748" y="6458"/>
                    <a:pt x="2023" y="8212"/>
                  </a:cubicBezTo>
                  <a:lnTo>
                    <a:pt x="2157" y="8212"/>
                  </a:lnTo>
                  <a:cubicBezTo>
                    <a:pt x="3345" y="8212"/>
                    <a:pt x="4313" y="7254"/>
                    <a:pt x="4313" y="6056"/>
                  </a:cubicBezTo>
                  <a:lnTo>
                    <a:pt x="4313" y="2145"/>
                  </a:lnTo>
                  <a:cubicBezTo>
                    <a:pt x="4304" y="1100"/>
                    <a:pt x="3556" y="209"/>
                    <a:pt x="2531" y="26"/>
                  </a:cubicBezTo>
                  <a:cubicBezTo>
                    <a:pt x="2531" y="26"/>
                    <a:pt x="2309" y="1"/>
                    <a:pt x="2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3;p43">
              <a:extLst>
                <a:ext uri="{FF2B5EF4-FFF2-40B4-BE49-F238E27FC236}">
                  <a16:creationId xmlns:a16="http://schemas.microsoft.com/office/drawing/2014/main" id="{3744EFDD-5F19-4CA6-8E24-DB33F0046EC7}"/>
                </a:ext>
              </a:extLst>
            </p:cNvPr>
            <p:cNvSpPr/>
            <p:nvPr/>
          </p:nvSpPr>
          <p:spPr>
            <a:xfrm>
              <a:off x="3978304" y="3740615"/>
              <a:ext cx="66076" cy="107761"/>
            </a:xfrm>
            <a:custGeom>
              <a:avLst/>
              <a:gdLst/>
              <a:ahLst/>
              <a:cxnLst/>
              <a:rect l="l" t="t" r="r" b="b"/>
              <a:pathLst>
                <a:path w="2522" h="4113" extrusionOk="0">
                  <a:moveTo>
                    <a:pt x="10" y="0"/>
                  </a:moveTo>
                  <a:lnTo>
                    <a:pt x="0" y="10"/>
                  </a:lnTo>
                  <a:cubicBezTo>
                    <a:pt x="1275" y="1035"/>
                    <a:pt x="1381" y="2943"/>
                    <a:pt x="240" y="4112"/>
                  </a:cubicBezTo>
                  <a:lnTo>
                    <a:pt x="365" y="4112"/>
                  </a:lnTo>
                  <a:cubicBezTo>
                    <a:pt x="1563" y="4112"/>
                    <a:pt x="2521" y="3154"/>
                    <a:pt x="2521" y="1956"/>
                  </a:cubicBezTo>
                  <a:lnTo>
                    <a:pt x="2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4;p43">
              <a:extLst>
                <a:ext uri="{FF2B5EF4-FFF2-40B4-BE49-F238E27FC236}">
                  <a16:creationId xmlns:a16="http://schemas.microsoft.com/office/drawing/2014/main" id="{AF218752-0504-44C1-B014-183B5CECAEFF}"/>
                </a:ext>
              </a:extLst>
            </p:cNvPr>
            <p:cNvSpPr/>
            <p:nvPr/>
          </p:nvSpPr>
          <p:spPr>
            <a:xfrm>
              <a:off x="3748006" y="3714101"/>
              <a:ext cx="71343" cy="67596"/>
            </a:xfrm>
            <a:custGeom>
              <a:avLst/>
              <a:gdLst/>
              <a:ahLst/>
              <a:cxnLst/>
              <a:rect l="l" t="t" r="r" b="b"/>
              <a:pathLst>
                <a:path w="2723" h="2580" extrusionOk="0">
                  <a:moveTo>
                    <a:pt x="1357" y="1"/>
                  </a:moveTo>
                  <a:cubicBezTo>
                    <a:pt x="1249" y="1"/>
                    <a:pt x="1141" y="73"/>
                    <a:pt x="1141" y="217"/>
                  </a:cubicBezTo>
                  <a:lnTo>
                    <a:pt x="1141" y="1079"/>
                  </a:lnTo>
                  <a:lnTo>
                    <a:pt x="288" y="1079"/>
                  </a:lnTo>
                  <a:cubicBezTo>
                    <a:pt x="1" y="1079"/>
                    <a:pt x="1" y="1511"/>
                    <a:pt x="288" y="1511"/>
                  </a:cubicBezTo>
                  <a:lnTo>
                    <a:pt x="1141" y="1511"/>
                  </a:lnTo>
                  <a:lnTo>
                    <a:pt x="1141" y="2364"/>
                  </a:lnTo>
                  <a:cubicBezTo>
                    <a:pt x="1141" y="2508"/>
                    <a:pt x="1249" y="2579"/>
                    <a:pt x="1357" y="2579"/>
                  </a:cubicBezTo>
                  <a:cubicBezTo>
                    <a:pt x="1465" y="2579"/>
                    <a:pt x="1573" y="2508"/>
                    <a:pt x="1573" y="2364"/>
                  </a:cubicBezTo>
                  <a:lnTo>
                    <a:pt x="1573" y="1511"/>
                  </a:lnTo>
                  <a:lnTo>
                    <a:pt x="2435" y="1511"/>
                  </a:lnTo>
                  <a:cubicBezTo>
                    <a:pt x="2720" y="1501"/>
                    <a:pt x="2723" y="1079"/>
                    <a:pt x="2445" y="1079"/>
                  </a:cubicBezTo>
                  <a:cubicBezTo>
                    <a:pt x="2442" y="1079"/>
                    <a:pt x="2439" y="1079"/>
                    <a:pt x="2435" y="1079"/>
                  </a:cubicBezTo>
                  <a:lnTo>
                    <a:pt x="1573" y="1079"/>
                  </a:lnTo>
                  <a:lnTo>
                    <a:pt x="1573" y="217"/>
                  </a:lnTo>
                  <a:cubicBezTo>
                    <a:pt x="1573" y="73"/>
                    <a:pt x="1465" y="1"/>
                    <a:pt x="1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5;p43">
              <a:extLst>
                <a:ext uri="{FF2B5EF4-FFF2-40B4-BE49-F238E27FC236}">
                  <a16:creationId xmlns:a16="http://schemas.microsoft.com/office/drawing/2014/main" id="{F35EC74B-C6B9-4A6A-ADAC-7C214896E335}"/>
                </a:ext>
              </a:extLst>
            </p:cNvPr>
            <p:cNvSpPr/>
            <p:nvPr/>
          </p:nvSpPr>
          <p:spPr>
            <a:xfrm>
              <a:off x="3737971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0" y="72"/>
                    <a:pt x="0" y="216"/>
                  </a:cubicBezTo>
                  <a:lnTo>
                    <a:pt x="0" y="2622"/>
                  </a:lnTo>
                  <a:cubicBezTo>
                    <a:pt x="0" y="2747"/>
                    <a:pt x="96" y="2843"/>
                    <a:pt x="22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96;p43">
              <a:extLst>
                <a:ext uri="{FF2B5EF4-FFF2-40B4-BE49-F238E27FC236}">
                  <a16:creationId xmlns:a16="http://schemas.microsoft.com/office/drawing/2014/main" id="{D13B3A87-E813-417E-9127-2659818D53B3}"/>
                </a:ext>
              </a:extLst>
            </p:cNvPr>
            <p:cNvSpPr/>
            <p:nvPr/>
          </p:nvSpPr>
          <p:spPr>
            <a:xfrm>
              <a:off x="3778136" y="3534552"/>
              <a:ext cx="11345" cy="74487"/>
            </a:xfrm>
            <a:custGeom>
              <a:avLst/>
              <a:gdLst/>
              <a:ahLst/>
              <a:cxnLst/>
              <a:rect l="l" t="t" r="r" b="b"/>
              <a:pathLst>
                <a:path w="433" h="2843" extrusionOk="0">
                  <a:moveTo>
                    <a:pt x="217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7" y="2843"/>
                    <a:pt x="212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7;p43">
              <a:extLst>
                <a:ext uri="{FF2B5EF4-FFF2-40B4-BE49-F238E27FC236}">
                  <a16:creationId xmlns:a16="http://schemas.microsoft.com/office/drawing/2014/main" id="{43306E18-92CE-4354-BEFD-B569FC341A81}"/>
                </a:ext>
              </a:extLst>
            </p:cNvPr>
            <p:cNvSpPr/>
            <p:nvPr/>
          </p:nvSpPr>
          <p:spPr>
            <a:xfrm>
              <a:off x="3818327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6" y="2843"/>
                    <a:pt x="21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247504-2E21-4C1D-AC4C-E5FFCDC0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42" y="329359"/>
            <a:ext cx="2132083" cy="2146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C2E72B8-F131-451F-937A-DC454C1C9785}"/>
              </a:ext>
            </a:extLst>
          </p:cNvPr>
          <p:cNvSpPr/>
          <p:nvPr/>
        </p:nvSpPr>
        <p:spPr>
          <a:xfrm>
            <a:off x="7644771" y="543412"/>
            <a:ext cx="1184466" cy="154348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C4C6765-FDF0-49B4-8B8B-233E1A1BF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92" y="1370527"/>
            <a:ext cx="2410656" cy="2791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7C774C55-75F2-4536-969D-589C1FFAC16E}"/>
              </a:ext>
            </a:extLst>
          </p:cNvPr>
          <p:cNvSpPr/>
          <p:nvPr/>
        </p:nvSpPr>
        <p:spPr>
          <a:xfrm>
            <a:off x="215087" y="2162630"/>
            <a:ext cx="1184466" cy="154348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02F52D5-5494-4BC7-BA1A-90156EADDDF5}"/>
              </a:ext>
            </a:extLst>
          </p:cNvPr>
          <p:cNvSpPr/>
          <p:nvPr/>
        </p:nvSpPr>
        <p:spPr>
          <a:xfrm>
            <a:off x="2069792" y="2149842"/>
            <a:ext cx="347429" cy="154348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>
                <a:alpha val="1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4E646B5-5E52-4E61-8363-E65A7310B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295" y="3071753"/>
            <a:ext cx="2359976" cy="1846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A7146D-3B1D-45D0-BD11-DDC58C4399C8}"/>
              </a:ext>
            </a:extLst>
          </p:cNvPr>
          <p:cNvSpPr txBox="1"/>
          <p:nvPr/>
        </p:nvSpPr>
        <p:spPr>
          <a:xfrm>
            <a:off x="4463332" y="4207825"/>
            <a:ext cx="18284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accent1"/>
                </a:solidFill>
                <a:latin typeface="Hind" panose="020B0604020202020204" charset="0"/>
                <a:cs typeface="Hind" panose="020B0604020202020204" charset="0"/>
              </a:rPr>
              <a:t>High correlation with Target: 0.75</a:t>
            </a:r>
            <a:endParaRPr lang="en-US" dirty="0">
              <a:solidFill>
                <a:schemeClr val="accent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346153" y="117546"/>
            <a:ext cx="8203500" cy="627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583" name="Google Shape;583;p37"/>
          <p:cNvSpPr/>
          <p:nvPr/>
        </p:nvSpPr>
        <p:spPr>
          <a:xfrm rot="16200000">
            <a:off x="2902136" y="-1386"/>
            <a:ext cx="680400" cy="2333033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/>
          <p:nvPr/>
        </p:nvSpPr>
        <p:spPr>
          <a:xfrm rot="16200000">
            <a:off x="3164287" y="260765"/>
            <a:ext cx="680400" cy="1808731"/>
          </a:xfrm>
          <a:prstGeom prst="roundRect">
            <a:avLst>
              <a:gd name="adj" fmla="val 4976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 rot="16200000">
            <a:off x="3390986" y="532523"/>
            <a:ext cx="680400" cy="12652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 rot="16200000">
            <a:off x="3690802" y="787281"/>
            <a:ext cx="680400" cy="755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4294967295"/>
          </p:nvPr>
        </p:nvSpPr>
        <p:spPr>
          <a:xfrm flipH="1">
            <a:off x="2184907" y="900380"/>
            <a:ext cx="6015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AR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3" name="Google Shape;613;p37"/>
          <p:cNvSpPr txBox="1">
            <a:spLocks noGrp="1"/>
          </p:cNvSpPr>
          <p:nvPr>
            <p:ph type="subTitle" idx="4294967295"/>
          </p:nvPr>
        </p:nvSpPr>
        <p:spPr>
          <a:xfrm flipH="1">
            <a:off x="2596050" y="868533"/>
            <a:ext cx="6015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I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5" name="Google Shape;615;p37"/>
          <p:cNvSpPr txBox="1">
            <a:spLocks noGrp="1"/>
          </p:cNvSpPr>
          <p:nvPr>
            <p:ph type="subTitle" idx="4294967295"/>
          </p:nvPr>
        </p:nvSpPr>
        <p:spPr>
          <a:xfrm flipH="1">
            <a:off x="3163284" y="932228"/>
            <a:ext cx="6015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MA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7" name="Google Shape;617;p37"/>
          <p:cNvSpPr txBox="1">
            <a:spLocks noGrp="1"/>
          </p:cNvSpPr>
          <p:nvPr>
            <p:ph type="subTitle" idx="4294967295"/>
          </p:nvPr>
        </p:nvSpPr>
        <p:spPr>
          <a:xfrm flipH="1">
            <a:off x="3756249" y="941961"/>
            <a:ext cx="543516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X</a:t>
            </a:r>
            <a:endParaRPr sz="2800" dirty="0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1EF73-2DE9-4DEE-B223-EF10C4BB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21" y="1018242"/>
            <a:ext cx="2991267" cy="352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F087FF7-5EAD-437C-8CE9-964F33B9A180}"/>
              </a:ext>
            </a:extLst>
          </p:cNvPr>
          <p:cNvSpPr/>
          <p:nvPr/>
        </p:nvSpPr>
        <p:spPr>
          <a:xfrm>
            <a:off x="5761058" y="941961"/>
            <a:ext cx="875211" cy="526838"/>
          </a:xfrm>
          <a:prstGeom prst="ellipse">
            <a:avLst/>
          </a:prstGeom>
          <a:noFill/>
          <a:ln>
            <a:solidFill>
              <a:srgbClr val="F5A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49F640CE-40E1-4C7C-9B90-F5F7AB87D5BF}"/>
              </a:ext>
            </a:extLst>
          </p:cNvPr>
          <p:cNvSpPr/>
          <p:nvPr/>
        </p:nvSpPr>
        <p:spPr>
          <a:xfrm rot="16200000">
            <a:off x="4336257" y="-288967"/>
            <a:ext cx="150901" cy="3652289"/>
          </a:xfrm>
          <a:prstGeom prst="leftBracket">
            <a:avLst/>
          </a:prstGeom>
          <a:ln w="28575">
            <a:solidFill>
              <a:srgbClr val="F5A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49F640CE-40E1-4C7C-9B90-F5F7AB87D5BF}"/>
              </a:ext>
            </a:extLst>
          </p:cNvPr>
          <p:cNvSpPr/>
          <p:nvPr/>
        </p:nvSpPr>
        <p:spPr>
          <a:xfrm rot="16200000">
            <a:off x="5181022" y="-214809"/>
            <a:ext cx="299220" cy="3652289"/>
          </a:xfrm>
          <a:prstGeom prst="leftBracket">
            <a:avLst/>
          </a:prstGeom>
          <a:ln w="28575">
            <a:solidFill>
              <a:srgbClr val="E976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0E76A7-F82E-41E4-916B-93DD8C5BE8C0}"/>
              </a:ext>
            </a:extLst>
          </p:cNvPr>
          <p:cNvSpPr/>
          <p:nvPr/>
        </p:nvSpPr>
        <p:spPr>
          <a:xfrm>
            <a:off x="6758082" y="941961"/>
            <a:ext cx="1032605" cy="526838"/>
          </a:xfrm>
          <a:prstGeom prst="ellipse">
            <a:avLst/>
          </a:prstGeom>
          <a:noFill/>
          <a:ln>
            <a:solidFill>
              <a:srgbClr val="E97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86665E69-CBBC-4CB4-9409-F020C0F80E79}"/>
              </a:ext>
            </a:extLst>
          </p:cNvPr>
          <p:cNvSpPr/>
          <p:nvPr/>
        </p:nvSpPr>
        <p:spPr>
          <a:xfrm rot="16200000" flipH="1">
            <a:off x="1829983" y="-110656"/>
            <a:ext cx="249300" cy="2002088"/>
          </a:xfrm>
          <a:prstGeom prst="leftBracket">
            <a:avLst/>
          </a:prstGeom>
          <a:ln w="28575">
            <a:solidFill>
              <a:srgbClr val="E07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D25EC-F5C9-4D94-B193-7EDA01E4425D}"/>
              </a:ext>
            </a:extLst>
          </p:cNvPr>
          <p:cNvCxnSpPr>
            <a:stCxn id="587" idx="1"/>
          </p:cNvCxnSpPr>
          <p:nvPr/>
        </p:nvCxnSpPr>
        <p:spPr>
          <a:xfrm>
            <a:off x="4031002" y="1505331"/>
            <a:ext cx="12290" cy="534038"/>
          </a:xfrm>
          <a:prstGeom prst="line">
            <a:avLst/>
          </a:prstGeom>
          <a:ln w="28575">
            <a:solidFill>
              <a:srgbClr val="A83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587;p37">
            <a:extLst>
              <a:ext uri="{FF2B5EF4-FFF2-40B4-BE49-F238E27FC236}">
                <a16:creationId xmlns:a16="http://schemas.microsoft.com/office/drawing/2014/main" id="{4CB4F8B2-0F60-4E52-B29C-14CF107B8802}"/>
              </a:ext>
            </a:extLst>
          </p:cNvPr>
          <p:cNvSpPr/>
          <p:nvPr/>
        </p:nvSpPr>
        <p:spPr>
          <a:xfrm rot="16200000">
            <a:off x="4407402" y="1284798"/>
            <a:ext cx="443248" cy="17284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617;p37">
            <a:extLst>
              <a:ext uri="{FF2B5EF4-FFF2-40B4-BE49-F238E27FC236}">
                <a16:creationId xmlns:a16="http://schemas.microsoft.com/office/drawing/2014/main" id="{B09E3468-BB9E-488A-B9EC-918793C96E40}"/>
              </a:ext>
            </a:extLst>
          </p:cNvPr>
          <p:cNvSpPr txBox="1">
            <a:spLocks/>
          </p:cNvSpPr>
          <p:nvPr/>
        </p:nvSpPr>
        <p:spPr>
          <a:xfrm flipH="1">
            <a:off x="3504487" y="1865017"/>
            <a:ext cx="223887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>
              <a:lnSpc>
                <a:spcPct val="100000"/>
              </a:lnSpc>
              <a:buFont typeface="Hind"/>
              <a:buNone/>
            </a:pPr>
            <a:r>
              <a:rPr lang="en-US" sz="16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Exogenous features (</a:t>
            </a:r>
            <a:r>
              <a:rPr lang="en-US" sz="1600" dirty="0" err="1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Xs</a:t>
            </a:r>
            <a:r>
              <a:rPr lang="en-US" sz="1600" dirty="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83525D-3B72-4C41-A440-50EA426D9D07}"/>
              </a:ext>
            </a:extLst>
          </p:cNvPr>
          <p:cNvGrpSpPr/>
          <p:nvPr/>
        </p:nvGrpSpPr>
        <p:grpSpPr>
          <a:xfrm>
            <a:off x="334965" y="1015038"/>
            <a:ext cx="1183931" cy="2988560"/>
            <a:chOff x="1605238" y="383664"/>
            <a:chExt cx="1737145" cy="475983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9A927D-2D3C-4AD7-9A3B-B57F027D383C}"/>
                </a:ext>
              </a:extLst>
            </p:cNvPr>
            <p:cNvSpPr/>
            <p:nvPr/>
          </p:nvSpPr>
          <p:spPr>
            <a:xfrm>
              <a:off x="1605238" y="383664"/>
              <a:ext cx="1737145" cy="47598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FB9B1A9-D095-4814-8F6A-CF21049F0AA2}"/>
                </a:ext>
              </a:extLst>
            </p:cNvPr>
            <p:cNvGrpSpPr/>
            <p:nvPr/>
          </p:nvGrpSpPr>
          <p:grpSpPr>
            <a:xfrm>
              <a:off x="1605238" y="431064"/>
              <a:ext cx="1737145" cy="4631948"/>
              <a:chOff x="6402934" y="-23435"/>
              <a:chExt cx="1903399" cy="5166935"/>
            </a:xfrm>
          </p:grpSpPr>
          <p:pic>
            <p:nvPicPr>
              <p:cNvPr id="58" name="Picture 57" descr="Diagram&#10;&#10;Description automatically generated">
                <a:extLst>
                  <a:ext uri="{FF2B5EF4-FFF2-40B4-BE49-F238E27FC236}">
                    <a16:creationId xmlns:a16="http://schemas.microsoft.com/office/drawing/2014/main" id="{F60FEFDD-EF9D-42D0-8F84-D0CA71C91E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361" r="60343" b="66164"/>
              <a:stretch/>
            </p:blipFill>
            <p:spPr>
              <a:xfrm>
                <a:off x="6402934" y="-23435"/>
                <a:ext cx="1602862" cy="1413164"/>
              </a:xfrm>
              <a:prstGeom prst="rect">
                <a:avLst/>
              </a:prstGeom>
            </p:spPr>
          </p:pic>
          <p:pic>
            <p:nvPicPr>
              <p:cNvPr id="59" name="Picture 58" descr="Diagram&#10;&#10;Description automatically generated">
                <a:extLst>
                  <a:ext uri="{FF2B5EF4-FFF2-40B4-BE49-F238E27FC236}">
                    <a16:creationId xmlns:a16="http://schemas.microsoft.com/office/drawing/2014/main" id="{51C685C3-4334-4E63-B54D-0B10AE717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1244" t="69163" r="3827"/>
              <a:stretch/>
            </p:blipFill>
            <p:spPr>
              <a:xfrm>
                <a:off x="6441299" y="3557421"/>
                <a:ext cx="1789368" cy="158607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60" name="Picture 59" descr="Diagram&#10;&#10;Description automatically generated">
                <a:extLst>
                  <a:ext uri="{FF2B5EF4-FFF2-40B4-BE49-F238E27FC236}">
                    <a16:creationId xmlns:a16="http://schemas.microsoft.com/office/drawing/2014/main" id="{2C96C4B3-B2B5-4728-8E5C-F76043F634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9665" t="33504" r="3827" b="39145"/>
              <a:stretch/>
            </p:blipFill>
            <p:spPr>
              <a:xfrm>
                <a:off x="6454087" y="2385113"/>
                <a:ext cx="1852246" cy="1406770"/>
              </a:xfrm>
              <a:prstGeom prst="rect">
                <a:avLst/>
              </a:prstGeom>
            </p:spPr>
          </p:pic>
          <p:pic>
            <p:nvPicPr>
              <p:cNvPr id="61" name="Picture 60" descr="Diagram&#10;&#10;Description automatically generated">
                <a:extLst>
                  <a:ext uri="{FF2B5EF4-FFF2-40B4-BE49-F238E27FC236}">
                    <a16:creationId xmlns:a16="http://schemas.microsoft.com/office/drawing/2014/main" id="{F7CD0FBA-A041-4213-AD37-4A5EA4DFF4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9210" t="2939" r="5512" b="71077"/>
              <a:stretch/>
            </p:blipFill>
            <p:spPr>
              <a:xfrm>
                <a:off x="6472204" y="1355614"/>
                <a:ext cx="1803223" cy="1336431"/>
              </a:xfrm>
              <a:prstGeom prst="rect">
                <a:avLst/>
              </a:prstGeom>
            </p:spPr>
          </p:pic>
        </p:grpSp>
      </p:grp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C7A44C9-B762-4953-B416-9BF3AACA7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488" y="2644794"/>
            <a:ext cx="6836419" cy="1803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CB52CA0E-2192-46F8-9C36-A01A38654841}"/>
              </a:ext>
            </a:extLst>
          </p:cNvPr>
          <p:cNvSpPr/>
          <p:nvPr/>
        </p:nvSpPr>
        <p:spPr>
          <a:xfrm rot="5400000">
            <a:off x="4768945" y="628649"/>
            <a:ext cx="416018" cy="548641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9B688-1DE8-4BCE-9FC4-FDD392C4014C}"/>
              </a:ext>
            </a:extLst>
          </p:cNvPr>
          <p:cNvSpPr txBox="1"/>
          <p:nvPr/>
        </p:nvSpPr>
        <p:spPr>
          <a:xfrm>
            <a:off x="4556657" y="2869168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Train Y</a:t>
            </a:r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A45F0B0A-4376-496C-B37F-9BCF14F4C505}"/>
              </a:ext>
            </a:extLst>
          </p:cNvPr>
          <p:cNvSpPr/>
          <p:nvPr/>
        </p:nvSpPr>
        <p:spPr>
          <a:xfrm rot="5400000">
            <a:off x="7930976" y="2944158"/>
            <a:ext cx="416019" cy="821334"/>
          </a:xfrm>
          <a:prstGeom prst="leftBrac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D3D386-8E08-4C68-9DA6-1099C2B93680}"/>
              </a:ext>
            </a:extLst>
          </p:cNvPr>
          <p:cNvSpPr txBox="1"/>
          <p:nvPr/>
        </p:nvSpPr>
        <p:spPr>
          <a:xfrm>
            <a:off x="7753961" y="2851772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Test 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4E30FF-2D53-4838-A82D-3747D3C2E860}"/>
              </a:ext>
            </a:extLst>
          </p:cNvPr>
          <p:cNvSpPr/>
          <p:nvPr/>
        </p:nvSpPr>
        <p:spPr>
          <a:xfrm>
            <a:off x="7730771" y="3610669"/>
            <a:ext cx="816428" cy="365760"/>
          </a:xfrm>
          <a:custGeom>
            <a:avLst/>
            <a:gdLst>
              <a:gd name="connsiteX0" fmla="*/ 0 w 816428"/>
              <a:gd name="connsiteY0" fmla="*/ 0 h 365760"/>
              <a:gd name="connsiteX1" fmla="*/ 13063 w 816428"/>
              <a:gd name="connsiteY1" fmla="*/ 71846 h 365760"/>
              <a:gd name="connsiteX2" fmla="*/ 52251 w 816428"/>
              <a:gd name="connsiteY2" fmla="*/ 130629 h 365760"/>
              <a:gd name="connsiteX3" fmla="*/ 78377 w 816428"/>
              <a:gd name="connsiteY3" fmla="*/ 169817 h 365760"/>
              <a:gd name="connsiteX4" fmla="*/ 91440 w 816428"/>
              <a:gd name="connsiteY4" fmla="*/ 189412 h 365760"/>
              <a:gd name="connsiteX5" fmla="*/ 130628 w 816428"/>
              <a:gd name="connsiteY5" fmla="*/ 222069 h 365760"/>
              <a:gd name="connsiteX6" fmla="*/ 156754 w 816428"/>
              <a:gd name="connsiteY6" fmla="*/ 261257 h 365760"/>
              <a:gd name="connsiteX7" fmla="*/ 195943 w 816428"/>
              <a:gd name="connsiteY7" fmla="*/ 287383 h 365760"/>
              <a:gd name="connsiteX8" fmla="*/ 215537 w 816428"/>
              <a:gd name="connsiteY8" fmla="*/ 300446 h 365760"/>
              <a:gd name="connsiteX9" fmla="*/ 235131 w 816428"/>
              <a:gd name="connsiteY9" fmla="*/ 320040 h 365760"/>
              <a:gd name="connsiteX10" fmla="*/ 254726 w 816428"/>
              <a:gd name="connsiteY10" fmla="*/ 326572 h 365760"/>
              <a:gd name="connsiteX11" fmla="*/ 274320 w 816428"/>
              <a:gd name="connsiteY11" fmla="*/ 339635 h 365760"/>
              <a:gd name="connsiteX12" fmla="*/ 320040 w 816428"/>
              <a:gd name="connsiteY12" fmla="*/ 352697 h 365760"/>
              <a:gd name="connsiteX13" fmla="*/ 385354 w 816428"/>
              <a:gd name="connsiteY13" fmla="*/ 365760 h 365760"/>
              <a:gd name="connsiteX14" fmla="*/ 548640 w 816428"/>
              <a:gd name="connsiteY14" fmla="*/ 359229 h 365760"/>
              <a:gd name="connsiteX15" fmla="*/ 568234 w 816428"/>
              <a:gd name="connsiteY15" fmla="*/ 352697 h 365760"/>
              <a:gd name="connsiteX16" fmla="*/ 600891 w 816428"/>
              <a:gd name="connsiteY16" fmla="*/ 313509 h 365760"/>
              <a:gd name="connsiteX17" fmla="*/ 620486 w 816428"/>
              <a:gd name="connsiteY17" fmla="*/ 267789 h 365760"/>
              <a:gd name="connsiteX18" fmla="*/ 646611 w 816428"/>
              <a:gd name="connsiteY18" fmla="*/ 209006 h 365760"/>
              <a:gd name="connsiteX19" fmla="*/ 666206 w 816428"/>
              <a:gd name="connsiteY19" fmla="*/ 124097 h 365760"/>
              <a:gd name="connsiteX20" fmla="*/ 685800 w 816428"/>
              <a:gd name="connsiteY20" fmla="*/ 104503 h 365760"/>
              <a:gd name="connsiteX21" fmla="*/ 705394 w 816428"/>
              <a:gd name="connsiteY21" fmla="*/ 91440 h 365760"/>
              <a:gd name="connsiteX22" fmla="*/ 724988 w 816428"/>
              <a:gd name="connsiteY22" fmla="*/ 84909 h 365760"/>
              <a:gd name="connsiteX23" fmla="*/ 744583 w 816428"/>
              <a:gd name="connsiteY23" fmla="*/ 71846 h 365760"/>
              <a:gd name="connsiteX24" fmla="*/ 816428 w 816428"/>
              <a:gd name="connsiteY24" fmla="*/ 58783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6428" h="365760">
                <a:moveTo>
                  <a:pt x="0" y="0"/>
                </a:moveTo>
                <a:cubicBezTo>
                  <a:pt x="1424" y="11396"/>
                  <a:pt x="3318" y="54304"/>
                  <a:pt x="13063" y="71846"/>
                </a:cubicBezTo>
                <a:cubicBezTo>
                  <a:pt x="13073" y="71863"/>
                  <a:pt x="45714" y="120824"/>
                  <a:pt x="52251" y="130629"/>
                </a:cubicBezTo>
                <a:lnTo>
                  <a:pt x="78377" y="169817"/>
                </a:lnTo>
                <a:cubicBezTo>
                  <a:pt x="82731" y="176349"/>
                  <a:pt x="85889" y="183861"/>
                  <a:pt x="91440" y="189412"/>
                </a:cubicBezTo>
                <a:cubicBezTo>
                  <a:pt x="116585" y="214557"/>
                  <a:pt x="103349" y="203882"/>
                  <a:pt x="130628" y="222069"/>
                </a:cubicBezTo>
                <a:cubicBezTo>
                  <a:pt x="139337" y="235132"/>
                  <a:pt x="143691" y="252548"/>
                  <a:pt x="156754" y="261257"/>
                </a:cubicBezTo>
                <a:lnTo>
                  <a:pt x="195943" y="287383"/>
                </a:lnTo>
                <a:cubicBezTo>
                  <a:pt x="202474" y="291737"/>
                  <a:pt x="209986" y="294895"/>
                  <a:pt x="215537" y="300446"/>
                </a:cubicBezTo>
                <a:cubicBezTo>
                  <a:pt x="222068" y="306977"/>
                  <a:pt x="227446" y="314916"/>
                  <a:pt x="235131" y="320040"/>
                </a:cubicBezTo>
                <a:cubicBezTo>
                  <a:pt x="240860" y="323859"/>
                  <a:pt x="248568" y="323493"/>
                  <a:pt x="254726" y="326572"/>
                </a:cubicBezTo>
                <a:cubicBezTo>
                  <a:pt x="261747" y="330083"/>
                  <a:pt x="267299" y="336124"/>
                  <a:pt x="274320" y="339635"/>
                </a:cubicBezTo>
                <a:cubicBezTo>
                  <a:pt x="282620" y="343785"/>
                  <a:pt x="313065" y="351302"/>
                  <a:pt x="320040" y="352697"/>
                </a:cubicBezTo>
                <a:cubicBezTo>
                  <a:pt x="400112" y="368712"/>
                  <a:pt x="324670" y="350590"/>
                  <a:pt x="385354" y="365760"/>
                </a:cubicBezTo>
                <a:cubicBezTo>
                  <a:pt x="439783" y="363583"/>
                  <a:pt x="494306" y="363110"/>
                  <a:pt x="548640" y="359229"/>
                </a:cubicBezTo>
                <a:cubicBezTo>
                  <a:pt x="555507" y="358738"/>
                  <a:pt x="562506" y="356516"/>
                  <a:pt x="568234" y="352697"/>
                </a:cubicBezTo>
                <a:cubicBezTo>
                  <a:pt x="583321" y="342639"/>
                  <a:pt x="591252" y="327967"/>
                  <a:pt x="600891" y="313509"/>
                </a:cubicBezTo>
                <a:cubicBezTo>
                  <a:pt x="618173" y="244387"/>
                  <a:pt x="594708" y="325791"/>
                  <a:pt x="620486" y="267789"/>
                </a:cubicBezTo>
                <a:cubicBezTo>
                  <a:pt x="651575" y="197836"/>
                  <a:pt x="617048" y="253350"/>
                  <a:pt x="646611" y="209006"/>
                </a:cubicBezTo>
                <a:cubicBezTo>
                  <a:pt x="648407" y="196433"/>
                  <a:pt x="654252" y="136051"/>
                  <a:pt x="666206" y="124097"/>
                </a:cubicBezTo>
                <a:cubicBezTo>
                  <a:pt x="672737" y="117566"/>
                  <a:pt x="678704" y="110416"/>
                  <a:pt x="685800" y="104503"/>
                </a:cubicBezTo>
                <a:cubicBezTo>
                  <a:pt x="691830" y="99478"/>
                  <a:pt x="698373" y="94951"/>
                  <a:pt x="705394" y="91440"/>
                </a:cubicBezTo>
                <a:cubicBezTo>
                  <a:pt x="711552" y="88361"/>
                  <a:pt x="718457" y="87086"/>
                  <a:pt x="724988" y="84909"/>
                </a:cubicBezTo>
                <a:cubicBezTo>
                  <a:pt x="731520" y="80555"/>
                  <a:pt x="737410" y="75034"/>
                  <a:pt x="744583" y="71846"/>
                </a:cubicBezTo>
                <a:cubicBezTo>
                  <a:pt x="781720" y="55341"/>
                  <a:pt x="779788" y="58783"/>
                  <a:pt x="816428" y="587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C6F4C3D-BCD3-46CE-B8BB-7CDFA93C11BB}"/>
              </a:ext>
            </a:extLst>
          </p:cNvPr>
          <p:cNvSpPr/>
          <p:nvPr/>
        </p:nvSpPr>
        <p:spPr>
          <a:xfrm rot="16200000">
            <a:off x="7930976" y="3663707"/>
            <a:ext cx="416019" cy="82133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33DC76-DC53-46D5-B8CE-8C18046444FC}"/>
              </a:ext>
            </a:extLst>
          </p:cNvPr>
          <p:cNvSpPr txBox="1"/>
          <p:nvPr/>
        </p:nvSpPr>
        <p:spPr>
          <a:xfrm>
            <a:off x="7127958" y="4161041"/>
            <a:ext cx="1547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Prediction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Italy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8668006" cy="3924717"/>
            <a:chOff x="423741" y="763675"/>
            <a:chExt cx="8668006" cy="39247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E974219-0A2C-4444-984D-A7209D65A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18" y="763675"/>
              <a:ext cx="8360229" cy="392471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D79241-275A-4171-8CC6-55E04F8E397F}"/>
              </a:ext>
            </a:extLst>
          </p:cNvPr>
          <p:cNvSpPr txBox="1"/>
          <p:nvPr/>
        </p:nvSpPr>
        <p:spPr>
          <a:xfrm>
            <a:off x="7706475" y="800576"/>
            <a:ext cx="1071141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Train Y</a:t>
            </a:r>
          </a:p>
          <a:p>
            <a:r>
              <a:rPr lang="en-US" dirty="0"/>
              <a:t>Test Y </a:t>
            </a:r>
            <a:br>
              <a:rPr lang="en-US" dirty="0"/>
            </a:br>
            <a:r>
              <a:rPr lang="en-US" dirty="0"/>
              <a:t>Predictions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7087CC-498A-40CF-B24E-945406A06D6F}"/>
              </a:ext>
            </a:extLst>
          </p:cNvPr>
          <p:cNvCxnSpPr>
            <a:cxnSpLocks/>
          </p:cNvCxnSpPr>
          <p:nvPr/>
        </p:nvCxnSpPr>
        <p:spPr>
          <a:xfrm>
            <a:off x="7353776" y="1372383"/>
            <a:ext cx="359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81392B-ECE9-4B3E-BB74-29C0D3256CA5}"/>
              </a:ext>
            </a:extLst>
          </p:cNvPr>
          <p:cNvCxnSpPr>
            <a:cxnSpLocks/>
          </p:cNvCxnSpPr>
          <p:nvPr/>
        </p:nvCxnSpPr>
        <p:spPr>
          <a:xfrm>
            <a:off x="7353776" y="1169908"/>
            <a:ext cx="359229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529D6E-322A-4B26-B35D-ED60408C8195}"/>
              </a:ext>
            </a:extLst>
          </p:cNvPr>
          <p:cNvCxnSpPr>
            <a:cxnSpLocks/>
          </p:cNvCxnSpPr>
          <p:nvPr/>
        </p:nvCxnSpPr>
        <p:spPr>
          <a:xfrm>
            <a:off x="7347246" y="971006"/>
            <a:ext cx="35922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B864101-4E10-47D1-87D6-281F7D34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1422"/>
            <a:ext cx="8407935" cy="3924715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Czechia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185952" cy="3924715"/>
            <a:chOff x="423741" y="763675"/>
            <a:chExt cx="5185952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314588" y="890041"/>
            <a:ext cx="1430370" cy="577081"/>
            <a:chOff x="7347246" y="798039"/>
            <a:chExt cx="1430370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706475" y="798039"/>
              <a:ext cx="1071141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776" y="1372383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353776" y="1169908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347246" y="971006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87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3D5BEEE-B2CA-48C8-AD6C-B5F151BB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6" y="711423"/>
            <a:ext cx="8428408" cy="3924715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– Dominican Republic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185952" cy="3924715"/>
            <a:chOff x="423741" y="763675"/>
            <a:chExt cx="5185952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425615" y="890042"/>
            <a:ext cx="1437221" cy="577081"/>
            <a:chOff x="7458273" y="798040"/>
            <a:chExt cx="1437221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824353" y="798040"/>
              <a:ext cx="1071141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372383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169908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73" y="971006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52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D3281F6-468B-46F3-9CE3-00FB1B65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" y="714554"/>
            <a:ext cx="8317061" cy="3921584"/>
          </a:xfrm>
          <a:prstGeom prst="rect">
            <a:avLst/>
          </a:prstGeom>
        </p:spPr>
      </p:pic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70250" y="7975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- Germany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F49257-E472-4E20-A51F-0F570C5150CC}"/>
              </a:ext>
            </a:extLst>
          </p:cNvPr>
          <p:cNvGrpSpPr/>
          <p:nvPr/>
        </p:nvGrpSpPr>
        <p:grpSpPr>
          <a:xfrm>
            <a:off x="237997" y="711423"/>
            <a:ext cx="5185952" cy="3924715"/>
            <a:chOff x="423741" y="763675"/>
            <a:chExt cx="5185952" cy="39247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A5FD2-5AFB-4479-90AA-7D4D50A4AE93}"/>
                </a:ext>
              </a:extLst>
            </p:cNvPr>
            <p:cNvSpPr txBox="1"/>
            <p:nvPr/>
          </p:nvSpPr>
          <p:spPr>
            <a:xfrm rot="16200000">
              <a:off x="-1384728" y="2572144"/>
              <a:ext cx="3924715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Cases Covid -19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FFAC1-A4D4-4708-B119-134B22AE0127}"/>
                </a:ext>
              </a:extLst>
            </p:cNvPr>
            <p:cNvSpPr txBox="1"/>
            <p:nvPr/>
          </p:nvSpPr>
          <p:spPr>
            <a:xfrm>
              <a:off x="4368722" y="4426780"/>
              <a:ext cx="1240971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29317-E66C-4C51-992A-83462ADBCA2A}"/>
              </a:ext>
            </a:extLst>
          </p:cNvPr>
          <p:cNvGrpSpPr/>
          <p:nvPr/>
        </p:nvGrpSpPr>
        <p:grpSpPr>
          <a:xfrm>
            <a:off x="7425615" y="891029"/>
            <a:ext cx="1302130" cy="577081"/>
            <a:chOff x="7458273" y="799308"/>
            <a:chExt cx="1302130" cy="741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D79241-275A-4171-8CC6-55E04F8E397F}"/>
                </a:ext>
              </a:extLst>
            </p:cNvPr>
            <p:cNvSpPr txBox="1"/>
            <p:nvPr/>
          </p:nvSpPr>
          <p:spPr>
            <a:xfrm>
              <a:off x="7875496" y="799308"/>
              <a:ext cx="884907" cy="7412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Train Y</a:t>
              </a:r>
            </a:p>
            <a:p>
              <a:r>
                <a:rPr lang="en-US" sz="1050" dirty="0"/>
                <a:t>Test Y </a:t>
              </a:r>
              <a:br>
                <a:rPr lang="en-US" sz="1050" dirty="0"/>
              </a:br>
              <a:r>
                <a:rPr lang="en-US" sz="1050" dirty="0"/>
                <a:t>Predictions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087CC-498A-40CF-B24E-945406A06D6F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372383"/>
              <a:ext cx="35922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81392B-ECE9-4B3E-BB74-29C0D3256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64803" y="1169908"/>
              <a:ext cx="359229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29D6E-322A-4B26-B35D-ED60408C8195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73" y="971006"/>
              <a:ext cx="35922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993459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396</Words>
  <Application>Microsoft Office PowerPoint</Application>
  <PresentationFormat>On-screen Show (16:9)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Fira Sans Extra Condensed Medium</vt:lpstr>
      <vt:lpstr>Arial</vt:lpstr>
      <vt:lpstr>Hind</vt:lpstr>
      <vt:lpstr>Pathway Gothic One</vt:lpstr>
      <vt:lpstr>Oswald</vt:lpstr>
      <vt:lpstr>Coronavirus Disease by Slidesgo</vt:lpstr>
      <vt:lpstr>Predictions of COVID-19 new cases worldwide</vt:lpstr>
      <vt:lpstr>Business Question &amp; Workflow</vt:lpstr>
      <vt:lpstr>EDA – Interesting Findings</vt:lpstr>
      <vt:lpstr>Vaccination as Predictor </vt:lpstr>
      <vt:lpstr>Modeling</vt:lpstr>
      <vt:lpstr>Test Case - Italy</vt:lpstr>
      <vt:lpstr>Test Case - Czechia</vt:lpstr>
      <vt:lpstr>Test Case – Dominican Republic</vt:lpstr>
      <vt:lpstr>Test Case - Germany</vt:lpstr>
      <vt:lpstr>Test Case - Hungary</vt:lpstr>
      <vt:lpstr>Test Case – the Netherlands</vt:lpstr>
      <vt:lpstr>Test Case – Moldova</vt:lpstr>
      <vt:lpstr>PowerPoint Presentation</vt:lpstr>
      <vt:lpstr>Predicting actual Future</vt:lpstr>
      <vt:lpstr>CONCLUSIONS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DISEASE</dc:title>
  <cp:lastModifiedBy>Lorenzo De Mei</cp:lastModifiedBy>
  <cp:revision>43</cp:revision>
  <dcterms:modified xsi:type="dcterms:W3CDTF">2021-03-12T07:14:40Z</dcterms:modified>
</cp:coreProperties>
</file>