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98" r:id="rId5"/>
    <p:sldId id="335" r:id="rId6"/>
    <p:sldId id="336" r:id="rId7"/>
    <p:sldId id="337" r:id="rId8"/>
    <p:sldId id="342" r:id="rId9"/>
    <p:sldId id="339" r:id="rId10"/>
    <p:sldId id="343" r:id="rId11"/>
    <p:sldId id="325" r:id="rId12"/>
    <p:sldId id="333" r:id="rId13"/>
    <p:sldId id="341" r:id="rId14"/>
    <p:sldId id="345" r:id="rId15"/>
    <p:sldId id="331" r:id="rId16"/>
    <p:sldId id="351" r:id="rId17"/>
    <p:sldId id="327" r:id="rId18"/>
    <p:sldId id="346" r:id="rId19"/>
    <p:sldId id="347" r:id="rId20"/>
    <p:sldId id="322" r:id="rId21"/>
    <p:sldId id="349" r:id="rId22"/>
    <p:sldId id="348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0FE155-F42E-A6F4-C3EF-C4DF9E74C29E}" name="Lorenzo Negri" initials="LN" userId="S::s5244911@studenti.unige.it::101bcc51-0815-414d-a554-ec7e6a1cb499" providerId="AD"/>
  <p188:author id="{6A23E26C-DF0C-F8A0-13B4-DB971372CF42}" name="Matteo Lanza" initials="ML" userId="Matteo Lanz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FC797-CA96-41D2-8547-6A0041A4D8F5}" v="537" dt="2022-12-16T12:06:21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4E7F1-6134-4BBE-AF83-7F25B0CA18E2}" type="datetimeFigureOut">
              <a:rPr lang="it-IT" smtClean="0"/>
              <a:t>18/12/2022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6311-C3C0-434A-B789-15BC3F2EA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118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15:47:4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1071 1306 14483 0 0,'-2'0'236'0'0,"-1"1"1"0"0,1-1-1 0 0,0 0 1 0 0,0 1-1 0 0,0 0 0 0 0,0-1 1 0 0,0 1-1 0 0,0 0 1 0 0,0 0-1 0 0,0 0 0 0 0,-2 2 1 0 0,3-2-144 0 0,1-1 0 0 0,-1 0 0 0 0,1 1 0 0 0,-1-1 0 0 0,1 0 0 0 0,-1 1 1 0 0,1-1-1 0 0,-1 1 0 0 0,1-1 0 0 0,0 1 0 0 0,-1-1 0 0 0,1 1 0 0 0,0-1 0 0 0,-1 1 0 0 0,1-1 0 0 0,0 1 1 0 0,0-1-1 0 0,0 1 0 0 0,-1-1 0 0 0,1 1 0 0 0,0 0 0 0 0,0-1 0 0 0,0 1 0 0 0,0-1 0 0 0,0 1 0 0 0,0 0 1 0 0,0-1-1 0 0,0 1 0 0 0,0-1 0 0 0,0 1 0 0 0,0 0 0 0 0,1-1 0 0 0,-1 1 0 0 0,0-1 0 0 0,0 1 0 0 0,1-1 1 0 0,-1 1-1 0 0,0-1 0 0 0,0 1 0 0 0,1-1 0 0 0,-1 1 0 0 0,1 0 0 0 0,-3-3 386 0 0,0 0-1 0 0,0 1 1 0 0,0-1 0 0 0,-1 1-1 0 0,1-1 1 0 0,-1 1 0 0 0,1 0-1 0 0,-1 0 1 0 0,1 0-1 0 0,-1 0 1 0 0,0 0 0 0 0,1 0-1 0 0,-6 0 1 0 0,2 1-84 0 0,0 0 1 0 0,0 0-1 0 0,-1 0 1 0 0,1 1-1 0 0,-11 2 1 0 0,-5 4-183 0 0,1 0 0 0 0,-31 16-1 0 0,41-18 233 0 0,-69 33 258 0 0,33-14-557 0 0,0-3 0 0 0,-2-1 0 0 0,-74 19 0 0 0,109-36-146 0 0,1-1 0 0 0,-1 0 0 0 0,0-1 0 0 0,0-1 0 0 0,1 0 0 0 0,-1-1 0 0 0,0-1 0 0 0,0 0 0 0 0,1-1 0 0 0,-1 0 0 0 0,-22-9 0 0 0,19 4 0 0 0,1 0 0 0 0,-1-1 0 0 0,2 0 0 0 0,-1-2 0 0 0,1 0 0 0 0,1 0 0 0 0,0-2 0 0 0,-14-15 0 0 0,10 8 0 0 0,1-2 0 0 0,1 0 0 0 0,1 0 0 0 0,1-2 0 0 0,1 0 0 0 0,1 0 0 0 0,1-1 0 0 0,1 0 0 0 0,2-1 0 0 0,0 0 0 0 0,2-1 0 0 0,-4-28 0 0 0,8 16 0 0 0,1 0 0 0 0,2 0 0 0 0,1 0 0 0 0,2 1 0 0 0,2-1 0 0 0,12-42 0 0 0,2 14 0 0 0,2 0 0 0 0,47-96 0 0 0,-54 132 0 0 0,2 1 0 0 0,1 0 0 0 0,2 1 0 0 0,0 1 0 0 0,2 1 0 0 0,1 1 0 0 0,1 1 0 0 0,1 1 0 0 0,43-31 0 0 0,-44 39 0 0 0,1 0 0 0 0,1 1 0 0 0,1 2 0 0 0,0 0 0 0 0,0 2 0 0 0,1 1 0 0 0,1 2 0 0 0,0 0 0 0 0,0 2 0 0 0,0 1 0 0 0,42-1 0 0 0,-51 5 0 0 0,0 2 0 0 0,0 0 0 0 0,0 1 0 0 0,0 1 0 0 0,0 1 0 0 0,-1 1 0 0 0,0 0 0 0 0,0 2 0 0 0,0 0 0 0 0,-1 1 0 0 0,28 16 0 0 0,-24-9 0 0 0,0 1 0 0 0,-1 0 0 0 0,-1 2 0 0 0,0 0 0 0 0,-2 1 0 0 0,0 1 0 0 0,-1 1 0 0 0,18 27 0 0 0,-3 3 0 0 0,-2 1 0 0 0,-2 1 0 0 0,22 60 0 0 0,-37-76 0 0 0,-1 0 0 0 0,-2 1 0 0 0,-2 0 0 0 0,-1 1 0 0 0,3 69 0 0 0,-9-88 0 0 0,-2-1 0 0 0,0 0 0 0 0,-1 0 0 0 0,-1 0 0 0 0,0 0 0 0 0,-2 0 0 0 0,0-1 0 0 0,-1 1 0 0 0,-1-1 0 0 0,0-1 0 0 0,-2 0 0 0 0,0 0 0 0 0,-1 0 0 0 0,0-1 0 0 0,-1 0 0 0 0,-1-1 0 0 0,-1-1 0 0 0,0 0 0 0 0,-1 0 0 0 0,0-2 0 0 0,-1 1 0 0 0,-1-2 0 0 0,-25 15 0 0 0,12-11 23 0 0,-1-1 0 0 0,-1-2 0 0 0,0-1 0 0 0,-1-2 1 0 0,-39 7-1 0 0,-168 16-1212 0 0,189-27 144 0 0,15-1-936 0 0,-10 0-3341 0 0,16 0-2817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15:47:55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13587 0 0,'-1'0'121'0'0,"1"-1"0"0"0,-1 1 0 0 0,1 0 0 0 0,-1 0 0 0 0,1 0 0 0 0,0 0 0 0 0,-1 0 0 0 0,1 0 0 0 0,-1 0 0 0 0,1 0 0 0 0,-1 0 0 0 0,1 0 0 0 0,-1 0 0 0 0,1 1 0 0 0,0-1 0 0 0,-1 0 0 0 0,1 0 0 0 0,-1 0 0 0 0,1 0 0 0 0,0 1 0 0 0,-1-1 0 0 0,1 0 0 0 0,-1 0 0 0 0,1 1-1 0 0,0-1 1 0 0,0 0 0 0 0,-1 1 0 0 0,1-1 0 0 0,0 0 0 0 0,-1 1 0 0 0,1-1 0 0 0,0 1 0 0 0,0-1 0 0 0,0 0 0 0 0,-1 1 0 0 0,1-1 0 0 0,0 1 0 0 0,0 0 0 0 0,7 18 3268 0 0,-2-7-3485 0 0,4 13 567 0 0,-1 2 0 0 0,-1-1 0 0 0,-1 1 0 0 0,2 33-1 0 0,-1 110 1274 0 0,-8-129-1249 0 0,-1-1-1 0 0,-3 1 0 0 0,-12 52 1 0 0,22-102-99 0 0,0 0 0 0 0,0 1 0 0 0,1 0 0 0 0,1 0 0 0 0,11-13 0 0 0,6-6 409 0 0,-16 16-610 0 0,2 2 1 0 0,0-1-1 0 0,0 1 0 0 0,0 1 1 0 0,1 0-1 0 0,19-11 1 0 0,-9 7-152 0 0,1 2 1 0 0,42-16-1 0 0,-32 17-1777 0 0,41-7-1 0 0,33 5-13208 0 0,-88 11 7396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4T15:48:0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1181 12931 0 0,'-27'-5'-102'0'0,"7"17"13440"0"0,20-12-13136 0 0,1 1 0 0 0,-1-1 1 0 0,0 0-1 0 0,0 0 1 0 0,1 0-1 0 0,-1 0 1 0 0,0 0-1 0 0,0 0 0 0 0,1 0 1 0 0,-1 0-1 0 0,1-1-90 0 0,-1 1 0 0 0,0 0 0 0 0,1 0 0 0 0,-1 0 0 0 0,0 0 0 0 0,1 0 0 0 0,-1-1-1 0 0,1 1 1 0 0,-1 0 0 0 0,0 0 0 0 0,1 0 0 0 0,-1-1 0 0 0,0 1 0 0 0,1 0 0 0 0,-1-1 0 0 0,0 1 0 0 0,0 0-1 0 0,1-1 1 0 0,-1 1 0 0 0,0 0 0 0 0,0-1 0 0 0,0 1 0 0 0,0 0 0 0 0,1-1 0 0 0,-1 0 0 0 0,142-355 1352 0 0,-113 294-1468 0 0,81-192-37 0 0,-108 246 3 0 0,27-69-1031 0 0,29-123-1 0 0,-47 156 400 0 0,-5 24 510 0 0,-1-1 1 0 0,2-23-1 0 0,-9 2-2935 0 0,1 38 2084 0 0,0-1 1 0 0,0 0 0 0 0,-1 0-1 0 0,1 1 1 0 0,-1-1-1 0 0,-4-5 1 0 0,-1-5-4092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9A33A-0CF3-4328-8241-480423EFCE28}" type="datetimeFigureOut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D81F-B392-4C17-A812-7A5FAE5A313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9734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0D81F-B392-4C17-A812-7A5FAE5A313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45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FDE2A-C71F-4C3F-A1B2-1941DBD5F0BC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F6099E-0966-4452-9457-D38063DDF34A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 rtl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2220B3-283D-456F-9E36-1CBC90B10E02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C8CD0-9267-42D0-9464-A9F549D73BE8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052EB-7CCB-4DB2-B1A8-9439C6EF8D8D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5C04B-A1E7-46A8-BC66-5F5DFD56FE0C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061C1C-7157-4882-B45D-51E1EF725FB0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37A19B8-3380-4960-9CDC-862800A38120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D5573E1-1A7C-474F-9A57-F6A1D6A7A336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9BAA26E8-7ECB-4BF2-A903-7DC464D6CA0D}" type="datetime1">
              <a:rPr lang="it-IT" noProof="0" smtClean="0"/>
              <a:t>18/12/2022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p:/r/personal/s4973432_studenti_unige_it/Documents/RelazioneLPS_Canepa_Negri_lanza.pptx?d=w3e933ae059da488694e9f52cf1424e57&amp;csf=1&amp;web=1&amp;e=iqOTnt&amp;nav=eyJzSWQiOjMyMSwiY0lkIjozOTkzODE5MDA5fQ" TargetMode="External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p:/r/personal/s4973432_studenti_unige_it/Documents/RelazioneLPS_Canepa_Negri_lanza.pptx?d=w3e933ae059da488694e9f52cf1424e57&amp;csf=1&amp;web=1&amp;e=iqOTnt&amp;nav=eyJzSWQiOjMyMSwiY0lkIjozOTkzODE5MDA5fQ" TargetMode="External"/><Relationship Id="rId2" Type="http://schemas.openxmlformats.org/officeDocument/2006/relationships/slide" Target="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magine 3" descr="Un primo piano di un pezzo di carta con una matita sopr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ttango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444" y="1928315"/>
            <a:ext cx="3317279" cy="2448613"/>
          </a:xfrm>
        </p:spPr>
        <p:txBody>
          <a:bodyPr rtlCol="0" anchor="b">
            <a:normAutofit fontScale="90000"/>
          </a:bodyPr>
          <a:lstStyle/>
          <a:p>
            <a:r>
              <a:rPr lang="it-IT" sz="4400" dirty="0">
                <a:solidFill>
                  <a:schemeClr val="tx1"/>
                </a:solidFill>
              </a:rPr>
              <a:t>Relazione </a:t>
            </a:r>
            <a:br>
              <a:rPr lang="it-IT" sz="4400" dirty="0"/>
            </a:br>
            <a:r>
              <a:rPr lang="it-IT" sz="4400" dirty="0">
                <a:solidFill>
                  <a:schemeClr val="tx1"/>
                </a:solidFill>
              </a:rPr>
              <a:t>Canepa</a:t>
            </a:r>
            <a:br>
              <a:rPr lang="it-IT" sz="4400" dirty="0">
                <a:solidFill>
                  <a:schemeClr val="tx1"/>
                </a:solidFill>
              </a:rPr>
            </a:br>
            <a:r>
              <a:rPr lang="it-IT" sz="4400" dirty="0">
                <a:solidFill>
                  <a:schemeClr val="tx1"/>
                </a:solidFill>
              </a:rPr>
              <a:t>Lanza</a:t>
            </a:r>
            <a:br>
              <a:rPr lang="it-IT" sz="4400" dirty="0">
                <a:solidFill>
                  <a:schemeClr val="tx1"/>
                </a:solidFill>
              </a:rPr>
            </a:br>
            <a:r>
              <a:rPr lang="it-IT" sz="4400" dirty="0">
                <a:solidFill>
                  <a:schemeClr val="tx1"/>
                </a:solidFill>
              </a:rPr>
              <a:t>Negri Ravera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it-IT" sz="1600"/>
              <a:t>Laboratorio di programmazione per la statistica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2CA3C6-DE47-5E39-848C-B88C28B9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233" y="298580"/>
            <a:ext cx="4021493" cy="5913609"/>
          </a:xfrm>
        </p:spPr>
        <p:txBody>
          <a:bodyPr/>
          <a:lstStyle/>
          <a:p>
            <a:r>
              <a:rPr lang="it-IT" sz="2200" dirty="0"/>
              <a:t>Abbiamo analizzato temperatura e particelle PM10 dividendoli in fasce sulla base dei quartili per poter valutare la relazione tra queste due variabili</a:t>
            </a:r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Abbiamo calcolato profili riga e colonna, in modo da poter verificare un’eventuale indipendenza fra le variabili.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39462C8-57DD-E144-BC49-CE1FF2B6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44" y="943353"/>
            <a:ext cx="5620133" cy="3362044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6A3255D-2AFD-542F-999D-44989D8C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44" y="3205066"/>
            <a:ext cx="5620133" cy="3362044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7ED8649F-C906-C86D-1F5F-36D1A015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10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67527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B128912-5C4E-F3A7-6AFB-49C40D87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2383" y="1343608"/>
            <a:ext cx="6094893" cy="48759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23B9-02DB-DD42-49F1-B1D2950F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9" y="261258"/>
            <a:ext cx="4040155" cy="584629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E’ da escludere che temperatura e PM10 siano tra loro indipendenti,  poiché i profili colonna, come  anche i profili riga, sono diversi dai rispettivi marginali (che trattandosi di quartili valgono ≈ 25).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Notiamo dei 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legami tra le fasce «estreme» di temperatura  e le fasce medio-alte di PM10</a:t>
            </a:r>
            <a:endParaRPr lang="en-US" sz="2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D7F7B65-D99B-BB28-BAF4-8B3191A17197}"/>
              </a:ext>
            </a:extLst>
          </p:cNvPr>
          <p:cNvSpPr/>
          <p:nvPr/>
        </p:nvSpPr>
        <p:spPr>
          <a:xfrm>
            <a:off x="8129218" y="4846622"/>
            <a:ext cx="296094" cy="176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1DFB4B-27BA-3E05-62B2-855D92B7BDF9}"/>
              </a:ext>
            </a:extLst>
          </p:cNvPr>
          <p:cNvSpPr/>
          <p:nvPr/>
        </p:nvSpPr>
        <p:spPr>
          <a:xfrm>
            <a:off x="8762585" y="4846622"/>
            <a:ext cx="229234" cy="176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9377A0D-F897-8FF1-0151-3EDF7FC07E17}"/>
              </a:ext>
            </a:extLst>
          </p:cNvPr>
          <p:cNvSpPr/>
          <p:nvPr/>
        </p:nvSpPr>
        <p:spPr>
          <a:xfrm>
            <a:off x="9329092" y="4846622"/>
            <a:ext cx="296094" cy="176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8FBE4E6-ABF1-30B0-F449-3D16538BE732}"/>
              </a:ext>
            </a:extLst>
          </p:cNvPr>
          <p:cNvSpPr/>
          <p:nvPr/>
        </p:nvSpPr>
        <p:spPr>
          <a:xfrm>
            <a:off x="9962459" y="4830030"/>
            <a:ext cx="296094" cy="176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1C6D36C-8136-5422-2BF2-8B850E58B23E}"/>
              </a:ext>
            </a:extLst>
          </p:cNvPr>
          <p:cNvSpPr/>
          <p:nvPr/>
        </p:nvSpPr>
        <p:spPr>
          <a:xfrm>
            <a:off x="10595826" y="4901623"/>
            <a:ext cx="296094" cy="176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D3E1C4F8-4BB5-43CF-D366-DDDF189C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11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454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789A-F03B-4FC6-0790-46186135F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918" y="223934"/>
            <a:ext cx="4105470" cy="6167535"/>
          </a:xfrm>
        </p:spPr>
        <p:txBody>
          <a:bodyPr>
            <a:noAutofit/>
          </a:bodyPr>
          <a:lstStyle/>
          <a:p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potrebbe ipotizzare che nelle fasce più estreme di temperatura, l’inquinamento aumenti anche a causa dei sistemi di riscaldamento/ condizionamento.</a:t>
            </a:r>
          </a:p>
          <a:p>
            <a:endParaRPr lang="it-I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Ciò spiegherebbe  perché con una temperatura particolarmente calda si ha più osservazioni di PM10 nella quarta fascia, mentre il picco alle basse temperature è nella terza</a:t>
            </a: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Nelle auto infatti il condizionamento consuma di più del riscaldamento. </a:t>
            </a:r>
          </a:p>
          <a:p>
            <a:endParaRPr lang="en-US" sz="2200" dirty="0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2D3A02C-3E34-64CA-D325-EEA178B3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30" y="1289585"/>
            <a:ext cx="6160894" cy="4928715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079F258-8BEE-FEEF-DBC0-3B04335BDB3D}"/>
              </a:ext>
            </a:extLst>
          </p:cNvPr>
          <p:cNvSpPr/>
          <p:nvPr/>
        </p:nvSpPr>
        <p:spPr>
          <a:xfrm>
            <a:off x="8120953" y="4851918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F6BAC5E-8DB2-9A09-0E84-F22BA7589EA1}"/>
              </a:ext>
            </a:extLst>
          </p:cNvPr>
          <p:cNvSpPr/>
          <p:nvPr/>
        </p:nvSpPr>
        <p:spPr>
          <a:xfrm>
            <a:off x="8752115" y="4851917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14881E5-AE12-A3FA-101C-9285F91FE79B}"/>
              </a:ext>
            </a:extLst>
          </p:cNvPr>
          <p:cNvSpPr/>
          <p:nvPr/>
        </p:nvSpPr>
        <p:spPr>
          <a:xfrm>
            <a:off x="9383277" y="4851917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156B6D3-C138-884B-7306-4773EE702D4E}"/>
              </a:ext>
            </a:extLst>
          </p:cNvPr>
          <p:cNvSpPr/>
          <p:nvPr/>
        </p:nvSpPr>
        <p:spPr>
          <a:xfrm>
            <a:off x="10065460" y="4851916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FA3976-8746-9689-2C7A-1BE60BF5409E}"/>
              </a:ext>
            </a:extLst>
          </p:cNvPr>
          <p:cNvSpPr/>
          <p:nvPr/>
        </p:nvSpPr>
        <p:spPr>
          <a:xfrm>
            <a:off x="10696622" y="4851916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B2A7B30-9C5C-7E44-1E04-A3B703F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12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50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789A-F03B-4FC6-0790-46186135F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918" y="223934"/>
            <a:ext cx="4105470" cy="6167535"/>
          </a:xfrm>
        </p:spPr>
        <p:txBody>
          <a:bodyPr>
            <a:noAutofit/>
          </a:bodyPr>
          <a:lstStyle/>
          <a:p>
            <a:r>
              <a:rPr lang="it-IT" sz="32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 seguito osserveremo l’analisi della regressione lineare tra la temperatura e la differenza di temperatura suddiviso nelle 4 stagioni</a:t>
            </a:r>
            <a:endParaRPr lang="en-US" sz="3200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079F258-8BEE-FEEF-DBC0-3B04335BDB3D}"/>
              </a:ext>
            </a:extLst>
          </p:cNvPr>
          <p:cNvSpPr/>
          <p:nvPr/>
        </p:nvSpPr>
        <p:spPr>
          <a:xfrm>
            <a:off x="8120953" y="4851918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F6BAC5E-8DB2-9A09-0E84-F22BA7589EA1}"/>
              </a:ext>
            </a:extLst>
          </p:cNvPr>
          <p:cNvSpPr/>
          <p:nvPr/>
        </p:nvSpPr>
        <p:spPr>
          <a:xfrm>
            <a:off x="8752115" y="4851917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14881E5-AE12-A3FA-101C-9285F91FE79B}"/>
              </a:ext>
            </a:extLst>
          </p:cNvPr>
          <p:cNvSpPr/>
          <p:nvPr/>
        </p:nvSpPr>
        <p:spPr>
          <a:xfrm>
            <a:off x="9383277" y="4851917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156B6D3-C138-884B-7306-4773EE702D4E}"/>
              </a:ext>
            </a:extLst>
          </p:cNvPr>
          <p:cNvSpPr/>
          <p:nvPr/>
        </p:nvSpPr>
        <p:spPr>
          <a:xfrm>
            <a:off x="10065460" y="4851916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0FA3976-8746-9689-2C7A-1BE60BF5409E}"/>
              </a:ext>
            </a:extLst>
          </p:cNvPr>
          <p:cNvSpPr/>
          <p:nvPr/>
        </p:nvSpPr>
        <p:spPr>
          <a:xfrm>
            <a:off x="10696622" y="4851916"/>
            <a:ext cx="289248" cy="167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B2A7B30-9C5C-7E44-1E04-A3B703FA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13</a:t>
            </a:fld>
            <a:endParaRPr lang="it-IT" noProof="0" dirty="0"/>
          </a:p>
        </p:txBody>
      </p:sp>
      <p:pic>
        <p:nvPicPr>
          <p:cNvPr id="5" name="Immagine 4" descr="Immagine che contiene cibo, piatto, dilegno, pizza&#10;&#10;Descrizione generata automaticamente">
            <a:extLst>
              <a:ext uri="{FF2B5EF4-FFF2-40B4-BE49-F238E27FC236}">
                <a16:creationId xmlns:a16="http://schemas.microsoft.com/office/drawing/2014/main" id="{0245CE00-1906-F71E-EBB4-A448754D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661" y="965825"/>
            <a:ext cx="6576931" cy="4926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508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3D9A36A-63E5-1399-63DD-0B130DE7F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31" b="85"/>
          <a:stretch/>
        </p:blipFill>
        <p:spPr>
          <a:xfrm>
            <a:off x="4092930" y="829762"/>
            <a:ext cx="3957951" cy="29698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1C6C-6967-F3CC-1115-B9B393B5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186" y="4944634"/>
            <a:ext cx="11543437" cy="1684766"/>
          </a:xfrm>
        </p:spPr>
        <p:txBody>
          <a:bodyPr>
            <a:normAutofit/>
          </a:bodyPr>
          <a:lstStyle/>
          <a:p>
            <a:r>
              <a:rPr lang="it-IT" sz="2200" dirty="0"/>
              <a:t>Effettuando la regressione lineare della variabile temperatura rispetto alla variabile differenza di temperature, constatiamo che non sussiste una dipendenza lineare: abbiamo dei residui che seguono ben poco l’andamento della retta di regressione.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6D3AE1D-10EB-9DDD-D2FD-F9123488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555" y="829762"/>
            <a:ext cx="3959785" cy="29698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18B70A-89DA-ACB2-8E45-F07F6F33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0" y="829762"/>
            <a:ext cx="3959786" cy="29698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4646F0E-62A6-76C4-A12B-5DCD22B79D51}"/>
              </a:ext>
            </a:extLst>
          </p:cNvPr>
          <p:cNvSpPr txBox="1"/>
          <p:nvPr/>
        </p:nvSpPr>
        <p:spPr>
          <a:xfrm>
            <a:off x="1891365" y="307320"/>
            <a:ext cx="852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spc="-50" dirty="0">
                <a:latin typeface="+mj-lt"/>
                <a:ea typeface="+mj-ea"/>
                <a:cs typeface="+mj-cs"/>
              </a:rPr>
              <a:t>Autunno				Inverno				Primavera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6D581706-629A-3978-A9EE-A5687BA0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1840911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36868C3D-0270-3D34-D96A-592BDE8F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0" y="829763"/>
            <a:ext cx="3940304" cy="29552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3E40BD0-62B9-6A79-AA4E-F0380590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54" y="815151"/>
            <a:ext cx="3959786" cy="2969839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3D9A36A-63E5-1399-63DD-0B130DE7F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3" r="23"/>
          <a:stretch/>
        </p:blipFill>
        <p:spPr>
          <a:xfrm>
            <a:off x="79944" y="829764"/>
            <a:ext cx="3957951" cy="29698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1C6C-6967-F3CC-1115-B9B393B5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10" y="4674022"/>
            <a:ext cx="11840547" cy="1688840"/>
          </a:xfrm>
        </p:spPr>
        <p:txBody>
          <a:bodyPr>
            <a:noAutofit/>
          </a:bodyPr>
          <a:lstStyle/>
          <a:p>
            <a:r>
              <a:rPr lang="it-IT" sz="2200" dirty="0"/>
              <a:t>La regressione lineare che approssima la differenza di temperature rispetto alla temperatura risulta essere un modello migliore; </a:t>
            </a:r>
          </a:p>
          <a:p>
            <a:endParaRPr lang="it-IT" sz="1100" dirty="0"/>
          </a:p>
          <a:p>
            <a:r>
              <a:rPr lang="it-IT" sz="2200" dirty="0"/>
              <a:t>Tutto torna logicamente: la differenza di temperature è data dalla temperatura a 2m s.l.m. alla quale è aggiunto un “residuo” che altro non è che la temperatura a 25m s.l.m. cambiata di segno.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0E0C78-EBDF-87A1-4439-AEE96E4E10D7}"/>
              </a:ext>
            </a:extLst>
          </p:cNvPr>
          <p:cNvSpPr txBox="1"/>
          <p:nvPr/>
        </p:nvSpPr>
        <p:spPr>
          <a:xfrm>
            <a:off x="1891365" y="307320"/>
            <a:ext cx="852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spc="-50" dirty="0">
                <a:latin typeface="+mj-lt"/>
                <a:ea typeface="+mj-ea"/>
                <a:cs typeface="+mj-cs"/>
              </a:rPr>
              <a:t>Autunno				Inverno				Primavera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766E538-D2D5-B142-F873-FF2FB737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33" y="822456"/>
            <a:ext cx="3940302" cy="2955227"/>
          </a:xfrm>
          <a:prstGeom prst="rect">
            <a:avLst/>
          </a:prstGeom>
        </p:spPr>
      </p:pic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2CC547C6-CEE4-B363-8369-EBED5FA4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456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36868C3D-0270-3D34-D96A-592BDE8F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0" y="829763"/>
            <a:ext cx="3940304" cy="29552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3E40BD0-62B9-6A79-AA4E-F0380590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754" y="815151"/>
            <a:ext cx="3959786" cy="2969839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3D9A36A-63E5-1399-63DD-0B130DE7F9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3" r="23"/>
          <a:stretch/>
        </p:blipFill>
        <p:spPr>
          <a:xfrm>
            <a:off x="79944" y="829764"/>
            <a:ext cx="3957951" cy="29698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1C6C-6967-F3CC-1115-B9B393B5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4346" y="5114116"/>
            <a:ext cx="11723307" cy="1332722"/>
          </a:xfrm>
        </p:spPr>
        <p:txBody>
          <a:bodyPr>
            <a:normAutofit/>
          </a:bodyPr>
          <a:lstStyle/>
          <a:p>
            <a:r>
              <a:rPr lang="it-IT" sz="2200" dirty="0"/>
              <a:t>Notiamo come la primavera abbia prevalentemente residui negativi mentre l’autunno positivi.</a:t>
            </a:r>
          </a:p>
          <a:p>
            <a:endParaRPr lang="it-IT" sz="1100" dirty="0"/>
          </a:p>
          <a:p>
            <a:r>
              <a:rPr lang="it-IT" sz="2200" dirty="0"/>
              <a:t>In tutti e tre i casi, i maggiori residui siano presenti con valori della temperatura prossimi allo 0°C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0E0C78-EBDF-87A1-4439-AEE96E4E10D7}"/>
              </a:ext>
            </a:extLst>
          </p:cNvPr>
          <p:cNvSpPr txBox="1"/>
          <p:nvPr/>
        </p:nvSpPr>
        <p:spPr>
          <a:xfrm>
            <a:off x="1891365" y="307320"/>
            <a:ext cx="8525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spc="-50" dirty="0">
                <a:latin typeface="+mj-lt"/>
                <a:ea typeface="+mj-ea"/>
                <a:cs typeface="+mj-cs"/>
              </a:rPr>
              <a:t>Autunno				Inverno				Primavera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766E538-D2D5-B142-F873-FF2FB737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33" y="822456"/>
            <a:ext cx="3940302" cy="295522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6D0CF24-5975-7C57-FD51-CCEC88C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25513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4170-6FBC-69EC-6EB6-8934FDD3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313690"/>
            <a:ext cx="4093029" cy="2093975"/>
          </a:xfrm>
        </p:spPr>
        <p:txBody>
          <a:bodyPr/>
          <a:lstStyle/>
          <a:p>
            <a:r>
              <a:rPr lang="it-IT" dirty="0">
                <a:latin typeface="Calibri"/>
                <a:cs typeface="Calibri"/>
              </a:rPr>
              <a:t>Matrice di correlazione</a:t>
            </a:r>
            <a:r>
              <a:rPr lang="it-IT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27BFD-5A11-CEB7-9FCA-0B21E073B476}"/>
              </a:ext>
            </a:extLst>
          </p:cNvPr>
          <p:cNvSpPr txBox="1"/>
          <p:nvPr/>
        </p:nvSpPr>
        <p:spPr>
          <a:xfrm>
            <a:off x="5565183" y="5738223"/>
            <a:ext cx="505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SCHIACCIA QUI PER APRIRE IL CODICE SAS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BD1F8-26EB-9109-36ED-8E97D48C48F0}"/>
              </a:ext>
            </a:extLst>
          </p:cNvPr>
          <p:cNvSpPr/>
          <p:nvPr/>
        </p:nvSpPr>
        <p:spPr>
          <a:xfrm>
            <a:off x="10241958" y="5652497"/>
            <a:ext cx="771525" cy="485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hlinkClick r:id="rId2" action="ppaction://hlinksldjump"/>
              </a:rPr>
              <a:t>SAS</a:t>
            </a:r>
            <a:endParaRPr lang="en-US" b="1" dirty="0">
              <a:hlinkClick r:id="rId3"/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494AAA5A-C2B7-DAE4-E5FA-1F59C31F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915" y="3043050"/>
            <a:ext cx="3867118" cy="3064505"/>
          </a:xfrm>
        </p:spPr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osservato dai profili riga e colonna, non vi è correlazione tra le due variabili</a:t>
            </a: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73B385-9AE2-AB61-E5E1-7405C70A5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928" y="1160689"/>
            <a:ext cx="5915897" cy="39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4170-6FBC-69EC-6EB6-8934FDD3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313690"/>
            <a:ext cx="4093029" cy="2093975"/>
          </a:xfrm>
        </p:spPr>
        <p:txBody>
          <a:bodyPr/>
          <a:lstStyle/>
          <a:p>
            <a:r>
              <a:rPr lang="it-IT" dirty="0">
                <a:latin typeface="Calibri"/>
                <a:cs typeface="Calibri"/>
              </a:rPr>
              <a:t>Matrice di correlazione</a:t>
            </a:r>
            <a:r>
              <a:rPr lang="it-IT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27BFD-5A11-CEB7-9FCA-0B21E073B476}"/>
              </a:ext>
            </a:extLst>
          </p:cNvPr>
          <p:cNvSpPr txBox="1"/>
          <p:nvPr/>
        </p:nvSpPr>
        <p:spPr>
          <a:xfrm>
            <a:off x="5502082" y="5270867"/>
            <a:ext cx="505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SCHIACCIA QUI PER CHIUDERE IL CODICE SAS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BD1F8-26EB-9109-36ED-8E97D48C48F0}"/>
              </a:ext>
            </a:extLst>
          </p:cNvPr>
          <p:cNvSpPr/>
          <p:nvPr/>
        </p:nvSpPr>
        <p:spPr>
          <a:xfrm>
            <a:off x="10178857" y="5185141"/>
            <a:ext cx="771525" cy="485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hlinkClick r:id="rId2" action="ppaction://hlinksldjump"/>
              </a:rPr>
              <a:t>SAS</a:t>
            </a:r>
            <a:endParaRPr lang="en-US" b="1" dirty="0">
              <a:hlinkClick r:id="rId3"/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494AAA5A-C2B7-DAE4-E5FA-1F59C31F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417" y="3043050"/>
            <a:ext cx="3724615" cy="3064505"/>
          </a:xfrm>
        </p:spPr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osservato dai profili riga e colonna, non vi è correlazione tra le due variabili</a:t>
            </a:r>
          </a:p>
          <a:p>
            <a:endParaRPr lang="it-IT" sz="2200" dirty="0"/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273B385-9AE2-AB61-E5E1-7405C70A5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928" y="1160689"/>
            <a:ext cx="5915897" cy="3943931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3414112-3BE3-74F5-D83B-1393C42CD5DD}"/>
              </a:ext>
            </a:extLst>
          </p:cNvPr>
          <p:cNvSpPr txBox="1"/>
          <p:nvPr/>
        </p:nvSpPr>
        <p:spPr>
          <a:xfrm>
            <a:off x="5591855" y="5697311"/>
            <a:ext cx="2314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CODICE SAS </a:t>
            </a:r>
          </a:p>
        </p:txBody>
      </p:sp>
      <p:pic>
        <p:nvPicPr>
          <p:cNvPr id="4" name="Picture 7" descr="Text&#10;&#10;Description automatically generated">
            <a:extLst>
              <a:ext uri="{FF2B5EF4-FFF2-40B4-BE49-F238E27FC236}">
                <a16:creationId xmlns:a16="http://schemas.microsoft.com/office/drawing/2014/main" id="{59871820-4F34-E772-E545-69ED7CE0F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094" y="6006874"/>
            <a:ext cx="2714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3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672B1CE-3482-ADF7-114C-48E03D96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  <p:pic>
        <p:nvPicPr>
          <p:cNvPr id="5" name="Segnaposto immagine 4" descr="Un primo piano di un pezzo di carta con una matita sopra">
            <a:extLst>
              <a:ext uri="{FF2B5EF4-FFF2-40B4-BE49-F238E27FC236}">
                <a16:creationId xmlns:a16="http://schemas.microsoft.com/office/drawing/2014/main" id="{341C409F-B107-30CA-7953-AECC42249A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7" b="16567"/>
          <a:stretch/>
        </p:blipFill>
        <p:spPr>
          <a:xfrm>
            <a:off x="0" y="0"/>
            <a:ext cx="12192000" cy="4578350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9304C-A16D-37CD-3370-D50D4D66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19</a:t>
            </a:fld>
            <a:endParaRPr lang="it-IT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26EFA1-49E3-BC53-5D6B-9D02F3358805}"/>
              </a:ext>
            </a:extLst>
          </p:cNvPr>
          <p:cNvSpPr txBox="1"/>
          <p:nvPr/>
        </p:nvSpPr>
        <p:spPr>
          <a:xfrm>
            <a:off x="155155" y="4046959"/>
            <a:ext cx="599894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softEdge rad="63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LANZA MATTEO, CANEPA NICOLO', NEGRI RAVERA LORENZO</a:t>
            </a:r>
          </a:p>
        </p:txBody>
      </p:sp>
    </p:spTree>
    <p:extLst>
      <p:ext uri="{BB962C8B-B14F-4D97-AF65-F5344CB8AC3E}">
        <p14:creationId xmlns:p14="http://schemas.microsoft.com/office/powerpoint/2010/main" val="531044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9830A-4FCC-4F15-0A67-CA70657F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 dataset Traffic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ECAEA9-3B2B-70DF-0C4F-A6E9EBCDC505}"/>
              </a:ext>
            </a:extLst>
          </p:cNvPr>
          <p:cNvSpPr txBox="1"/>
          <p:nvPr/>
        </p:nvSpPr>
        <p:spPr>
          <a:xfrm>
            <a:off x="621418" y="2097454"/>
            <a:ext cx="8009398" cy="50297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prese in considerazione 500 osservazioni appartenenti a uno studio svolto dall’ente amministrativo delle strade pubbliche ad Alnabru, a Oslo in Norvegia in cui è verificata la correlazione tra la quantità di pulviscolo PM10 presente nell’atmosfera, volume di traffico e alcune variabili meteorologiche.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Presumiamo PM10 e macchine siano state presentate in forma logaritmica per avere una rappresentazione accurata, evitando tuttavia, di ritrovarsi numeri con un elevato numero di cifre.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testo, automobile, esterni, traffico&#10;&#10;Descrizione generata automaticamente">
            <a:extLst>
              <a:ext uri="{FF2B5EF4-FFF2-40B4-BE49-F238E27FC236}">
                <a16:creationId xmlns:a16="http://schemas.microsoft.com/office/drawing/2014/main" id="{8A0E9DF0-1B23-E32B-0EDD-ACF3A7A5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062" y="2715207"/>
            <a:ext cx="3485343" cy="2323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45558C-087B-3F5F-93FB-03BE6CA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64365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egnaposto contenuto 3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F40161-E5BE-2295-FAA9-F34A5C1FF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882" y="1632857"/>
            <a:ext cx="6966632" cy="3732123"/>
          </a:xfrm>
        </p:spPr>
      </p:pic>
      <p:sp>
        <p:nvSpPr>
          <p:cNvPr id="35" name="Segnaposto testo 3">
            <a:extLst>
              <a:ext uri="{FF2B5EF4-FFF2-40B4-BE49-F238E27FC236}">
                <a16:creationId xmlns:a16="http://schemas.microsoft.com/office/drawing/2014/main" id="{51F336E0-4CF5-20DB-8BBC-7A1208A59534}"/>
              </a:ext>
            </a:extLst>
          </p:cNvPr>
          <p:cNvSpPr txBox="1">
            <a:spLocks/>
          </p:cNvSpPr>
          <p:nvPr/>
        </p:nvSpPr>
        <p:spPr>
          <a:xfrm>
            <a:off x="129849" y="111967"/>
            <a:ext cx="4366725" cy="6545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 presenti le seguenti variabili: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PM10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Valori orari del logaritmo della concentrazione di particelle PM10 nell’atmosfera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cars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Logaritmo del numero di macchine transitate per ora nella zona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Temperatura misurata in °C a 2 metri sul livello del mare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wind_speed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Velocità del vento in chilometri orari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temp_diff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Differenza tra la temperatura misurata ad un’altitudine di 25 e di 2 metri sul livello del mare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wind_direction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Orientamento della direzione del vento espresso in coordinate goniometriche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Ora del giorno della misurazione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day_number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Giorno della misurazione</a:t>
            </a:r>
            <a:endParaRPr lang="it-IT" sz="7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690B3AA-DD18-3846-D937-659289DD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870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4A8957-BDFD-287A-48F4-7EA276BC2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700" y="1145313"/>
            <a:ext cx="6579447" cy="439314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03ABAB-D107-EAF6-540F-EF9CCEB9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248" y="1177655"/>
            <a:ext cx="4068148" cy="4502690"/>
          </a:xfrm>
        </p:spPr>
        <p:txBody>
          <a:bodyPr>
            <a:normAutofit fontScale="92500"/>
          </a:bodyPr>
          <a:lstStyle/>
          <a:p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dati sono stati importati in SAS eseguendo un cambio di formato numerico da europeo (1</a:t>
            </a:r>
            <a:r>
              <a:rPr lang="it-IT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000,00) ad americano (1,000.00). </a:t>
            </a:r>
          </a:p>
          <a:p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E’ stato utilizzato il comando </a:t>
            </a:r>
            <a:r>
              <a:rPr lang="it-IT" sz="24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it-IT" sz="2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infile</a:t>
            </a:r>
            <a:r>
              <a:rPr lang="it-IT" sz="2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</a:t>
            </a:r>
            <a:r>
              <a:rPr lang="it-IT" sz="240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informat</a:t>
            </a:r>
            <a:r>
              <a:rPr lang="it-IT" sz="2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settato su </a:t>
            </a:r>
            <a:r>
              <a:rPr lang="it-IT" sz="240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NUMX32.</a:t>
            </a:r>
            <a:r>
              <a:rPr lang="it-IT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24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080BEE-8212-7B18-AD8F-61FCB828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97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3E6714A-A9B9-E4CD-4680-0A69804C1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918" y="65982"/>
            <a:ext cx="7016620" cy="375890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2CA3C6-DE47-5E39-848C-B88C28B9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824" y="270589"/>
            <a:ext cx="4201885" cy="6176249"/>
          </a:xfrm>
        </p:spPr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Essendo i dati non ordinati, abbiamo provveduto a ordinarli sulla base del giorno e dell’ora della rilevazione.</a:t>
            </a:r>
          </a:p>
          <a:p>
            <a:endParaRPr lang="it-I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Notiamo che le rilevazioni iniziano ben dopo lo studio: il primo giorno con rilevazioni (32) è situato già nel mese successivo a ottobre 2001.</a:t>
            </a:r>
          </a:p>
          <a:p>
            <a:endParaRPr lang="it-I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rilevazioni finiscono 91 giorni prima del termine dello studio il 31 agosto 2003 (giorno 700), con l’ultima osservazione al giorno 608.</a:t>
            </a:r>
          </a:p>
        </p:txBody>
      </p:sp>
      <p:pic>
        <p:nvPicPr>
          <p:cNvPr id="7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8559E0D-BC6D-C150-55B2-15CAEB569D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77" b="9696"/>
          <a:stretch/>
        </p:blipFill>
        <p:spPr>
          <a:xfrm>
            <a:off x="4851918" y="3680860"/>
            <a:ext cx="7016621" cy="3064505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62D7929-C22D-5953-AB26-64F0BE5F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427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1B4CA7D-D7F2-237E-099D-909015029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192" y="1443524"/>
            <a:ext cx="6927105" cy="397095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2CA3C6-DE47-5E39-848C-B88C28B9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703" y="183421"/>
            <a:ext cx="4189793" cy="649115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reando un dataset temporaneo contenente solo un’osservazione per giorno, attraverso la </a:t>
            </a:r>
            <a:r>
              <a:rPr lang="it-IT" sz="2200" b="1" dirty="0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 </a:t>
            </a:r>
            <a:r>
              <a:rPr lang="it-IT" sz="2200" dirty="0" err="1">
                <a:solidFill>
                  <a:srgbClr val="00008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it-IT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 sono solamente 273 giorni con osservazioni</a:t>
            </a: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giorni tra la prima e l’ultima osservazione sono 576, più del doppio dei giorni con osservazioni.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Inoltre non sembra esserci un criterio evidente nella frequenza sia delle rilevazioni giornaliere, sia dei giorni in cui sono presenti osservazioni</a:t>
            </a: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A845A32-427F-ECD1-F583-C6BBF5FD7D06}"/>
                  </a:ext>
                </a:extLst>
              </p14:cNvPr>
              <p14:cNvContentPartPr/>
              <p14:nvPr/>
            </p14:nvContentPartPr>
            <p14:xfrm>
              <a:off x="10670848" y="1974534"/>
              <a:ext cx="511200" cy="5464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A845A32-427F-ECD1-F583-C6BBF5FD7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2208" y="1965534"/>
                <a:ext cx="5288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4ADC47A-B142-BF3F-9EC9-8104D1FD30CF}"/>
                  </a:ext>
                </a:extLst>
              </p14:cNvPr>
              <p14:cNvContentPartPr/>
              <p14:nvPr/>
            </p14:nvContentPartPr>
            <p14:xfrm>
              <a:off x="11210848" y="1781934"/>
              <a:ext cx="190080" cy="2127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4ADC47A-B142-BF3F-9EC9-8104D1FD30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2208" y="1772934"/>
                <a:ext cx="207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0662CBA6-8910-42AD-C10A-772C778EA9D5}"/>
                  </a:ext>
                </a:extLst>
              </p14:cNvPr>
              <p14:cNvContentPartPr/>
              <p14:nvPr/>
            </p14:nvContentPartPr>
            <p14:xfrm>
              <a:off x="11242888" y="1496454"/>
              <a:ext cx="147960" cy="4284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0662CBA6-8910-42AD-C10A-772C778EA9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3888" y="1487454"/>
                <a:ext cx="165600" cy="446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A9CE89CE-E907-2D47-79AA-3C89ACC5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12914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2D6F37D-E546-AE4B-3568-AA6918B31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537" y="305849"/>
            <a:ext cx="3729135" cy="312315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2CA3C6-DE47-5E39-848C-B88C28B9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1940" y="259197"/>
            <a:ext cx="4009472" cy="63354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Abbiamo raggruppato le osservazioni tra il 2001 il 2002 e il 2003</a:t>
            </a: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periodo considerato è mal distribuito negli anni</a:t>
            </a: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maggior parte delle osservazioni sono nel 2002, e solo poche nel 2001</a:t>
            </a: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proporzione però sono state fatte più osservazioni nel 2003 che nel 2002.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t-I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divisione per stagioni mostra</a:t>
            </a:r>
            <a:r>
              <a:rPr lang="it-I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non è stata registrata nessuna osservazione in estate, periodo presente solo nel 2002.</a:t>
            </a:r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0C04464-913C-F8AD-F5DA-C68CB0AA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36" y="3319700"/>
            <a:ext cx="3729135" cy="312315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B94DC0A-A8A5-4E87-1BA8-B1ADA536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it-IT" noProof="0" smtClean="0"/>
              <a:pPr rtl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148390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7395-DD36-8E16-FA2E-96E976D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ANALISI DEI BOX-PLOT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A7FA9-2693-33A4-457B-EB11929B8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97075"/>
            <a:ext cx="9840386" cy="6811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Dopo aver </a:t>
            </a:r>
            <a:r>
              <a:rPr lang="en-US" dirty="0" err="1">
                <a:latin typeface="Calibri"/>
                <a:cs typeface="Calibri"/>
              </a:rPr>
              <a:t>fatto</a:t>
            </a:r>
            <a:r>
              <a:rPr lang="en-US" dirty="0">
                <a:latin typeface="Calibri"/>
                <a:cs typeface="Calibri"/>
              </a:rPr>
              <a:t> la </a:t>
            </a:r>
            <a:r>
              <a:rPr lang="en-US" dirty="0" err="1">
                <a:latin typeface="Calibri"/>
                <a:cs typeface="Calibri"/>
              </a:rPr>
              <a:t>divisione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classi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abbiamo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deciso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effettuare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un'analisi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tramite</a:t>
            </a:r>
            <a:r>
              <a:rPr lang="en-US" dirty="0">
                <a:latin typeface="Calibri"/>
                <a:cs typeface="Calibri"/>
              </a:rPr>
              <a:t> I box-plot, </a:t>
            </a:r>
            <a:r>
              <a:rPr lang="en-US" dirty="0" err="1">
                <a:latin typeface="Calibri"/>
                <a:cs typeface="Calibri"/>
              </a:rPr>
              <a:t>cosi</a:t>
            </a:r>
            <a:r>
              <a:rPr lang="en-US" dirty="0">
                <a:latin typeface="Calibri"/>
                <a:cs typeface="Calibri"/>
              </a:rPr>
              <a:t>' da </a:t>
            </a:r>
            <a:r>
              <a:rPr lang="en-US" dirty="0" err="1">
                <a:latin typeface="Calibri"/>
                <a:cs typeface="Calibri"/>
              </a:rPr>
              <a:t>avere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maggiori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informazioni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dispersione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varibaili</a:t>
            </a:r>
            <a:r>
              <a:rPr lang="en-US" dirty="0"/>
              <a:t> </a:t>
            </a:r>
          </a:p>
        </p:txBody>
      </p:sp>
      <p:pic>
        <p:nvPicPr>
          <p:cNvPr id="27" name="Immagine 27">
            <a:extLst>
              <a:ext uri="{FF2B5EF4-FFF2-40B4-BE49-F238E27FC236}">
                <a16:creationId xmlns:a16="http://schemas.microsoft.com/office/drawing/2014/main" id="{66530A31-1577-6AEF-48D7-A141905EC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079" y="2921000"/>
            <a:ext cx="3965717" cy="2967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Immagine 28">
            <a:extLst>
              <a:ext uri="{FF2B5EF4-FFF2-40B4-BE49-F238E27FC236}">
                <a16:creationId xmlns:a16="http://schemas.microsoft.com/office/drawing/2014/main" id="{72F23F94-0187-C186-F677-D9D52E1E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924175"/>
            <a:ext cx="409575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2B2BDFE-BD0F-C8D4-11C5-70DC3FB00A34}"/>
              </a:ext>
            </a:extLst>
          </p:cNvPr>
          <p:cNvSpPr txBox="1"/>
          <p:nvPr/>
        </p:nvSpPr>
        <p:spPr>
          <a:xfrm>
            <a:off x="485774" y="5962650"/>
            <a:ext cx="4229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cs typeface="Calibri"/>
              </a:rPr>
              <a:t>Box-plot tra fasce di temperatura e PM10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58AEEBF-6F7E-E13B-92C3-BD8208A09EB5}"/>
              </a:ext>
            </a:extLst>
          </p:cNvPr>
          <p:cNvSpPr txBox="1"/>
          <p:nvPr/>
        </p:nvSpPr>
        <p:spPr>
          <a:xfrm>
            <a:off x="7467599" y="5934074"/>
            <a:ext cx="4229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cs typeface="Calibri"/>
              </a:rPr>
              <a:t>Box-plot tra macchine e fasce di PM10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8B2E28F-B609-9A92-35BF-A7BE40A97228}"/>
              </a:ext>
            </a:extLst>
          </p:cNvPr>
          <p:cNvSpPr txBox="1"/>
          <p:nvPr/>
        </p:nvSpPr>
        <p:spPr>
          <a:xfrm>
            <a:off x="6391274" y="2924175"/>
            <a:ext cx="10191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OL: 5</a:t>
            </a:r>
          </a:p>
          <a:p>
            <a:r>
              <a:rPr lang="it-IT"/>
              <a:t>PD: 3</a:t>
            </a:r>
          </a:p>
          <a:p>
            <a:r>
              <a:rPr lang="it-IT"/>
              <a:t>MNO: 4</a:t>
            </a:r>
          </a:p>
          <a:p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121EDBE-C65D-7D59-DB87-C7680746F276}"/>
              </a:ext>
            </a:extLst>
          </p:cNvPr>
          <p:cNvSpPr txBox="1"/>
          <p:nvPr/>
        </p:nvSpPr>
        <p:spPr>
          <a:xfrm>
            <a:off x="4752974" y="2924174"/>
            <a:ext cx="10191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OL: 5</a:t>
            </a:r>
          </a:p>
          <a:p>
            <a:r>
              <a:rPr lang="it-IT"/>
              <a:t>PD: 4</a:t>
            </a:r>
          </a:p>
          <a:p>
            <a:r>
              <a:rPr lang="it-IT"/>
              <a:t>MNO: 5</a:t>
            </a:r>
          </a:p>
          <a:p>
            <a:endParaRPr lang="it-IT"/>
          </a:p>
          <a:p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977E4E3B-6C11-A22A-E6EC-CFD569EBD7F8}"/>
              </a:ext>
            </a:extLst>
          </p:cNvPr>
          <p:cNvSpPr/>
          <p:nvPr/>
        </p:nvSpPr>
        <p:spPr>
          <a:xfrm>
            <a:off x="5220729" y="5684107"/>
            <a:ext cx="1513701" cy="5457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30C6BA9-4297-9B03-E49C-06D1C6823CD1}"/>
              </a:ext>
            </a:extLst>
          </p:cNvPr>
          <p:cNvSpPr txBox="1"/>
          <p:nvPr/>
        </p:nvSpPr>
        <p:spPr>
          <a:xfrm>
            <a:off x="5342238" y="5774724"/>
            <a:ext cx="13530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>
                <a:solidFill>
                  <a:srgbClr val="2998E3"/>
                </a:solidFill>
                <a:cs typeface="Segoe UI"/>
                <a:hlinkClick r:id="rId4" action="ppaction://hlinksldjump"/>
              </a:rPr>
              <a:t>Codice sas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7562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0D430C5-9229-F9F2-8F97-D3548F5390C4}"/>
              </a:ext>
            </a:extLst>
          </p:cNvPr>
          <p:cNvSpPr/>
          <p:nvPr/>
        </p:nvSpPr>
        <p:spPr>
          <a:xfrm>
            <a:off x="4870621" y="5550243"/>
            <a:ext cx="1225378" cy="4736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F017B5-DB49-BBFD-C9D4-136D5E44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SAS DEI BOX-PLOT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6D9FC6-6AB4-22CD-FAE8-4C887E2D8A02}"/>
              </a:ext>
            </a:extLst>
          </p:cNvPr>
          <p:cNvSpPr txBox="1"/>
          <p:nvPr/>
        </p:nvSpPr>
        <p:spPr>
          <a:xfrm>
            <a:off x="1101811" y="2491945"/>
            <a:ext cx="4547027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C2E2EC-EBE4-382E-E05A-A8FF2FE9AFD7}"/>
              </a:ext>
            </a:extLst>
          </p:cNvPr>
          <p:cNvSpPr txBox="1"/>
          <p:nvPr/>
        </p:nvSpPr>
        <p:spPr>
          <a:xfrm>
            <a:off x="1451919" y="2265405"/>
            <a:ext cx="4639703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2F79E4-36B1-32C9-C85D-F67B62C924BE}"/>
              </a:ext>
            </a:extLst>
          </p:cNvPr>
          <p:cNvSpPr txBox="1"/>
          <p:nvPr/>
        </p:nvSpPr>
        <p:spPr>
          <a:xfrm>
            <a:off x="463378" y="2306593"/>
            <a:ext cx="53605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latin typeface="Calibri"/>
                <a:ea typeface="+mn-lt"/>
                <a:cs typeface="+mn-lt"/>
              </a:rPr>
              <a:t>Box-plot tra fasce di temperatura e PM10</a:t>
            </a:r>
          </a:p>
          <a:p>
            <a:pPr algn="l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AA6BD2-28CD-4C07-BEEB-334D41155E28}"/>
              </a:ext>
            </a:extLst>
          </p:cNvPr>
          <p:cNvSpPr txBox="1"/>
          <p:nvPr/>
        </p:nvSpPr>
        <p:spPr>
          <a:xfrm>
            <a:off x="6332836" y="2306594"/>
            <a:ext cx="531932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>
                <a:latin typeface="Calibri"/>
                <a:ea typeface="+mn-lt"/>
                <a:cs typeface="+mn-lt"/>
              </a:rPr>
              <a:t>Box-plot tra macchine e fasce di PM10</a:t>
            </a:r>
          </a:p>
          <a:p>
            <a:pPr algn="l"/>
            <a:endParaRPr lang="it-IT"/>
          </a:p>
        </p:txBody>
      </p:sp>
      <p:pic>
        <p:nvPicPr>
          <p:cNvPr id="4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264C29-782B-2DEE-668B-FA72A641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48" y="2950089"/>
            <a:ext cx="4802659" cy="2224389"/>
          </a:xfrm>
          <a:prstGeom prst="rect">
            <a:avLst/>
          </a:prstGeom>
        </p:spPr>
      </p:pic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19CFEB-6230-BFBE-281C-777FFB34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0" y="2948500"/>
            <a:ext cx="5677929" cy="222756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06F080-EAE8-3447-9A85-D148822D6029}"/>
              </a:ext>
            </a:extLst>
          </p:cNvPr>
          <p:cNvSpPr txBox="1"/>
          <p:nvPr/>
        </p:nvSpPr>
        <p:spPr>
          <a:xfrm>
            <a:off x="4994189" y="5550243"/>
            <a:ext cx="9841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 dirty="0">
                <a:hlinkClick r:id="rId4" action="ppaction://hlinksldjump"/>
              </a:rPr>
              <a:t>Indietro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661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7_TF22712842.potx" id="{64CE9582-83B2-442D-A4B8-71ED9C4455C7}" vid="{8C0DD338-5A2A-4FFB-B9B7-80219EAC3AF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infopath/2007/PartnerControls"/>
    <ds:schemaRef ds:uri="http://purl.org/dc/dcmitype/"/>
    <ds:schemaRef ds:uri="http://purl.org/dc/terms/"/>
    <ds:schemaRef ds:uri="16c05727-aa75-4e4a-9b5f-8a80a1165891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{A4CB1B33-94B8-4090-95E8-1CEB8E08569F}tf22712842_win32</Template>
  <TotalTime>359</TotalTime>
  <Words>949</Words>
  <Application>Microsoft Office PowerPoint</Application>
  <PresentationFormat>Widescreen</PresentationFormat>
  <Paragraphs>109</Paragraphs>
  <Slides>19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Bookman Old Style</vt:lpstr>
      <vt:lpstr>Calibri</vt:lpstr>
      <vt:lpstr>Courier New</vt:lpstr>
      <vt:lpstr>Franklin Gothic Book</vt:lpstr>
      <vt:lpstr>1_RetrospectVTI</vt:lpstr>
      <vt:lpstr>Relazione  Canepa Lanza Negri Ravera</vt:lpstr>
      <vt:lpstr>Analisi del dataset Traffic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DEI BOX-PLOT</vt:lpstr>
      <vt:lpstr>CODICE SAS DEI BOX-PLOT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Matrice di correlazione </vt:lpstr>
      <vt:lpstr>Matrice di correlazione 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Matteo Lanza</dc:creator>
  <cp:lastModifiedBy>Christian Negri</cp:lastModifiedBy>
  <cp:revision>4</cp:revision>
  <dcterms:created xsi:type="dcterms:W3CDTF">2022-12-13T16:34:38Z</dcterms:created>
  <dcterms:modified xsi:type="dcterms:W3CDTF">2022-12-18T21:18:28Z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