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6" r:id="rId4"/>
    <p:sldId id="258" r:id="rId5"/>
    <p:sldId id="260" r:id="rId6"/>
    <p:sldId id="262" r:id="rId7"/>
    <p:sldId id="267" r:id="rId8"/>
    <p:sldId id="268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EB8E4-47B7-370B-D542-CE0CAA9A7BE1}" v="206" dt="2021-08-04T15:03:21.180"/>
    <p1510:client id="{269AFBB6-10E6-4722-9EFE-BB9E6356CFCD}" v="3014" dt="2021-08-03T12:52:22.159"/>
    <p1510:client id="{6D1A0436-8A28-7E13-61CC-70CF1A2E3C1C}" v="1163" dt="2021-08-04T11:58:25.312"/>
    <p1510:client id="{8F4895F0-E5F2-F041-E180-4F274EABC03D}" v="141" dt="2021-08-04T09:27:07.495"/>
    <p1510:client id="{99A00597-2C3B-E711-6393-DFCF398908FA}" v="11" dt="2021-08-04T14:14:43.019"/>
    <p1510:client id="{B8FE9781-BA04-47D1-A8BB-D6479E0BA44D}" v="96" dt="2021-08-03T11:16:28.885"/>
    <p1510:client id="{F071B85E-D51F-71CF-0BC3-BE2E7426D22B}" v="885" dt="2021-08-04T08:32:27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51070"/>
            <a:ext cx="11659966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>
                <a:ea typeface="+mj-lt"/>
                <a:cs typeface="+mj-lt"/>
              </a:rPr>
              <a:t>The Effect of Hyperparameter Tuning on the Comparative Evaluation of Unsupervised Anomaly Detection Methods</a:t>
            </a:r>
            <a:endParaRPr lang="en-US" sz="48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351" y="2964985"/>
            <a:ext cx="11990471" cy="1784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b="1">
                <a:cs typeface="Calibri"/>
              </a:rPr>
              <a:t>Jonas Soenen*</a:t>
            </a:r>
            <a:r>
              <a:rPr lang="en-US" sz="3200">
                <a:cs typeface="Calibri"/>
              </a:rPr>
              <a:t>, Elia Van </a:t>
            </a:r>
            <a:r>
              <a:rPr lang="en-US" sz="3200" err="1">
                <a:cs typeface="Calibri"/>
              </a:rPr>
              <a:t>Wolputte</a:t>
            </a:r>
            <a:r>
              <a:rPr lang="en-US" sz="3200">
                <a:cs typeface="Calibri"/>
              </a:rPr>
              <a:t>*, Lorenzo Perini, Vincent </a:t>
            </a:r>
            <a:r>
              <a:rPr lang="en-US" sz="3200" err="1">
                <a:cs typeface="Calibri"/>
              </a:rPr>
              <a:t>Vercruyssen</a:t>
            </a:r>
            <a:r>
              <a:rPr lang="en-US" sz="3200">
                <a:cs typeface="Calibri"/>
              </a:rPr>
              <a:t>, Wannes Meert, Jesse Davis and Hendrik </a:t>
            </a:r>
            <a:r>
              <a:rPr lang="en-US" sz="3200" err="1">
                <a:cs typeface="Calibri"/>
              </a:rPr>
              <a:t>Blockeel</a:t>
            </a:r>
            <a:endParaRPr lang="en-US" sz="3200">
              <a:cs typeface="Calibri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9BCC2E9-FF0D-4AA8-8C61-D59962576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40" y="5854601"/>
            <a:ext cx="2743200" cy="789577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AF20E3FB-CE8D-45AA-9A45-E319D69CE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666" y="5809359"/>
            <a:ext cx="1318162" cy="878629"/>
          </a:xfrm>
          <a:prstGeom prst="rect">
            <a:avLst/>
          </a:prstGeom>
        </p:spPr>
      </p:pic>
      <p:pic>
        <p:nvPicPr>
          <p:cNvPr id="6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4F2909E-CA6C-46CD-829B-9D39B2AED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552" y="5183402"/>
            <a:ext cx="2819948" cy="1586906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488FC486-F23F-4B0F-9F5D-57AFCAEC6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50" y="5767189"/>
            <a:ext cx="2504502" cy="878431"/>
          </a:xfrm>
          <a:prstGeom prst="rect">
            <a:avLst/>
          </a:prstGeom>
        </p:spPr>
      </p:pic>
      <p:pic>
        <p:nvPicPr>
          <p:cNvPr id="8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EFBDE9B-423F-4BB8-A474-83490FB6F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552" y="5768723"/>
            <a:ext cx="879316" cy="8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CE106DA-1830-46A2-B1C1-87653B9C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20000">
            <a:off x="9716357" y="4613757"/>
            <a:ext cx="3099459" cy="3990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CF2B67-95DA-4D79-A680-AF70917745B9}"/>
              </a:ext>
            </a:extLst>
          </p:cNvPr>
          <p:cNvSpPr txBox="1"/>
          <p:nvPr/>
        </p:nvSpPr>
        <p:spPr>
          <a:xfrm>
            <a:off x="1792652" y="6060374"/>
            <a:ext cx="7125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For details and more experiments, see the full paper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6BB74-EDA3-4BA1-8FFA-CC07FFBEC118}"/>
              </a:ext>
            </a:extLst>
          </p:cNvPr>
          <p:cNvSpPr txBox="1"/>
          <p:nvPr/>
        </p:nvSpPr>
        <p:spPr>
          <a:xfrm>
            <a:off x="800100" y="3213100"/>
            <a:ext cx="3292475" cy="6413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Out-of-the-box </a:t>
            </a:r>
            <a:r>
              <a:rPr lang="en-US">
                <a:ea typeface="+mn-lt"/>
                <a:cs typeface="+mn-lt"/>
              </a:rPr>
              <a:t>performance</a:t>
            </a:r>
            <a:r>
              <a:rPr lang="en-US">
                <a:cs typeface="Calibri"/>
              </a:rPr>
              <a:t>​</a:t>
            </a:r>
          </a:p>
          <a:p>
            <a:pPr algn="ctr"/>
            <a:r>
              <a:rPr lang="en-US">
                <a:cs typeface="Calibri"/>
              </a:rPr>
              <a:t>(default hyperparameters)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7F7D9-3DE1-4472-ADDF-621D23848204}"/>
              </a:ext>
            </a:extLst>
          </p:cNvPr>
          <p:cNvSpPr txBox="1"/>
          <p:nvPr/>
        </p:nvSpPr>
        <p:spPr>
          <a:xfrm>
            <a:off x="800100" y="3840163"/>
            <a:ext cx="32924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- Underestimation</a:t>
            </a:r>
            <a:endParaRPr lang="en-US"/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- Ambiguous</a:t>
            </a:r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A7AD5-5757-4831-BDE8-AE7D8FE29F52}"/>
              </a:ext>
            </a:extLst>
          </p:cNvPr>
          <p:cNvSpPr txBox="1"/>
          <p:nvPr/>
        </p:nvSpPr>
        <p:spPr>
          <a:xfrm>
            <a:off x="8132763" y="3213100"/>
            <a:ext cx="3292475" cy="6413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Peak </a:t>
            </a:r>
            <a:r>
              <a:rPr lang="en-US">
                <a:ea typeface="+mn-lt"/>
                <a:cs typeface="+mn-lt"/>
              </a:rPr>
              <a:t>performance</a:t>
            </a:r>
            <a:r>
              <a:rPr lang="en-US">
                <a:cs typeface="Calibri"/>
              </a:rPr>
              <a:t>​</a:t>
            </a:r>
          </a:p>
          <a:p>
            <a:pPr algn="ctr"/>
            <a:r>
              <a:rPr lang="en-US">
                <a:cs typeface="Calibri"/>
              </a:rPr>
              <a:t>(optimal hyperparameters)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DBD010-8D0D-4749-98E2-877A1BE4875C}"/>
              </a:ext>
            </a:extLst>
          </p:cNvPr>
          <p:cNvSpPr txBox="1"/>
          <p:nvPr/>
        </p:nvSpPr>
        <p:spPr>
          <a:xfrm>
            <a:off x="8132763" y="3840163"/>
            <a:ext cx="32924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- Overestimation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- Unsound</a:t>
            </a:r>
          </a:p>
        </p:txBody>
      </p:sp>
      <p:pic>
        <p:nvPicPr>
          <p:cNvPr id="18" name="Picture 6" descr="A picture containing text, linedrawing&#10;&#10;Description automatically generated">
            <a:extLst>
              <a:ext uri="{FF2B5EF4-FFF2-40B4-BE49-F238E27FC236}">
                <a16:creationId xmlns:a16="http://schemas.microsoft.com/office/drawing/2014/main" id="{0A5E9301-82F6-4DBF-A920-0F7F8ED4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1050925"/>
            <a:ext cx="3292475" cy="1968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D89D20-8DC5-4D00-9903-CDFEDDACC63D}"/>
              </a:ext>
            </a:extLst>
          </p:cNvPr>
          <p:cNvSpPr txBox="1"/>
          <p:nvPr/>
        </p:nvSpPr>
        <p:spPr>
          <a:xfrm>
            <a:off x="4467225" y="3213100"/>
            <a:ext cx="3292475" cy="6413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Tuned </a:t>
            </a:r>
            <a:r>
              <a:rPr lang="en-US">
                <a:ea typeface="+mn-lt"/>
                <a:cs typeface="+mn-lt"/>
              </a:rPr>
              <a:t>performance</a:t>
            </a:r>
            <a:endParaRPr lang="en-US"/>
          </a:p>
          <a:p>
            <a:pPr algn="ctr"/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tu</a:t>
            </a:r>
            <a:r>
              <a:rPr lang="en-US">
                <a:cs typeface="Calibri"/>
              </a:rPr>
              <a:t>​</a:t>
            </a:r>
            <a:r>
              <a:rPr lang="en-US" err="1">
                <a:cs typeface="Calibri"/>
              </a:rPr>
              <a:t>ning</a:t>
            </a:r>
            <a:r>
              <a:rPr lang="en-US">
                <a:cs typeface="Calibri"/>
              </a:rPr>
              <a:t> on validation set)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2AF1F-54CF-4330-8E14-82A8196FC888}"/>
              </a:ext>
            </a:extLst>
          </p:cNvPr>
          <p:cNvSpPr txBox="1"/>
          <p:nvPr/>
        </p:nvSpPr>
        <p:spPr>
          <a:xfrm>
            <a:off x="4467225" y="3840163"/>
            <a:ext cx="32924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538135"/>
                </a:solidFill>
              </a:rPr>
              <a:t>+ Realistic </a:t>
            </a:r>
            <a:endParaRPr lang="en-US">
              <a:solidFill>
                <a:srgbClr val="000000"/>
              </a:solidFill>
            </a:endParaRPr>
          </a:p>
          <a:p>
            <a:pPr algn="ctr"/>
            <a:r>
              <a:rPr lang="en-US" b="1">
                <a:solidFill>
                  <a:srgbClr val="538135"/>
                </a:solidFill>
                <a:cs typeface="Calibri"/>
              </a:rPr>
              <a:t>+ </a:t>
            </a:r>
            <a:r>
              <a:rPr lang="en-US" b="1">
                <a:solidFill>
                  <a:srgbClr val="538135"/>
                </a:solidFill>
                <a:ea typeface="+mn-lt"/>
                <a:cs typeface="+mn-lt"/>
              </a:rPr>
              <a:t>Reproduceable, fair and sound</a:t>
            </a:r>
            <a:endParaRPr lang="en-US">
              <a:ea typeface="+mn-lt"/>
              <a:cs typeface="+mn-lt"/>
            </a:endParaRPr>
          </a:p>
          <a:p>
            <a:pPr algn="ctr"/>
            <a:endParaRPr lang="en-US" b="1">
              <a:solidFill>
                <a:srgbClr val="538135"/>
              </a:solidFill>
              <a:cs typeface="Calibri"/>
            </a:endParaRPr>
          </a:p>
        </p:txBody>
      </p:sp>
      <p:pic>
        <p:nvPicPr>
          <p:cNvPr id="24" name="Picture 20" descr="Map&#10;&#10;Description automatically generated">
            <a:extLst>
              <a:ext uri="{FF2B5EF4-FFF2-40B4-BE49-F238E27FC236}">
                <a16:creationId xmlns:a16="http://schemas.microsoft.com/office/drawing/2014/main" id="{38BCFA40-2DF2-4F6C-A9DE-12BB7188B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538" y="1050925"/>
            <a:ext cx="1560513" cy="1968500"/>
          </a:xfrm>
          <a:prstGeom prst="rect">
            <a:avLst/>
          </a:prstGeom>
        </p:spPr>
      </p:pic>
      <p:pic>
        <p:nvPicPr>
          <p:cNvPr id="26" name="Picture 6" descr="Diagram&#10;&#10;Description automatically generated">
            <a:extLst>
              <a:ext uri="{FF2B5EF4-FFF2-40B4-BE49-F238E27FC236}">
                <a16:creationId xmlns:a16="http://schemas.microsoft.com/office/drawing/2014/main" id="{B721CAB1-6E8D-4F25-AE01-65E4C51B92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993" b="-543"/>
          <a:stretch/>
        </p:blipFill>
        <p:spPr>
          <a:xfrm>
            <a:off x="1349375" y="1050925"/>
            <a:ext cx="2190750" cy="196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7679D-E268-4F1B-8978-017D6783DF0C}"/>
              </a:ext>
            </a:extLst>
          </p:cNvPr>
          <p:cNvSpPr txBox="1"/>
          <p:nvPr/>
        </p:nvSpPr>
        <p:spPr>
          <a:xfrm>
            <a:off x="4720384" y="33199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998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38B7B-D1FD-49B8-AB20-5F38B68FA28E}"/>
              </a:ext>
            </a:extLst>
          </p:cNvPr>
          <p:cNvSpPr txBox="1"/>
          <p:nvPr/>
        </p:nvSpPr>
        <p:spPr>
          <a:xfrm>
            <a:off x="238051" y="5455722"/>
            <a:ext cx="117067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ea typeface="+mn-lt"/>
                <a:cs typeface="+mn-lt"/>
              </a:rPr>
              <a:t>Anomaly detection is unsupervised</a:t>
            </a:r>
          </a:p>
          <a:p>
            <a:pPr algn="ctr"/>
            <a:r>
              <a:rPr lang="en-US" sz="3600" u="sng">
                <a:ea typeface="+mn-lt"/>
                <a:cs typeface="+mn-lt"/>
              </a:rPr>
              <a:t>How to select each algorithm's hyperparameters?</a:t>
            </a:r>
            <a:endParaRPr lang="en-US" sz="3600" u="sng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C4989-81A7-4F90-A5AC-6CDEBE67EA53}"/>
              </a:ext>
            </a:extLst>
          </p:cNvPr>
          <p:cNvSpPr txBox="1"/>
          <p:nvPr/>
        </p:nvSpPr>
        <p:spPr>
          <a:xfrm>
            <a:off x="2447692" y="328961"/>
            <a:ext cx="72966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/>
              <a:t>Standard benchmarking setting</a:t>
            </a:r>
            <a:endParaRPr lang="en-US" sz="4000"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B067AF-DE43-415A-990F-BDD5B0DC47E0}"/>
              </a:ext>
            </a:extLst>
          </p:cNvPr>
          <p:cNvGrpSpPr/>
          <p:nvPr/>
        </p:nvGrpSpPr>
        <p:grpSpPr>
          <a:xfrm>
            <a:off x="2486657" y="1228559"/>
            <a:ext cx="7215219" cy="3867241"/>
            <a:chOff x="1871549" y="1081668"/>
            <a:chExt cx="8160833" cy="43813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7374E1-67A2-4666-8A2F-DF2CA2F09432}"/>
                </a:ext>
              </a:extLst>
            </p:cNvPr>
            <p:cNvSpPr txBox="1"/>
            <p:nvPr/>
          </p:nvSpPr>
          <p:spPr>
            <a:xfrm>
              <a:off x="1871549" y="4939808"/>
              <a:ext cx="816083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/>
                  <a:ea typeface="Cambria Math"/>
                  <a:cs typeface="Segoe UI"/>
                </a:rPr>
                <a:t>How do algorithms A perform on datasets D?</a:t>
              </a:r>
              <a:endParaRPr lang="en-US" sz="1600">
                <a:cs typeface="Calibri" panose="020F0502020204030204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5D1FE2E-CF25-41F0-A77E-24E63CB089EC}"/>
                </a:ext>
              </a:extLst>
            </p:cNvPr>
            <p:cNvSpPr/>
            <p:nvPr/>
          </p:nvSpPr>
          <p:spPr>
            <a:xfrm>
              <a:off x="2163336" y="1568605"/>
              <a:ext cx="3326779" cy="3326779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071347-B242-4194-96FB-73CB13E710F7}"/>
                </a:ext>
              </a:extLst>
            </p:cNvPr>
            <p:cNvSpPr/>
            <p:nvPr/>
          </p:nvSpPr>
          <p:spPr>
            <a:xfrm>
              <a:off x="6345043" y="1615068"/>
              <a:ext cx="3326779" cy="3326779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D0A54A-087D-4B1D-94ED-EB0BED5A8EB4}"/>
                </a:ext>
              </a:extLst>
            </p:cNvPr>
            <p:cNvSpPr txBox="1"/>
            <p:nvPr/>
          </p:nvSpPr>
          <p:spPr>
            <a:xfrm>
              <a:off x="2735765" y="1081668"/>
              <a:ext cx="231573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cs typeface="Calibri"/>
                </a:rPr>
                <a:t>Algorithms 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0FE507-3A14-4B54-B144-2235A3F7BD18}"/>
                </a:ext>
              </a:extLst>
            </p:cNvPr>
            <p:cNvSpPr txBox="1"/>
            <p:nvPr/>
          </p:nvSpPr>
          <p:spPr>
            <a:xfrm>
              <a:off x="6750204" y="1081668"/>
              <a:ext cx="231573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cs typeface="Calibri"/>
                </a:rPr>
                <a:t>Datasets D</a:t>
              </a:r>
            </a:p>
          </p:txBody>
        </p:sp>
        <p:pic>
          <p:nvPicPr>
            <p:cNvPr id="5" name="Picture 5" descr="Icon&#10;&#10;Description automatically generated">
              <a:extLst>
                <a:ext uri="{FF2B5EF4-FFF2-40B4-BE49-F238E27FC236}">
                  <a16:creationId xmlns:a16="http://schemas.microsoft.com/office/drawing/2014/main" id="{566EEE9E-9F67-4516-8C78-19050A25D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2267" y="2004316"/>
              <a:ext cx="972247" cy="972247"/>
            </a:xfrm>
            <a:prstGeom prst="rect">
              <a:avLst/>
            </a:prstGeom>
          </p:spPr>
        </p:pic>
        <p:pic>
          <p:nvPicPr>
            <p:cNvPr id="6" name="Picture 6" descr="Icon&#10;&#10;Description automatically generated">
              <a:extLst>
                <a:ext uri="{FF2B5EF4-FFF2-40B4-BE49-F238E27FC236}">
                  <a16:creationId xmlns:a16="http://schemas.microsoft.com/office/drawing/2014/main" id="{A672F4D2-CF1F-495B-98A2-7764492F2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3755" y="2877828"/>
              <a:ext cx="953662" cy="935076"/>
            </a:xfrm>
            <a:prstGeom prst="rect">
              <a:avLst/>
            </a:prstGeom>
          </p:spPr>
        </p:pic>
        <p:pic>
          <p:nvPicPr>
            <p:cNvPr id="7" name="Picture 9" descr="Icon&#10;&#10;Description automatically generated">
              <a:extLst>
                <a:ext uri="{FF2B5EF4-FFF2-40B4-BE49-F238E27FC236}">
                  <a16:creationId xmlns:a16="http://schemas.microsoft.com/office/drawing/2014/main" id="{66936170-771E-4930-BEE4-566DA136F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5765" y="3432716"/>
              <a:ext cx="977592" cy="986884"/>
            </a:xfrm>
            <a:prstGeom prst="rect">
              <a:avLst/>
            </a:prstGeom>
          </p:spPr>
        </p:pic>
        <p:pic>
          <p:nvPicPr>
            <p:cNvPr id="10" name="Picture 16" descr="Icon&#10;&#10;Description automatically generated">
              <a:extLst>
                <a:ext uri="{FF2B5EF4-FFF2-40B4-BE49-F238E27FC236}">
                  <a16:creationId xmlns:a16="http://schemas.microsoft.com/office/drawing/2014/main" id="{F0F34705-2295-443E-9256-DF13F0812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0399" y="2103863"/>
              <a:ext cx="921835" cy="921835"/>
            </a:xfrm>
            <a:prstGeom prst="rect">
              <a:avLst/>
            </a:prstGeom>
          </p:spPr>
        </p:pic>
        <p:pic>
          <p:nvPicPr>
            <p:cNvPr id="18" name="Picture 16" descr="Icon&#10;&#10;Description automatically generated">
              <a:extLst>
                <a:ext uri="{FF2B5EF4-FFF2-40B4-BE49-F238E27FC236}">
                  <a16:creationId xmlns:a16="http://schemas.microsoft.com/office/drawing/2014/main" id="{62842CDD-45C5-41E9-8AC3-C968B649A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5618" y="2540619"/>
              <a:ext cx="921835" cy="921835"/>
            </a:xfrm>
            <a:prstGeom prst="rect">
              <a:avLst/>
            </a:prstGeom>
          </p:spPr>
        </p:pic>
        <p:pic>
          <p:nvPicPr>
            <p:cNvPr id="19" name="Picture 16" descr="Icon&#10;&#10;Description automatically generated">
              <a:extLst>
                <a:ext uri="{FF2B5EF4-FFF2-40B4-BE49-F238E27FC236}">
                  <a16:creationId xmlns:a16="http://schemas.microsoft.com/office/drawing/2014/main" id="{8DCD3273-48AB-4C01-9ABD-D252411DB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1301" y="3553521"/>
              <a:ext cx="921835" cy="9218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00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E32400-653C-48D2-AB6A-D5CCBB1EC0CD}"/>
              </a:ext>
            </a:extLst>
          </p:cNvPr>
          <p:cNvGrpSpPr/>
          <p:nvPr/>
        </p:nvGrpSpPr>
        <p:grpSpPr>
          <a:xfrm>
            <a:off x="4273532" y="1184275"/>
            <a:ext cx="3485690" cy="3917787"/>
            <a:chOff x="4273532" y="1184275"/>
            <a:chExt cx="3485690" cy="3917787"/>
          </a:xfrm>
        </p:grpSpPr>
        <p:pic>
          <p:nvPicPr>
            <p:cNvPr id="5" name="Picture 6" descr="A picture containing text, linedrawing&#10;&#10;Description automatically generated">
              <a:extLst>
                <a:ext uri="{FF2B5EF4-FFF2-40B4-BE49-F238E27FC236}">
                  <a16:creationId xmlns:a16="http://schemas.microsoft.com/office/drawing/2014/main" id="{037E247C-080D-4684-98A9-5CA1A955D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5138" y="1184275"/>
              <a:ext cx="3429000" cy="2057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66F644-6162-4F98-B43D-BF58B68DECED}"/>
                </a:ext>
              </a:extLst>
            </p:cNvPr>
            <p:cNvSpPr txBox="1"/>
            <p:nvPr/>
          </p:nvSpPr>
          <p:spPr>
            <a:xfrm>
              <a:off x="4330222" y="3284194"/>
              <a:ext cx="3429000" cy="3540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Tuned </a:t>
              </a:r>
              <a:r>
                <a:rPr lang="en-US">
                  <a:ea typeface="+mn-lt"/>
                  <a:cs typeface="+mn-lt"/>
                </a:rPr>
                <a:t>performance</a:t>
              </a:r>
              <a:r>
                <a:rPr lang="en-US">
                  <a:cs typeface="Calibri"/>
                </a:rPr>
                <a:t>​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3996EF-3246-4598-8937-96A35C175B18}"/>
                </a:ext>
              </a:extLst>
            </p:cNvPr>
            <p:cNvSpPr txBox="1"/>
            <p:nvPr/>
          </p:nvSpPr>
          <p:spPr>
            <a:xfrm>
              <a:off x="4411243" y="3737205"/>
              <a:ext cx="328532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/>
                <a:t>Practitioners do </a:t>
              </a:r>
              <a:r>
                <a:rPr lang="en-US" b="1"/>
                <a:t>an honest effort </a:t>
              </a:r>
              <a:r>
                <a:rPr lang="en-US"/>
                <a:t>to select good hyperparameters</a:t>
              </a:r>
              <a:endParaRPr lang="en-US">
                <a:cs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A84FD2-774E-4C23-9FA9-C7831FB15989}"/>
                </a:ext>
              </a:extLst>
            </p:cNvPr>
            <p:cNvSpPr txBox="1"/>
            <p:nvPr/>
          </p:nvSpPr>
          <p:spPr>
            <a:xfrm>
              <a:off x="4273532" y="4455731"/>
              <a:ext cx="342303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rgbClr val="538135"/>
                  </a:solidFill>
                </a:rPr>
                <a:t>+ Realistic </a:t>
              </a:r>
              <a:endParaRPr lang="en-US">
                <a:solidFill>
                  <a:srgbClr val="000000"/>
                </a:solidFill>
              </a:endParaRPr>
            </a:p>
            <a:p>
              <a:pPr algn="ctr"/>
              <a:r>
                <a:rPr lang="en-US" b="1">
                  <a:solidFill>
                    <a:srgbClr val="538135"/>
                  </a:solidFill>
                  <a:cs typeface="Calibri"/>
                </a:rPr>
                <a:t>+ Reproduceable, fair and sound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A0FD313-0B3E-41CB-9E5E-D859E58048C1}"/>
              </a:ext>
            </a:extLst>
          </p:cNvPr>
          <p:cNvGrpSpPr/>
          <p:nvPr/>
        </p:nvGrpSpPr>
        <p:grpSpPr>
          <a:xfrm>
            <a:off x="7756746" y="1184275"/>
            <a:ext cx="3478116" cy="3917569"/>
            <a:chOff x="7767256" y="1184275"/>
            <a:chExt cx="3478116" cy="39175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1D0ADC-9DF0-4708-AA25-3F51564FF02D}"/>
                </a:ext>
              </a:extLst>
            </p:cNvPr>
            <p:cNvSpPr txBox="1"/>
            <p:nvPr/>
          </p:nvSpPr>
          <p:spPr>
            <a:xfrm>
              <a:off x="7816372" y="3284194"/>
              <a:ext cx="3429000" cy="3540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Peak </a:t>
              </a:r>
              <a:r>
                <a:rPr lang="en-US">
                  <a:ea typeface="+mn-lt"/>
                  <a:cs typeface="+mn-lt"/>
                </a:rPr>
                <a:t>performance</a:t>
              </a:r>
              <a:r>
                <a:rPr lang="en-US">
                  <a:cs typeface="Calibri"/>
                </a:rPr>
                <a:t>​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40F564-D518-4EF1-BB38-610B663DEAFA}"/>
                </a:ext>
              </a:extLst>
            </p:cNvPr>
            <p:cNvSpPr txBox="1"/>
            <p:nvPr/>
          </p:nvSpPr>
          <p:spPr>
            <a:xfrm>
              <a:off x="8260775" y="3737205"/>
              <a:ext cx="266844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Practitioners select </a:t>
              </a:r>
              <a:endParaRPr lang="en-US" b="1">
                <a:cs typeface="Calibri" panose="020F0502020204030204"/>
              </a:endParaRPr>
            </a:p>
            <a:p>
              <a:pPr algn="ctr"/>
              <a:r>
                <a:rPr lang="en-US" b="1"/>
                <a:t>optimal hyperparameters</a:t>
              </a:r>
              <a:endParaRPr lang="en-US" b="1">
                <a:cs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DD7F74-CB0E-47A6-95D5-6C9E8ABB7B4A}"/>
                </a:ext>
              </a:extLst>
            </p:cNvPr>
            <p:cNvSpPr txBox="1"/>
            <p:nvPr/>
          </p:nvSpPr>
          <p:spPr>
            <a:xfrm>
              <a:off x="7767256" y="4455731"/>
              <a:ext cx="3423031" cy="6461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- Overestimates the potential</a:t>
              </a:r>
            </a:p>
            <a:p>
              <a:pPr algn="ctr"/>
              <a:r>
                <a:rPr lang="en-US" b="1">
                  <a:solidFill>
                    <a:srgbClr val="FF0000"/>
                  </a:solidFill>
                  <a:ea typeface="+mn-lt"/>
                  <a:cs typeface="+mn-lt"/>
                </a:rPr>
                <a:t>- Unsound: tuning on the test set</a:t>
              </a:r>
              <a:endParaRPr lang="en-US">
                <a:ea typeface="+mn-lt"/>
                <a:cs typeface="+mn-lt"/>
              </a:endParaRPr>
            </a:p>
          </p:txBody>
        </p:sp>
        <p:pic>
          <p:nvPicPr>
            <p:cNvPr id="14" name="Picture 20" descr="Map&#10;&#10;Description automatically generated">
              <a:extLst>
                <a:ext uri="{FF2B5EF4-FFF2-40B4-BE49-F238E27FC236}">
                  <a16:creationId xmlns:a16="http://schemas.microsoft.com/office/drawing/2014/main" id="{0B6E9251-42F0-4F01-B8E5-62E1E202A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875" y="1184275"/>
              <a:ext cx="1614488" cy="2057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FCB58D6-8DFB-4495-8A06-D5280076DD65}"/>
              </a:ext>
            </a:extLst>
          </p:cNvPr>
          <p:cNvGrpSpPr/>
          <p:nvPr/>
        </p:nvGrpSpPr>
        <p:grpSpPr>
          <a:xfrm>
            <a:off x="788988" y="1184275"/>
            <a:ext cx="3484084" cy="3917787"/>
            <a:chOff x="788988" y="1184275"/>
            <a:chExt cx="3484084" cy="39177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BF9BDA-28D3-44B0-94A1-E2AE3618C743}"/>
                </a:ext>
              </a:extLst>
            </p:cNvPr>
            <p:cNvSpPr txBox="1"/>
            <p:nvPr/>
          </p:nvSpPr>
          <p:spPr>
            <a:xfrm>
              <a:off x="1055229" y="3737205"/>
              <a:ext cx="289973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/>
                <a:t>Practitioners do </a:t>
              </a:r>
              <a:r>
                <a:rPr lang="en-US" b="1"/>
                <a:t>nothing </a:t>
              </a:r>
              <a:r>
                <a:rPr lang="en-US"/>
                <a:t>and use default hyperparameters</a:t>
              </a:r>
              <a:endParaRPr lang="en-US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2149E0-38AB-413B-ACAA-7859183605B0}"/>
                </a:ext>
              </a:extLst>
            </p:cNvPr>
            <p:cNvSpPr txBox="1"/>
            <p:nvPr/>
          </p:nvSpPr>
          <p:spPr>
            <a:xfrm>
              <a:off x="844072" y="3284194"/>
              <a:ext cx="3429000" cy="3540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Out-of-the-box </a:t>
              </a:r>
              <a:r>
                <a:rPr lang="en-US">
                  <a:ea typeface="+mn-lt"/>
                  <a:cs typeface="+mn-lt"/>
                </a:rPr>
                <a:t>performance</a:t>
              </a:r>
              <a:r>
                <a:rPr lang="en-US">
                  <a:cs typeface="Calibri"/>
                </a:rPr>
                <a:t>​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5111E4-FEC2-42E2-BE16-EDAFA0A282B0}"/>
                </a:ext>
              </a:extLst>
            </p:cNvPr>
            <p:cNvSpPr txBox="1"/>
            <p:nvPr/>
          </p:nvSpPr>
          <p:spPr>
            <a:xfrm>
              <a:off x="788988" y="4455731"/>
              <a:ext cx="342303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- Underestimates the potential</a:t>
              </a:r>
            </a:p>
            <a:p>
              <a:pPr algn="ctr"/>
              <a:r>
                <a:rPr lang="en-US" b="1">
                  <a:solidFill>
                    <a:srgbClr val="FF0000"/>
                  </a:solidFill>
                  <a:cs typeface="Calibri"/>
                </a:rPr>
                <a:t>- Ambiguous and unfair</a:t>
              </a:r>
            </a:p>
          </p:txBody>
        </p:sp>
        <p:pic>
          <p:nvPicPr>
            <p:cNvPr id="6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8146B93F-5CEB-4902-B143-5254ED380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5993" b="-543"/>
            <a:stretch/>
          </p:blipFill>
          <p:spPr>
            <a:xfrm>
              <a:off x="1355725" y="1184275"/>
              <a:ext cx="2295525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90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 picture containing text, linedrawing&#10;&#10;Description automatically generated">
            <a:extLst>
              <a:ext uri="{FF2B5EF4-FFF2-40B4-BE49-F238E27FC236}">
                <a16:creationId xmlns:a16="http://schemas.microsoft.com/office/drawing/2014/main" id="{037E247C-080D-4684-98A9-5CA1A955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608" y="280903"/>
            <a:ext cx="4049485" cy="2426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BE6AA4-CD62-475E-9A6D-2D111106C146}"/>
              </a:ext>
            </a:extLst>
          </p:cNvPr>
          <p:cNvSpPr txBox="1"/>
          <p:nvPr/>
        </p:nvSpPr>
        <p:spPr>
          <a:xfrm>
            <a:off x="2815615" y="3974683"/>
            <a:ext cx="61731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"Honest effort" to select good hyperparameters </a:t>
            </a:r>
            <a:br>
              <a:rPr lang="en-US" sz="2400"/>
            </a:br>
            <a:r>
              <a:rPr lang="en-US" sz="2400"/>
              <a:t>= Tune them using a validation set</a:t>
            </a:r>
            <a:r>
              <a:rPr lang="en-US" sz="2400">
                <a:cs typeface="Calibri"/>
              </a:rPr>
              <a:t>​</a:t>
            </a:r>
            <a:endParaRPr 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6F644-6162-4F98-B43D-BF58B68DECED}"/>
              </a:ext>
            </a:extLst>
          </p:cNvPr>
          <p:cNvSpPr txBox="1"/>
          <p:nvPr/>
        </p:nvSpPr>
        <p:spPr>
          <a:xfrm>
            <a:off x="3873335" y="2745178"/>
            <a:ext cx="4049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Tuned </a:t>
            </a:r>
            <a:r>
              <a:rPr lang="en-US">
                <a:ea typeface="+mn-lt"/>
                <a:cs typeface="+mn-lt"/>
              </a:rPr>
              <a:t>performance</a:t>
            </a:r>
            <a:r>
              <a:rPr lang="en-US">
                <a:cs typeface="Calibri"/>
              </a:rPr>
              <a:t>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996EF-3246-4598-8937-96A35C175B18}"/>
              </a:ext>
            </a:extLst>
          </p:cNvPr>
          <p:cNvSpPr txBox="1"/>
          <p:nvPr/>
        </p:nvSpPr>
        <p:spPr>
          <a:xfrm>
            <a:off x="4308766" y="3091541"/>
            <a:ext cx="417813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Practitioners do </a:t>
            </a:r>
            <a:r>
              <a:rPr lang="en-US" b="1"/>
              <a:t>an honest effort 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to select good hyperparameters</a:t>
            </a:r>
          </a:p>
          <a:p>
            <a:endParaRPr lang="en-US" b="1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2377C6-B1C1-4E8C-96D8-56DCB241E669}"/>
              </a:ext>
            </a:extLst>
          </p:cNvPr>
          <p:cNvSpPr txBox="1"/>
          <p:nvPr/>
        </p:nvSpPr>
        <p:spPr>
          <a:xfrm>
            <a:off x="928050" y="5424907"/>
            <a:ext cx="30499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Train</a:t>
            </a:r>
            <a:r>
              <a:rPr lang="en-US">
                <a:cs typeface="Calibri"/>
              </a:rPr>
              <a:t> the anomaly detector with multiple hyperparameter settings on</a:t>
            </a:r>
            <a:r>
              <a:rPr lang="en-US" b="1">
                <a:cs typeface="Calibri"/>
              </a:rPr>
              <a:t> unlabeled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7A29AA-DCF4-4AD5-BB67-9E59FE210B63}"/>
              </a:ext>
            </a:extLst>
          </p:cNvPr>
          <p:cNvSpPr txBox="1"/>
          <p:nvPr/>
        </p:nvSpPr>
        <p:spPr>
          <a:xfrm>
            <a:off x="4817765" y="5424907"/>
            <a:ext cx="31390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Select</a:t>
            </a:r>
            <a:r>
              <a:rPr lang="en-US">
                <a:cs typeface="Calibri"/>
              </a:rPr>
              <a:t> the detector with the best performance on </a:t>
            </a:r>
            <a:r>
              <a:rPr lang="en-US" b="1">
                <a:cs typeface="Calibri"/>
              </a:rPr>
              <a:t>a small labeled validation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F6F7E-CFDD-4198-A139-258419947600}"/>
              </a:ext>
            </a:extLst>
          </p:cNvPr>
          <p:cNvSpPr txBox="1"/>
          <p:nvPr/>
        </p:nvSpPr>
        <p:spPr>
          <a:xfrm>
            <a:off x="8746116" y="5565056"/>
            <a:ext cx="32874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Evaluate </a:t>
            </a:r>
            <a:r>
              <a:rPr lang="en-US">
                <a:cs typeface="Calibri"/>
              </a:rPr>
              <a:t>the selected detector based</a:t>
            </a:r>
            <a:r>
              <a:rPr lang="en-US" b="1">
                <a:cs typeface="Calibri"/>
              </a:rPr>
              <a:t> </a:t>
            </a:r>
            <a:r>
              <a:rPr lang="en-US">
                <a:cs typeface="Calibri"/>
              </a:rPr>
              <a:t>on</a:t>
            </a:r>
            <a:r>
              <a:rPr lang="en-US" b="1">
                <a:cs typeface="Calibri"/>
              </a:rPr>
              <a:t> the labeled test set </a:t>
            </a:r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017E8-C2E3-4BDA-B1F7-82D41826F988}"/>
              </a:ext>
            </a:extLst>
          </p:cNvPr>
          <p:cNvSpPr txBox="1"/>
          <p:nvPr/>
        </p:nvSpPr>
        <p:spPr>
          <a:xfrm>
            <a:off x="429492" y="5368386"/>
            <a:ext cx="59574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60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32C997-87EA-4E07-B630-784764FCBDCA}"/>
              </a:ext>
            </a:extLst>
          </p:cNvPr>
          <p:cNvSpPr txBox="1"/>
          <p:nvPr/>
        </p:nvSpPr>
        <p:spPr>
          <a:xfrm>
            <a:off x="4308696" y="5330587"/>
            <a:ext cx="59574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600">
                <a:solidFill>
                  <a:schemeClr val="accent1">
                    <a:lumMod val="75000"/>
                  </a:schemeClr>
                </a:solidFill>
                <a:cs typeface="Calibri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88EE89-EC36-43F0-B2AE-31469E667869}"/>
              </a:ext>
            </a:extLst>
          </p:cNvPr>
          <p:cNvSpPr txBox="1"/>
          <p:nvPr/>
        </p:nvSpPr>
        <p:spPr>
          <a:xfrm>
            <a:off x="8187696" y="5293801"/>
            <a:ext cx="59574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600">
                <a:solidFill>
                  <a:schemeClr val="accent1">
                    <a:lumMod val="75000"/>
                  </a:schemeClr>
                </a:solidFill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590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86CB3-78A8-4B69-ACBD-DC509DC0EA5C}"/>
              </a:ext>
            </a:extLst>
          </p:cNvPr>
          <p:cNvSpPr txBox="1"/>
          <p:nvPr/>
        </p:nvSpPr>
        <p:spPr>
          <a:xfrm>
            <a:off x="418171" y="5900815"/>
            <a:ext cx="113617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cs typeface="Calibri"/>
              </a:rPr>
              <a:t>Influence of hyperparameters differs from algorithm to algorithm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38E2576-B6E1-46D7-93B9-792102D35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95" y="229065"/>
            <a:ext cx="10534689" cy="55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4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A86B0EFA-E800-466C-86C4-5BA9F11D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381" y="973442"/>
            <a:ext cx="4633355" cy="4138736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6645C757-B8D3-4AF1-92D0-57360AD0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52" y="1000551"/>
            <a:ext cx="4554187" cy="411420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FECA06-E155-4E21-8A71-9401240714B5}"/>
              </a:ext>
            </a:extLst>
          </p:cNvPr>
          <p:cNvCxnSpPr>
            <a:cxnSpLocks/>
          </p:cNvCxnSpPr>
          <p:nvPr/>
        </p:nvCxnSpPr>
        <p:spPr>
          <a:xfrm flipV="1">
            <a:off x="5333468" y="3347610"/>
            <a:ext cx="1573478" cy="1316180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0EFC8E4-736C-4D5D-9E9E-BA5C37905750}"/>
              </a:ext>
            </a:extLst>
          </p:cNvPr>
          <p:cNvSpPr/>
          <p:nvPr/>
        </p:nvSpPr>
        <p:spPr>
          <a:xfrm>
            <a:off x="904344" y="4460302"/>
            <a:ext cx="4413661" cy="445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FD188-D48A-4B0E-9DEE-BF365B9C305E}"/>
              </a:ext>
            </a:extLst>
          </p:cNvPr>
          <p:cNvSpPr/>
          <p:nvPr/>
        </p:nvSpPr>
        <p:spPr>
          <a:xfrm>
            <a:off x="6901382" y="3104535"/>
            <a:ext cx="4413661" cy="445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E3EE8-ECDF-4AE2-81D3-D33CE84C8BB9}"/>
              </a:ext>
            </a:extLst>
          </p:cNvPr>
          <p:cNvSpPr/>
          <p:nvPr/>
        </p:nvSpPr>
        <p:spPr>
          <a:xfrm>
            <a:off x="904343" y="2688898"/>
            <a:ext cx="4413661" cy="445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highlight>
                <a:srgbClr val="FF0000"/>
              </a:highlight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68F280-81BD-45AB-BD76-DD222299456B}"/>
              </a:ext>
            </a:extLst>
          </p:cNvPr>
          <p:cNvSpPr/>
          <p:nvPr/>
        </p:nvSpPr>
        <p:spPr>
          <a:xfrm>
            <a:off x="6911278" y="3995183"/>
            <a:ext cx="4413661" cy="445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highlight>
                <a:srgbClr val="FF0000"/>
              </a:highlight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97CF9D-02C4-4064-9D61-0CD029297191}"/>
              </a:ext>
            </a:extLst>
          </p:cNvPr>
          <p:cNvCxnSpPr>
            <a:cxnSpLocks/>
          </p:cNvCxnSpPr>
          <p:nvPr/>
        </p:nvCxnSpPr>
        <p:spPr>
          <a:xfrm>
            <a:off x="5333468" y="2892387"/>
            <a:ext cx="1573478" cy="1335975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8CD5B-71B3-45F8-9D3B-AC3DA58A20F2}"/>
              </a:ext>
            </a:extLst>
          </p:cNvPr>
          <p:cNvSpPr txBox="1"/>
          <p:nvPr/>
        </p:nvSpPr>
        <p:spPr>
          <a:xfrm>
            <a:off x="641195" y="5750820"/>
            <a:ext cx="10911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cs typeface="Calibri"/>
              </a:rPr>
              <a:t>Hyperparameter selection influences algorithm ranking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31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hart&#10;&#10;Description automatically generated">
            <a:extLst>
              <a:ext uri="{FF2B5EF4-FFF2-40B4-BE49-F238E27FC236}">
                <a16:creationId xmlns:a16="http://schemas.microsoft.com/office/drawing/2014/main" id="{5E0E0752-AF31-4380-9ADC-2BD3B6A1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78" y="433504"/>
            <a:ext cx="9689056" cy="51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9B3646FF-229E-4080-B191-FF429AA3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96" y="432460"/>
            <a:ext cx="9692075" cy="5145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AD7F9-82B6-4361-8E92-1D35EE9D9FB4}"/>
              </a:ext>
            </a:extLst>
          </p:cNvPr>
          <p:cNvSpPr txBox="1"/>
          <p:nvPr/>
        </p:nvSpPr>
        <p:spPr>
          <a:xfrm>
            <a:off x="627413" y="5650771"/>
            <a:ext cx="1116478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For most algorithms, tuning helps but doesn't reach peak performance</a:t>
            </a:r>
            <a:endParaRPr lang="en-US"/>
          </a:p>
          <a:p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A92C40-88FE-4089-A330-636FFDFDE8F4}"/>
              </a:ext>
            </a:extLst>
          </p:cNvPr>
          <p:cNvSpPr txBox="1"/>
          <p:nvPr/>
        </p:nvSpPr>
        <p:spPr>
          <a:xfrm>
            <a:off x="627413" y="5650771"/>
            <a:ext cx="1116478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For most algorithms, tuning helps but doesn't reach peak performance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For others, tuning is counterproductive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22F9C0B-F100-4093-9D3A-6BC76301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28" y="430166"/>
            <a:ext cx="9690264" cy="51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Effect of Hyperparameter Tuning on the Comparative Evaluation of Unsupervised Anomaly Detection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2021-08-02T12:27:49Z</dcterms:created>
  <dcterms:modified xsi:type="dcterms:W3CDTF">2021-08-18T08:55:14Z</dcterms:modified>
</cp:coreProperties>
</file>