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Cuhd8WU3YbbxOaucoG08s8ez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BA4510-FB15-4AA7-8564-BA6A152402E8}">
  <a:tblStyle styleId="{3BBA4510-FB15-4AA7-8564-BA6A152402E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DF2"/>
          </a:solidFill>
        </a:fill>
      </a:tcStyle>
    </a:wholeTbl>
    <a:band1H>
      <a:tcTxStyle/>
      <a:tcStyle>
        <a:fill>
          <a:solidFill>
            <a:srgbClr val="CBDAE3"/>
          </a:solidFill>
        </a:fill>
      </a:tcStyle>
    </a:band1H>
    <a:band2H>
      <a:tcTxStyle/>
    </a:band2H>
    <a:band1V>
      <a:tcTxStyle/>
      <a:tcStyle>
        <a:fill>
          <a:solidFill>
            <a:srgbClr val="CBDAE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1ae73831b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91ae73831b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0" y="0"/>
            <a:ext cx="121932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0" y="648000"/>
            <a:ext cx="12193201" cy="62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0" y="647998"/>
            <a:ext cx="12193201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5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3"/>
          <p:cNvSpPr txBox="1"/>
          <p:nvPr>
            <p:ph type="ctrTitle"/>
          </p:nvPr>
        </p:nvSpPr>
        <p:spPr>
          <a:xfrm>
            <a:off x="575999" y="1080000"/>
            <a:ext cx="609652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subTitle"/>
          </p:nvPr>
        </p:nvSpPr>
        <p:spPr>
          <a:xfrm>
            <a:off x="575999" y="5392801"/>
            <a:ext cx="6096524" cy="7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3"/>
          <p:cNvSpPr/>
          <p:nvPr>
            <p:ph idx="2" type="pic"/>
          </p:nvPr>
        </p:nvSpPr>
        <p:spPr>
          <a:xfrm>
            <a:off x="7248525" y="1654175"/>
            <a:ext cx="4368673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ae73831b_1_102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1ae73831b_1_102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91ae73831b_1_102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91ae73831b_1_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000" y="360000"/>
            <a:ext cx="2018136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91ae73831b_1_102"/>
          <p:cNvSpPr txBox="1"/>
          <p:nvPr>
            <p:ph type="ctrTitle"/>
          </p:nvPr>
        </p:nvSpPr>
        <p:spPr>
          <a:xfrm>
            <a:off x="575999" y="1080000"/>
            <a:ext cx="6096600" cy="4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91ae73831b_1_102"/>
          <p:cNvSpPr txBox="1"/>
          <p:nvPr>
            <p:ph idx="1" type="subTitle"/>
          </p:nvPr>
        </p:nvSpPr>
        <p:spPr>
          <a:xfrm>
            <a:off x="575999" y="5392801"/>
            <a:ext cx="6096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91ae73831b_1_102"/>
          <p:cNvSpPr/>
          <p:nvPr>
            <p:ph idx="2" type="pic"/>
          </p:nvPr>
        </p:nvSpPr>
        <p:spPr>
          <a:xfrm>
            <a:off x="7248525" y="1654175"/>
            <a:ext cx="43686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ae73831b_1_110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g91ae73831b_1_110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91ae73831b_1_11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91ae73831b_1_11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9" name="Google Shape;99;g91ae73831b_1_110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ae73831b_1_116"/>
          <p:cNvSpPr/>
          <p:nvPr/>
        </p:nvSpPr>
        <p:spPr>
          <a:xfrm>
            <a:off x="0" y="0"/>
            <a:ext cx="12193200" cy="62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91ae73831b_1_116"/>
          <p:cNvSpPr txBox="1"/>
          <p:nvPr>
            <p:ph type="title"/>
          </p:nvPr>
        </p:nvSpPr>
        <p:spPr>
          <a:xfrm>
            <a:off x="575999" y="1800000"/>
            <a:ext cx="60966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91ae73831b_1_116"/>
          <p:cNvSpPr txBox="1"/>
          <p:nvPr>
            <p:ph idx="1" type="body"/>
          </p:nvPr>
        </p:nvSpPr>
        <p:spPr>
          <a:xfrm>
            <a:off x="575999" y="4359600"/>
            <a:ext cx="60963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04" name="Google Shape;104;g91ae73831b_1_11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91ae73831b_1_11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91ae73831b_1_11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7" name="Google Shape;107;g91ae73831b_1_116"/>
          <p:cNvSpPr/>
          <p:nvPr>
            <p:ph idx="2" type="pic"/>
          </p:nvPr>
        </p:nvSpPr>
        <p:spPr>
          <a:xfrm>
            <a:off x="7248525" y="584201"/>
            <a:ext cx="43686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91ae73831b_1_116"/>
          <p:cNvSpPr/>
          <p:nvPr>
            <p:ph idx="3" type="pic"/>
          </p:nvPr>
        </p:nvSpPr>
        <p:spPr>
          <a:xfrm>
            <a:off x="7248262" y="3248513"/>
            <a:ext cx="43686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White">
  <p:cSld name="Section Header_Whit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ae73831b_1_125"/>
          <p:cNvSpPr txBox="1"/>
          <p:nvPr>
            <p:ph type="title"/>
          </p:nvPr>
        </p:nvSpPr>
        <p:spPr>
          <a:xfrm>
            <a:off x="575999" y="1800000"/>
            <a:ext cx="609630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91ae73831b_1_125"/>
          <p:cNvSpPr txBox="1"/>
          <p:nvPr>
            <p:ph idx="1" type="body"/>
          </p:nvPr>
        </p:nvSpPr>
        <p:spPr>
          <a:xfrm>
            <a:off x="575999" y="4359600"/>
            <a:ext cx="60963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112" name="Google Shape;112;g91ae73831b_1_125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91ae73831b_1_12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91ae73831b_1_12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5" name="Google Shape;115;g91ae73831b_1_125"/>
          <p:cNvSpPr/>
          <p:nvPr>
            <p:ph idx="2" type="pic"/>
          </p:nvPr>
        </p:nvSpPr>
        <p:spPr>
          <a:xfrm>
            <a:off x="7248525" y="584201"/>
            <a:ext cx="43686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ae73831b_1_132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91ae73831b_1_13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91ae73831b_1_13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0" name="Google Shape;120;g91ae73831b_1_132"/>
          <p:cNvSpPr txBox="1"/>
          <p:nvPr>
            <p:ph idx="1" type="body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91ae73831b_1_132"/>
          <p:cNvSpPr txBox="1"/>
          <p:nvPr>
            <p:ph idx="2" type="body"/>
          </p:nvPr>
        </p:nvSpPr>
        <p:spPr>
          <a:xfrm>
            <a:off x="62172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91ae73831b_1_13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ae73831b_1_139"/>
          <p:cNvSpPr txBox="1"/>
          <p:nvPr>
            <p:ph idx="1" type="body"/>
          </p:nvPr>
        </p:nvSpPr>
        <p:spPr>
          <a:xfrm>
            <a:off x="576000" y="1656000"/>
            <a:ext cx="5421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g91ae73831b_1_139"/>
          <p:cNvSpPr txBox="1"/>
          <p:nvPr>
            <p:ph idx="2" type="body"/>
          </p:nvPr>
        </p:nvSpPr>
        <p:spPr>
          <a:xfrm>
            <a:off x="576000" y="2276271"/>
            <a:ext cx="54216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91ae73831b_1_139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91ae73831b_1_139"/>
          <p:cNvSpPr txBox="1"/>
          <p:nvPr>
            <p:ph idx="4" type="body"/>
          </p:nvPr>
        </p:nvSpPr>
        <p:spPr>
          <a:xfrm>
            <a:off x="6172200" y="2276271"/>
            <a:ext cx="5445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91ae73831b_1_139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91ae73831b_1_13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91ae73831b_1_13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1" name="Google Shape;131;g91ae73831b_1_13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ae73831b_1_148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91ae73831b_1_14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91ae73831b_1_14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6" name="Google Shape;136;g91ae73831b_1_14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ae73831b_1_153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91ae73831b_1_153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91ae73831b_1_15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Finish">
  <p:cSld name="Section Header_Finish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1ae73831b_1_157"/>
          <p:cNvSpPr/>
          <p:nvPr/>
        </p:nvSpPr>
        <p:spPr>
          <a:xfrm>
            <a:off x="0" y="0"/>
            <a:ext cx="12193200" cy="62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1ae73831b_1_157"/>
          <p:cNvSpPr txBox="1"/>
          <p:nvPr>
            <p:ph type="title"/>
          </p:nvPr>
        </p:nvSpPr>
        <p:spPr>
          <a:xfrm>
            <a:off x="579120" y="510988"/>
            <a:ext cx="11039700" cy="5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91ae73831b_1_15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91ae73831b_1_15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91ae73831b_1_15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0" name="Google Shape;30;p3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/>
          <p:nvPr/>
        </p:nvSpPr>
        <p:spPr>
          <a:xfrm>
            <a:off x="0" y="0"/>
            <a:ext cx="12193201" cy="620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575999" y="1800000"/>
            <a:ext cx="609652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8" name="Google Shape;38;p35"/>
          <p:cNvSpPr/>
          <p:nvPr>
            <p:ph idx="2" type="pic"/>
          </p:nvPr>
        </p:nvSpPr>
        <p:spPr>
          <a:xfrm>
            <a:off x="7248525" y="584201"/>
            <a:ext cx="4368673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5"/>
          <p:cNvSpPr/>
          <p:nvPr>
            <p:ph idx="3" type="pic"/>
          </p:nvPr>
        </p:nvSpPr>
        <p:spPr>
          <a:xfrm>
            <a:off x="7248262" y="3248513"/>
            <a:ext cx="4368673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White">
  <p:cSld name="Section Header_Whi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575999" y="1800000"/>
            <a:ext cx="6096264" cy="23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575999" y="4359600"/>
            <a:ext cx="6096264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2000"/>
              <a:buNone/>
              <a:defRPr sz="2000">
                <a:solidFill>
                  <a:srgbClr val="8C949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800"/>
              <a:buNone/>
              <a:defRPr sz="1800">
                <a:solidFill>
                  <a:srgbClr val="8C949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49A"/>
              </a:buClr>
              <a:buSzPts val="1600"/>
              <a:buNone/>
              <a:defRPr sz="1600">
                <a:solidFill>
                  <a:srgbClr val="8C949A"/>
                </a:solidFill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6" name="Google Shape;46;p36"/>
          <p:cNvSpPr/>
          <p:nvPr>
            <p:ph idx="2" type="pic"/>
          </p:nvPr>
        </p:nvSpPr>
        <p:spPr>
          <a:xfrm>
            <a:off x="7248525" y="584201"/>
            <a:ext cx="4368673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6217200" y="1656000"/>
            <a:ext cx="5400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576000" y="1656000"/>
            <a:ext cx="5421575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8"/>
          <p:cNvSpPr txBox="1"/>
          <p:nvPr>
            <p:ph idx="2" type="body"/>
          </p:nvPr>
        </p:nvSpPr>
        <p:spPr>
          <a:xfrm>
            <a:off x="576000" y="2276271"/>
            <a:ext cx="5421575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3" type="body"/>
          </p:nvPr>
        </p:nvSpPr>
        <p:spPr>
          <a:xfrm>
            <a:off x="6172200" y="1656000"/>
            <a:ext cx="5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8"/>
          <p:cNvSpPr txBox="1"/>
          <p:nvPr>
            <p:ph idx="4" type="body"/>
          </p:nvPr>
        </p:nvSpPr>
        <p:spPr>
          <a:xfrm>
            <a:off x="6172200" y="2276271"/>
            <a:ext cx="5445000" cy="383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2" name="Google Shape;62;p38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7" name="Google Shape;67;p3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_Finish">
  <p:cSld name="Section Header_Finish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/>
          <p:nvPr/>
        </p:nvSpPr>
        <p:spPr>
          <a:xfrm>
            <a:off x="0" y="0"/>
            <a:ext cx="12193201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1"/>
          <p:cNvSpPr txBox="1"/>
          <p:nvPr>
            <p:ph type="title"/>
          </p:nvPr>
        </p:nvSpPr>
        <p:spPr>
          <a:xfrm>
            <a:off x="579120" y="510988"/>
            <a:ext cx="11039793" cy="5184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2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1ae73831b_1_94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91ae73831b_1_9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41200" y="6353999"/>
            <a:ext cx="1008305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91ae73831b_1_9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91ae73831b_1_94"/>
          <p:cNvSpPr txBox="1"/>
          <p:nvPr>
            <p:ph idx="1" type="body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91ae73831b_1_94"/>
          <p:cNvSpPr txBox="1"/>
          <p:nvPr>
            <p:ph idx="10" type="dt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91ae73831b_1_94"/>
          <p:cNvSpPr txBox="1"/>
          <p:nvPr>
            <p:ph idx="11" type="ftr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000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91ae73831b_1_9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42">
          <p15:clr>
            <a:srgbClr val="F26B43"/>
          </p15:clr>
        </p15:guide>
        <p15:guide id="2" pos="7319">
          <p15:clr>
            <a:srgbClr val="F26B43"/>
          </p15:clr>
        </p15:guide>
        <p15:guide id="3" orient="horz" pos="3857">
          <p15:clr>
            <a:srgbClr val="F26B43"/>
          </p15:clr>
        </p15:guide>
        <p15:guide id="4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hyperlink" Target="https://people.cs.kuleuven.be/~lorenzo.perini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Relationship Id="rId7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Relationship Id="rId7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6.jpg"/><Relationship Id="rId5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Relationship Id="rId4" Type="http://schemas.openxmlformats.org/officeDocument/2006/relationships/image" Target="../media/image6.jpg"/><Relationship Id="rId5" Type="http://schemas.openxmlformats.org/officeDocument/2006/relationships/image" Target="../media/image17.jpg"/><Relationship Id="rId6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6.jpg"/><Relationship Id="rId5" Type="http://schemas.openxmlformats.org/officeDocument/2006/relationships/image" Target="../media/image17.jpg"/><Relationship Id="rId6" Type="http://schemas.openxmlformats.org/officeDocument/2006/relationships/image" Target="../media/image24.jp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jpg"/><Relationship Id="rId4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2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Relationship Id="rId4" Type="http://schemas.openxmlformats.org/officeDocument/2006/relationships/image" Target="../media/image6.jpg"/><Relationship Id="rId5" Type="http://schemas.openxmlformats.org/officeDocument/2006/relationships/image" Target="../media/image29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hyperlink" Target="https://github.com/Lorenzo-Perini/StabilityRankings_A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hyperlink" Target="https://people.cs.kuleuven.be/~lorenzo.perini/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575999" y="1080000"/>
            <a:ext cx="1150998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/>
              <a:buNone/>
            </a:pPr>
            <a:r>
              <a:rPr b="1" i="1" lang="it-IT" sz="4400">
                <a:solidFill>
                  <a:srgbClr val="D8D8D8"/>
                </a:solidFill>
              </a:rPr>
              <a:t>A Ranking Stability Measure for Quantifying the Robustness of </a:t>
            </a:r>
            <a:br>
              <a:rPr b="1" i="1" lang="it-IT" sz="4400">
                <a:solidFill>
                  <a:srgbClr val="D8D8D8"/>
                </a:solidFill>
              </a:rPr>
            </a:br>
            <a:r>
              <a:rPr b="1" i="1" lang="it-IT" sz="4400">
                <a:solidFill>
                  <a:srgbClr val="D8D8D8"/>
                </a:solidFill>
              </a:rPr>
              <a:t>Anomaly Detection Methods</a:t>
            </a:r>
            <a:endParaRPr sz="4400"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575998" y="5392800"/>
            <a:ext cx="7931898" cy="1127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590"/>
              <a:buNone/>
            </a:pPr>
            <a:r>
              <a:rPr b="1" i="1" lang="it-IT" sz="2590">
                <a:solidFill>
                  <a:srgbClr val="0D1720"/>
                </a:solidFill>
              </a:rPr>
              <a:t>Lorenzo Perini</a:t>
            </a:r>
            <a:r>
              <a:rPr i="1" lang="it-IT" sz="2590">
                <a:solidFill>
                  <a:srgbClr val="0D1720"/>
                </a:solidFill>
              </a:rPr>
              <a:t>, Connor Galvin, Vincent Vercruyssen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720"/>
              </a:buClr>
              <a:buSzPts val="2590"/>
              <a:buNone/>
            </a:pPr>
            <a:r>
              <a:rPr i="1" lang="it-IT" sz="2590">
                <a:solidFill>
                  <a:srgbClr val="0D1720"/>
                </a:solidFill>
              </a:rPr>
              <a:t>EDML 2020</a:t>
            </a:r>
            <a:endParaRPr/>
          </a:p>
        </p:txBody>
      </p:sp>
      <p:pic>
        <p:nvPicPr>
          <p:cNvPr descr="A picture containing drawing, food, plate&#10;&#10;Description automatically generated"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249" y="337931"/>
            <a:ext cx="1216586" cy="73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x&#10;&#10;Description automatically generated"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015" y="6307913"/>
            <a:ext cx="442992" cy="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/>
        </p:nvSpPr>
        <p:spPr>
          <a:xfrm>
            <a:off x="6487412" y="5940718"/>
            <a:ext cx="55129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https://people.cs.kuleuven.be/~lorenzo.perini/</a:t>
            </a:r>
            <a:endParaRPr b="0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800" u="none" cap="none" strike="noStrike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1600" u="none" cap="none" strike="noStrike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@LorenzoPerini95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5" name="Google Shape;235;p10"/>
          <p:cNvSpPr txBox="1"/>
          <p:nvPr>
            <p:ph type="title"/>
          </p:nvPr>
        </p:nvSpPr>
        <p:spPr>
          <a:xfrm>
            <a:off x="576000" y="1600836"/>
            <a:ext cx="11041200" cy="182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it-IT"/>
              <a:t>How to quantify the robustness</a:t>
            </a:r>
            <a:br>
              <a:rPr lang="it-IT"/>
            </a:br>
            <a:r>
              <a:rPr lang="it-IT"/>
              <a:t> of any anomaly detector?</a:t>
            </a:r>
            <a:endParaRPr sz="3600"/>
          </a:p>
        </p:txBody>
      </p:sp>
      <p:pic>
        <p:nvPicPr>
          <p:cNvPr descr="A picture containing drawing, food, plate&#10;&#10;Description automatically generated"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/>
        </p:nvSpPr>
        <p:spPr>
          <a:xfrm>
            <a:off x="574800" y="4381837"/>
            <a:ext cx="11041200" cy="182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90"/>
              <a:buFont typeface="Arial"/>
              <a:buNone/>
            </a:pPr>
            <a:r>
              <a:rPr i="1" lang="it-IT" sz="42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 of the spotlight presentation</a:t>
            </a:r>
            <a:endParaRPr i="1" sz="3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43" name="Google Shape;243;p11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3 Steps of Standard Unsupervised Anomaly Detection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, food, plate&#10;&#10;Description automatically generated"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45" name="Google Shape;2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60" y="2043751"/>
            <a:ext cx="2604052" cy="260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/>
          <p:nvPr/>
        </p:nvSpPr>
        <p:spPr>
          <a:xfrm>
            <a:off x="633364" y="4418337"/>
            <a:ext cx="2127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Unlabeled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52" name="Google Shape;252;p12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3 Steps of Standard Unsupervised Anomaly Detection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12"/>
          <p:cNvGraphicFramePr/>
          <p:nvPr/>
        </p:nvGraphicFramePr>
        <p:xfrm>
          <a:off x="3768619" y="169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u="none" cap="none" strike="noStrike"/>
                        <a:t>Anomaly Scores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6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5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12"/>
          <p:cNvSpPr/>
          <p:nvPr/>
        </p:nvSpPr>
        <p:spPr>
          <a:xfrm>
            <a:off x="2832302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2804215" y="2811667"/>
            <a:ext cx="7390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pic>
        <p:nvPicPr>
          <p:cNvPr descr="A picture containing drawing, food, plate&#10;&#10;Description automatically generated" id="256" name="Google Shape;2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57" name="Google Shape;2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60" y="2043751"/>
            <a:ext cx="2604052" cy="260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/>
        </p:nvSpPr>
        <p:spPr>
          <a:xfrm>
            <a:off x="633364" y="4418337"/>
            <a:ext cx="2127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Unlabeled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64" name="Google Shape;264;p13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3 Steps of Standard Unsupervised Anomaly Detection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5629708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 rot="-822928">
            <a:off x="7176465" y="4164563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 rot="1036688">
            <a:off x="7098759" y="4899709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graphicFrame>
        <p:nvGraphicFramePr>
          <p:cNvPr id="268" name="Google Shape;268;p13"/>
          <p:cNvGraphicFramePr/>
          <p:nvPr/>
        </p:nvGraphicFramePr>
        <p:xfrm>
          <a:off x="3768619" y="169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Scores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6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5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p13"/>
          <p:cNvGraphicFramePr/>
          <p:nvPr/>
        </p:nvGraphicFramePr>
        <p:xfrm>
          <a:off x="6603368" y="1710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Ranking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2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3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13"/>
          <p:cNvSpPr/>
          <p:nvPr/>
        </p:nvSpPr>
        <p:spPr>
          <a:xfrm>
            <a:off x="2832302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5597126" y="2811668"/>
            <a:ext cx="7145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2804215" y="2811667"/>
            <a:ext cx="7390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pic>
        <p:nvPicPr>
          <p:cNvPr descr="A picture containing drawing, food, plate&#10;&#10;Description automatically generated" id="273" name="Google Shape;2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274" name="Google Shape;2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60" y="2043751"/>
            <a:ext cx="2604052" cy="260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 txBox="1"/>
          <p:nvPr/>
        </p:nvSpPr>
        <p:spPr>
          <a:xfrm>
            <a:off x="633364" y="4418337"/>
            <a:ext cx="2127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Unlabeled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81" name="Google Shape;281;p14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3 Steps of Standard Unsupervised Anomaly Detection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4930658" y="5451931"/>
            <a:ext cx="6128534" cy="677232"/>
          </a:xfrm>
          <a:prstGeom prst="round2DiagRect">
            <a:avLst>
              <a:gd fmla="val 16667" name="adj1"/>
              <a:gd fmla="val 0" name="adj2"/>
            </a:avLst>
          </a:prstGeom>
          <a:blipFill rotWithShape="1">
            <a:blip r:embed="rId3">
              <a:alphaModFix/>
            </a:blip>
            <a:stretch>
              <a:fillRect b="-23476" l="0" r="0" t="-8694"/>
            </a:stretch>
          </a:blip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5629708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 rot="-822928">
            <a:off x="7176465" y="4164563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 rot="1036688">
            <a:off x="7098759" y="4899709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3768619" y="169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Scores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6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5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14"/>
          <p:cNvGraphicFramePr/>
          <p:nvPr/>
        </p:nvGraphicFramePr>
        <p:xfrm>
          <a:off x="6603368" y="1710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Ranking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2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3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14"/>
          <p:cNvSpPr/>
          <p:nvPr/>
        </p:nvSpPr>
        <p:spPr>
          <a:xfrm>
            <a:off x="2832302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4"/>
          <p:cNvCxnSpPr/>
          <p:nvPr/>
        </p:nvCxnSpPr>
        <p:spPr>
          <a:xfrm>
            <a:off x="6514816" y="3870655"/>
            <a:ext cx="1713900" cy="16200"/>
          </a:xfrm>
          <a:prstGeom prst="straightConnector1">
            <a:avLst/>
          </a:prstGeom>
          <a:noFill/>
          <a:ln cap="flat" cmpd="sng" w="44450">
            <a:solidFill>
              <a:srgbClr val="A8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4"/>
          <p:cNvSpPr txBox="1"/>
          <p:nvPr/>
        </p:nvSpPr>
        <p:spPr>
          <a:xfrm>
            <a:off x="5597126" y="2811668"/>
            <a:ext cx="7145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2804215" y="2811667"/>
            <a:ext cx="7390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cxnSp>
        <p:nvCxnSpPr>
          <p:cNvPr id="292" name="Google Shape;292;p14"/>
          <p:cNvCxnSpPr/>
          <p:nvPr/>
        </p:nvCxnSpPr>
        <p:spPr>
          <a:xfrm>
            <a:off x="8210639" y="3862068"/>
            <a:ext cx="0" cy="1589863"/>
          </a:xfrm>
          <a:prstGeom prst="straightConnector1">
            <a:avLst/>
          </a:prstGeom>
          <a:noFill/>
          <a:ln cap="flat" cmpd="sng" w="44450">
            <a:solidFill>
              <a:srgbClr val="A8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 picture containing drawing, food, plate&#10;&#10;Description automatically generated" id="293" name="Google Shape;2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/>
        </p:nvSpPr>
        <p:spPr>
          <a:xfrm>
            <a:off x="633364" y="4418337"/>
            <a:ext cx="2127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Unlabeled Data</a:t>
            </a:r>
            <a:endParaRPr/>
          </a:p>
        </p:txBody>
      </p:sp>
      <p:pic>
        <p:nvPicPr>
          <p:cNvPr descr="Database" id="295" name="Google Shape;2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060" y="2043751"/>
            <a:ext cx="2604052" cy="260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01" name="Google Shape;301;p15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3 Steps of Standard Unsupervised Anomaly Detection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8464457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5629708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 rot="-822928">
            <a:off x="7176465" y="4164563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 rot="1036688">
            <a:off x="7098759" y="4899709"/>
            <a:ext cx="649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graphicFrame>
        <p:nvGraphicFramePr>
          <p:cNvPr id="306" name="Google Shape;306;p15"/>
          <p:cNvGraphicFramePr/>
          <p:nvPr/>
        </p:nvGraphicFramePr>
        <p:xfrm>
          <a:off x="3768619" y="169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Scores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6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5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15"/>
          <p:cNvGraphicFramePr/>
          <p:nvPr/>
        </p:nvGraphicFramePr>
        <p:xfrm>
          <a:off x="6603368" y="1710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Anomaly Ranking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1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2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3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4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t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</a:t>
                      </a:r>
                      <a:r>
                        <a:rPr baseline="-25000" lang="it-IT" sz="1800"/>
                        <a:t>n</a:t>
                      </a:r>
                      <a:endParaRPr baseline="-25000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15"/>
          <p:cNvGraphicFramePr/>
          <p:nvPr/>
        </p:nvGraphicFramePr>
        <p:xfrm>
          <a:off x="9433918" y="170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{3BBA4510-FB15-4AA7-8564-BA6A152402E8}</a:tableStyleId>
              </a:tblPr>
              <a:tblGrid>
                <a:gridCol w="1536775"/>
              </a:tblGrid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Predicted Class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Anomaly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Anomaly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Anomaly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Normal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Normal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...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Normal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15"/>
          <p:cNvSpPr/>
          <p:nvPr/>
        </p:nvSpPr>
        <p:spPr>
          <a:xfrm>
            <a:off x="2832302" y="3206173"/>
            <a:ext cx="649357" cy="59788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D7E99">
              <a:alpha val="49803"/>
            </a:srgbClr>
          </a:solidFill>
          <a:ln cap="flat" cmpd="sng" w="25400">
            <a:solidFill>
              <a:srgbClr val="0E46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5"/>
          <p:cNvCxnSpPr/>
          <p:nvPr/>
        </p:nvCxnSpPr>
        <p:spPr>
          <a:xfrm>
            <a:off x="9345431" y="3859793"/>
            <a:ext cx="1713760" cy="16269"/>
          </a:xfrm>
          <a:prstGeom prst="straightConnector1">
            <a:avLst/>
          </a:prstGeom>
          <a:noFill/>
          <a:ln cap="flat" cmpd="sng" w="44450">
            <a:solidFill>
              <a:srgbClr val="A8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15"/>
          <p:cNvSpPr txBox="1"/>
          <p:nvPr/>
        </p:nvSpPr>
        <p:spPr>
          <a:xfrm>
            <a:off x="5597126" y="2811668"/>
            <a:ext cx="7145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2804215" y="2811667"/>
            <a:ext cx="7390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8241670" y="2811097"/>
            <a:ext cx="109073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endParaRPr/>
          </a:p>
        </p:txBody>
      </p:sp>
      <p:pic>
        <p:nvPicPr>
          <p:cNvPr descr="A picture containing drawing, food, plate&#10;&#10;Description automatically generated"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5"/>
          <p:cNvSpPr txBox="1"/>
          <p:nvPr/>
        </p:nvSpPr>
        <p:spPr>
          <a:xfrm>
            <a:off x="633364" y="4418337"/>
            <a:ext cx="212744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Unlabeled Data</a:t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930658" y="5451931"/>
            <a:ext cx="6128534" cy="677232"/>
          </a:xfrm>
          <a:prstGeom prst="round2DiagRect">
            <a:avLst>
              <a:gd fmla="val 16667" name="adj1"/>
              <a:gd fmla="val 0" name="adj2"/>
            </a:avLst>
          </a:prstGeom>
          <a:blipFill rotWithShape="1">
            <a:blip r:embed="rId4">
              <a:alphaModFix/>
            </a:blip>
            <a:stretch>
              <a:fillRect b="-23476" l="0" r="0" t="-8694"/>
            </a:stretch>
          </a:blip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17" name="Google Shape;317;p15"/>
          <p:cNvCxnSpPr/>
          <p:nvPr/>
        </p:nvCxnSpPr>
        <p:spPr>
          <a:xfrm>
            <a:off x="8210639" y="3862068"/>
            <a:ext cx="0" cy="1589863"/>
          </a:xfrm>
          <a:prstGeom prst="straightConnector1">
            <a:avLst/>
          </a:prstGeom>
          <a:noFill/>
          <a:ln cap="flat" cmpd="sng" w="44450">
            <a:solidFill>
              <a:srgbClr val="A8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15"/>
          <p:cNvCxnSpPr/>
          <p:nvPr/>
        </p:nvCxnSpPr>
        <p:spPr>
          <a:xfrm>
            <a:off x="6514816" y="3870655"/>
            <a:ext cx="1713900" cy="16200"/>
          </a:xfrm>
          <a:prstGeom prst="straightConnector1">
            <a:avLst/>
          </a:prstGeom>
          <a:noFill/>
          <a:ln cap="flat" cmpd="sng" w="44450">
            <a:solidFill>
              <a:srgbClr val="A8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atabase" id="319" name="Google Shape;3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060" y="2043751"/>
            <a:ext cx="2604052" cy="260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576000" y="1600836"/>
            <a:ext cx="11041200" cy="182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it-IT" sz="4400"/>
              <a:t>Ranking Stability Measure</a:t>
            </a:r>
            <a:br>
              <a:rPr lang="it-IT" sz="4400"/>
            </a:br>
            <a:br>
              <a:rPr lang="it-IT" sz="1000"/>
            </a:br>
            <a:r>
              <a:rPr lang="it-IT" sz="3600"/>
              <a:t>A 3-step approach for estimating the robustness</a:t>
            </a:r>
            <a:endParaRPr/>
          </a:p>
        </p:txBody>
      </p:sp>
      <p:pic>
        <p:nvPicPr>
          <p:cNvPr descr="A picture containing drawing, food, plate&#10;&#10;Description automatically generated" id="326" name="Google Shape;3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ed, computer&#10;&#10;Description automatically generated" id="331" name="Google Shape;3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" y="1589516"/>
            <a:ext cx="4635852" cy="369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Drawing Random Subsets to Simulate Slight Changes in the Training set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, food, plate&#10;&#10;Description automatically generated" id="334" name="Google Shape;3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able&#10;&#10;Description automatically generated" id="339" name="Google Shape;3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753" y="4055674"/>
            <a:ext cx="2751715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&#10;&#10;Description automatically generated" id="340" name="Google Shape;3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1414" y="2370570"/>
            <a:ext cx="2751715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bed&#10;&#10;Description automatically generated" id="341" name="Google Shape;34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6875" y="535209"/>
            <a:ext cx="275171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ed, computer&#10;&#10;Description automatically generated" id="342" name="Google Shape;34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2" y="1589516"/>
            <a:ext cx="4635852" cy="369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Drawing Random Subsets to Simulate Slight Changes in the Training set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18"/>
          <p:cNvCxnSpPr/>
          <p:nvPr/>
        </p:nvCxnSpPr>
        <p:spPr>
          <a:xfrm flipH="1" rot="10800000">
            <a:off x="2979394" y="2438400"/>
            <a:ext cx="2778876" cy="1089702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 picture containing drawing, food, plate&#10;&#10;Description automatically generated" id="346" name="Google Shape;34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18"/>
          <p:cNvCxnSpPr/>
          <p:nvPr/>
        </p:nvCxnSpPr>
        <p:spPr>
          <a:xfrm>
            <a:off x="2979394" y="3546782"/>
            <a:ext cx="2824523" cy="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18"/>
          <p:cNvCxnSpPr/>
          <p:nvPr/>
        </p:nvCxnSpPr>
        <p:spPr>
          <a:xfrm>
            <a:off x="2979394" y="3528102"/>
            <a:ext cx="2824523" cy="1551548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18"/>
          <p:cNvSpPr txBox="1"/>
          <p:nvPr/>
        </p:nvSpPr>
        <p:spPr>
          <a:xfrm>
            <a:off x="4180340" y="3142739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2</a:t>
            </a:r>
            <a:endParaRPr/>
          </a:p>
        </p:txBody>
      </p:sp>
      <p:sp>
        <p:nvSpPr>
          <p:cNvPr id="350" name="Google Shape;350;p18"/>
          <p:cNvSpPr txBox="1"/>
          <p:nvPr/>
        </p:nvSpPr>
        <p:spPr>
          <a:xfrm rot="1708786">
            <a:off x="4358320" y="4220289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3</a:t>
            </a:r>
            <a:endParaRPr/>
          </a:p>
        </p:txBody>
      </p:sp>
      <p:sp>
        <p:nvSpPr>
          <p:cNvPr id="351" name="Google Shape;351;p18"/>
          <p:cNvSpPr txBox="1"/>
          <p:nvPr/>
        </p:nvSpPr>
        <p:spPr>
          <a:xfrm rot="-1275194">
            <a:off x="4214271" y="2321071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able&#10;&#10;Description automatically generated" id="356" name="Google Shape;3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753" y="4055674"/>
            <a:ext cx="2751715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&#10;&#10;Description automatically generated" id="357" name="Google Shape;3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1414" y="2370570"/>
            <a:ext cx="2751715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bed&#10;&#10;Description automatically generated" id="358" name="Google Shape;3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6875" y="535209"/>
            <a:ext cx="275171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ed, computer&#10;&#10;Description automatically generated" id="359" name="Google Shape;35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2" y="1589516"/>
            <a:ext cx="4635852" cy="369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61" name="Google Shape;361;p19"/>
          <p:cNvSpPr txBox="1"/>
          <p:nvPr/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Drawing Random Subsets to Simulate Slight Changes in the Training set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19"/>
          <p:cNvCxnSpPr/>
          <p:nvPr/>
        </p:nvCxnSpPr>
        <p:spPr>
          <a:xfrm flipH="1" rot="10800000">
            <a:off x="2979394" y="2438400"/>
            <a:ext cx="2778876" cy="1089702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 picture containing drawing, food, plate&#10;&#10;Description automatically generated" id="363" name="Google Shape;36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19"/>
          <p:cNvCxnSpPr/>
          <p:nvPr/>
        </p:nvCxnSpPr>
        <p:spPr>
          <a:xfrm>
            <a:off x="2979394" y="3546782"/>
            <a:ext cx="2824523" cy="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19"/>
          <p:cNvCxnSpPr/>
          <p:nvPr/>
        </p:nvCxnSpPr>
        <p:spPr>
          <a:xfrm>
            <a:off x="2979394" y="3528102"/>
            <a:ext cx="2824523" cy="1551548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19"/>
          <p:cNvSpPr txBox="1"/>
          <p:nvPr/>
        </p:nvSpPr>
        <p:spPr>
          <a:xfrm>
            <a:off x="4180340" y="3142739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2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 rot="1708786">
            <a:off x="4358320" y="4220289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3</a:t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 rot="-1275194">
            <a:off x="4214271" y="2321071"/>
            <a:ext cx="12987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Subset 1</a:t>
            </a:r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8985198" y="2823507"/>
            <a:ext cx="297762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200"/>
              <a:buFont typeface="Arial"/>
              <a:buAutoNum type="arabicPeriod"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Train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200"/>
              <a:buFont typeface="Arial"/>
              <a:buAutoNum type="arabicPeriod"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Use the model to make the anomaly ranking</a:t>
            </a:r>
            <a:endParaRPr/>
          </a:p>
        </p:txBody>
      </p:sp>
      <p:cxnSp>
        <p:nvCxnSpPr>
          <p:cNvPr id="370" name="Google Shape;370;p19"/>
          <p:cNvCxnSpPr/>
          <p:nvPr/>
        </p:nvCxnSpPr>
        <p:spPr>
          <a:xfrm>
            <a:off x="7818785" y="2298650"/>
            <a:ext cx="1050207" cy="500175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19"/>
          <p:cNvCxnSpPr/>
          <p:nvPr/>
        </p:nvCxnSpPr>
        <p:spPr>
          <a:xfrm>
            <a:off x="7983539" y="3501426"/>
            <a:ext cx="793940" cy="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19"/>
          <p:cNvCxnSpPr/>
          <p:nvPr/>
        </p:nvCxnSpPr>
        <p:spPr>
          <a:xfrm flipH="1" rot="10800000">
            <a:off x="7818785" y="4303876"/>
            <a:ext cx="1050207" cy="849959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A picture containing drawing, food, plate&#10;&#10;Description automatically generated"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2" name="Google Shape;1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960" y="1252037"/>
            <a:ext cx="7285896" cy="495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900000" y="5139588"/>
            <a:ext cx="1393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200" u="none" cap="none" strike="noStrike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Dataset 1</a:t>
            </a:r>
            <a:endParaRPr/>
          </a:p>
        </p:txBody>
      </p:sp>
      <p:sp>
        <p:nvSpPr>
          <p:cNvPr id="164" name="Google Shape;164;p2"/>
          <p:cNvSpPr txBox="1"/>
          <p:nvPr>
            <p:ph type="title"/>
          </p:nvPr>
        </p:nvSpPr>
        <p:spPr>
          <a:xfrm>
            <a:off x="576263" y="206375"/>
            <a:ext cx="110410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Capturing Variations in Anomaly Rankings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8" name="Google Shape;378;p20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Step 2: Assigning Example-Wise Stability Scores Using </a:t>
            </a:r>
            <a:br>
              <a:rPr b="1" i="1" lang="it-IT" sz="3200"/>
            </a:br>
            <a:r>
              <a:rPr b="1" i="1" lang="it-IT" sz="3200"/>
              <a:t>the Std. Dev. and the Range of Normalized Positions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379" name="Google Shape;3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80" name="Google Shape;3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88" y="1847937"/>
            <a:ext cx="3270683" cy="39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/>
          <p:nvPr/>
        </p:nvSpPr>
        <p:spPr>
          <a:xfrm>
            <a:off x="2981740" y="1861189"/>
            <a:ext cx="780232" cy="3651715"/>
          </a:xfrm>
          <a:prstGeom prst="rect">
            <a:avLst/>
          </a:prstGeom>
          <a:solidFill>
            <a:srgbClr val="E60000">
              <a:alpha val="14901"/>
            </a:srgbClr>
          </a:solidFill>
          <a:ln cap="flat" cmpd="sng" w="222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lock, meter, drawing&#10;&#10;Description automatically generated" id="386" name="Google Shape;3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089" y="1401669"/>
            <a:ext cx="1110500" cy="457075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1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A picture containing drawing, food, plate&#10;&#10;Description automatically generated" id="388" name="Google Shape;3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89" name="Google Shape;3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288" y="1847937"/>
            <a:ext cx="3270683" cy="39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/>
          <p:nvPr/>
        </p:nvSpPr>
        <p:spPr>
          <a:xfrm>
            <a:off x="2981740" y="1861189"/>
            <a:ext cx="780232" cy="3651715"/>
          </a:xfrm>
          <a:prstGeom prst="rect">
            <a:avLst/>
          </a:prstGeom>
          <a:solidFill>
            <a:srgbClr val="E60000">
              <a:alpha val="14901"/>
            </a:srgbClr>
          </a:solidFill>
          <a:ln cap="flat" cmpd="sng" w="222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1"/>
          <p:cNvCxnSpPr>
            <a:stCxn id="390" idx="0"/>
          </p:cNvCxnSpPr>
          <p:nvPr/>
        </p:nvCxnSpPr>
        <p:spPr>
          <a:xfrm rot="-5400000">
            <a:off x="3659706" y="1368739"/>
            <a:ext cx="204600" cy="780300"/>
          </a:xfrm>
          <a:prstGeom prst="bentConnector2">
            <a:avLst/>
          </a:prstGeom>
          <a:noFill/>
          <a:ln cap="flat" cmpd="sng" w="44450">
            <a:solidFill>
              <a:srgbClr val="C0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21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Step 2: Assigning Example-Wise Stability Scores Using </a:t>
            </a:r>
            <a:br>
              <a:rPr b="1" i="1" lang="it-IT" sz="3200"/>
            </a:br>
            <a:r>
              <a:rPr b="1" i="1" lang="it-IT" sz="3200"/>
              <a:t>the Std. Dev. and the Range of Normalized Positions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lock, meter, drawing&#10;&#10;Description automatically generated"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089" y="1401669"/>
            <a:ext cx="1110500" cy="457075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A picture containing drawing, food, plate&#10;&#10;Description automatically generated" id="399" name="Google Shape;3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00" name="Google Shape;40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288" y="1847937"/>
            <a:ext cx="3270683" cy="39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2981740" y="1861189"/>
            <a:ext cx="780232" cy="3651715"/>
          </a:xfrm>
          <a:prstGeom prst="rect">
            <a:avLst/>
          </a:prstGeom>
          <a:solidFill>
            <a:srgbClr val="E60000">
              <a:alpha val="14901"/>
            </a:srgbClr>
          </a:solidFill>
          <a:ln cap="flat" cmpd="sng" w="222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2"/>
          <p:cNvCxnSpPr>
            <a:stCxn id="401" idx="0"/>
          </p:cNvCxnSpPr>
          <p:nvPr/>
        </p:nvCxnSpPr>
        <p:spPr>
          <a:xfrm rot="-5400000">
            <a:off x="3659706" y="1368739"/>
            <a:ext cx="204600" cy="780300"/>
          </a:xfrm>
          <a:prstGeom prst="bentConnector2">
            <a:avLst/>
          </a:prstGeom>
          <a:noFill/>
          <a:ln cap="flat" cmpd="sng" w="44450">
            <a:solidFill>
              <a:srgbClr val="C0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22"/>
          <p:cNvCxnSpPr>
            <a:stCxn id="397" idx="3"/>
          </p:cNvCxnSpPr>
          <p:nvPr/>
        </p:nvCxnSpPr>
        <p:spPr>
          <a:xfrm flipH="1" rot="10800000">
            <a:off x="5262589" y="2103346"/>
            <a:ext cx="1481400" cy="158370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4" name="Google Shape;404;p22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Step 2: Assigning Example-Wise Stability Scores Using</a:t>
            </a:r>
            <a:br>
              <a:rPr b="1" i="1" lang="it-IT" sz="3200"/>
            </a:br>
            <a:r>
              <a:rPr b="1" i="1" lang="it-IT" sz="3200"/>
              <a:t>the Std. Dev. and the Range of Normalized Positions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6836425" y="1734030"/>
            <a:ext cx="277858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13" l="-1973" r="-21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lock, meter, drawing&#10;&#10;Description automatically generated" id="410" name="Google Shape;4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089" y="1401669"/>
            <a:ext cx="1110500" cy="457075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A picture containing drawing, food, plate&#10;&#10;Description automatically generated" id="412" name="Google Shape;4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413" name="Google Shape;41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288" y="1847937"/>
            <a:ext cx="3270683" cy="3998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3"/>
          <p:cNvSpPr/>
          <p:nvPr/>
        </p:nvSpPr>
        <p:spPr>
          <a:xfrm>
            <a:off x="2981740" y="1861189"/>
            <a:ext cx="780232" cy="3651715"/>
          </a:xfrm>
          <a:prstGeom prst="rect">
            <a:avLst/>
          </a:prstGeom>
          <a:solidFill>
            <a:srgbClr val="E60000">
              <a:alpha val="14901"/>
            </a:srgbClr>
          </a:solidFill>
          <a:ln cap="flat" cmpd="sng" w="222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3"/>
          <p:cNvCxnSpPr>
            <a:stCxn id="414" idx="0"/>
          </p:cNvCxnSpPr>
          <p:nvPr/>
        </p:nvCxnSpPr>
        <p:spPr>
          <a:xfrm rot="-5400000">
            <a:off x="3659706" y="1368739"/>
            <a:ext cx="204600" cy="780300"/>
          </a:xfrm>
          <a:prstGeom prst="bentConnector2">
            <a:avLst/>
          </a:prstGeom>
          <a:noFill/>
          <a:ln cap="flat" cmpd="sng" w="44450">
            <a:solidFill>
              <a:srgbClr val="C0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A picture containing mirror&#10;&#10;Description automatically generated" id="416" name="Google Shape;41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5939" y="3246300"/>
            <a:ext cx="5114773" cy="296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3"/>
          <p:cNvCxnSpPr>
            <a:stCxn id="410" idx="3"/>
          </p:cNvCxnSpPr>
          <p:nvPr/>
        </p:nvCxnSpPr>
        <p:spPr>
          <a:xfrm flipH="1" rot="10800000">
            <a:off x="5262589" y="2103346"/>
            <a:ext cx="1481400" cy="158370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3"/>
          <p:cNvCxnSpPr>
            <a:stCxn id="410" idx="3"/>
          </p:cNvCxnSpPr>
          <p:nvPr/>
        </p:nvCxnSpPr>
        <p:spPr>
          <a:xfrm flipH="1" rot="10800000">
            <a:off x="5262589" y="2651446"/>
            <a:ext cx="1481400" cy="1035600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9143325" y="2820480"/>
            <a:ext cx="0" cy="496746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0" name="Google Shape;420;p23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Step 2: Assigning Example-Wise Stability Scores Using</a:t>
            </a:r>
            <a:br>
              <a:rPr b="1" i="1" lang="it-IT" sz="3200"/>
            </a:br>
            <a:r>
              <a:rPr b="1" i="1" lang="it-IT" sz="3200"/>
              <a:t>the Std. Dev. and the Range of Normalized Positions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6836425" y="1734030"/>
            <a:ext cx="277858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113" l="-1973" r="-21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2" name="Google Shape;422;p23"/>
          <p:cNvSpPr txBox="1"/>
          <p:nvPr/>
        </p:nvSpPr>
        <p:spPr>
          <a:xfrm>
            <a:off x="6782570" y="2415442"/>
            <a:ext cx="4634346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835" l="-394" r="-105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28" name="Google Shape;428;p24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Step 3: Aggregating the Example Scores to a Model Score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29" name="Google Shape;4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 txBox="1"/>
          <p:nvPr/>
        </p:nvSpPr>
        <p:spPr>
          <a:xfrm>
            <a:off x="497734" y="1308523"/>
            <a:ext cx="11196532" cy="48241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021" l="-870" r="0" t="-8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575400" y="1391478"/>
            <a:ext cx="11041200" cy="2344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it-IT" sz="4400"/>
              <a:t>Experiments</a:t>
            </a:r>
            <a:br>
              <a:rPr lang="it-IT" sz="4400"/>
            </a:br>
            <a:br>
              <a:rPr lang="it-IT" sz="1000"/>
            </a:br>
            <a:r>
              <a:rPr lang="it-IT" sz="3600"/>
              <a:t>Empirical evaluation on benchmark datasets</a:t>
            </a:r>
            <a:endParaRPr/>
          </a:p>
        </p:txBody>
      </p:sp>
      <p:pic>
        <p:nvPicPr>
          <p:cNvPr descr="A picture containing drawing, food, plate&#10;&#10;Description automatically generated" id="437" name="Google Shape;4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43" name="Google Shape;443;p26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Does Stability Measure Allow Cross-Comparisons Among Anomaly Detectors, Complementing Traditional Measures?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44" name="Google Shape;4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445" name="Google Shape;4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551" y="1624918"/>
            <a:ext cx="11552898" cy="421291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 txBox="1"/>
          <p:nvPr/>
        </p:nvSpPr>
        <p:spPr>
          <a:xfrm>
            <a:off x="5519979" y="5670609"/>
            <a:ext cx="115204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AUROC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1ae73831b_1_8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52" name="Google Shape;452;g91ae73831b_1_87"/>
          <p:cNvSpPr txBox="1"/>
          <p:nvPr>
            <p:ph type="title"/>
          </p:nvPr>
        </p:nvSpPr>
        <p:spPr>
          <a:xfrm>
            <a:off x="491288" y="207036"/>
            <a:ext cx="115530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Does Stability Measure Allow Cross-Comparisons Among Anomaly Detectors, Complementing Traditional Measures?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53" name="Google Shape;453;g91ae73831b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7999" cy="390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454" name="Google Shape;454;g91ae73831b_1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797" y="2320778"/>
            <a:ext cx="11442405" cy="292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60" name="Google Shape;460;p27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How does our Stability Measure behave when Biased Subsets are drawn?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61" name="Google Shape;4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62" name="Google Shape;46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87" y="2277659"/>
            <a:ext cx="4942103" cy="2936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/>
          <p:nvPr/>
        </p:nvSpPr>
        <p:spPr>
          <a:xfrm>
            <a:off x="5925396" y="3814795"/>
            <a:ext cx="2844000" cy="2160000"/>
          </a:xfrm>
          <a:prstGeom prst="rect">
            <a:avLst/>
          </a:prstGeom>
          <a:solidFill>
            <a:srgbClr val="002A7E">
              <a:alpha val="20000"/>
            </a:srgbClr>
          </a:solidFill>
          <a:ln cap="flat" cmpd="sng" w="38100">
            <a:solidFill>
              <a:srgbClr val="1566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9027928" y="2518069"/>
            <a:ext cx="2844000" cy="2160000"/>
          </a:xfrm>
          <a:prstGeom prst="rect">
            <a:avLst/>
          </a:prstGeom>
          <a:solidFill>
            <a:srgbClr val="002A7E">
              <a:alpha val="20000"/>
            </a:srgbClr>
          </a:solidFill>
          <a:ln cap="flat" cmpd="sng" w="38100">
            <a:solidFill>
              <a:srgbClr val="1566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5925396" y="1289720"/>
            <a:ext cx="2844000" cy="2160000"/>
          </a:xfrm>
          <a:prstGeom prst="rect">
            <a:avLst/>
          </a:prstGeom>
          <a:solidFill>
            <a:srgbClr val="002A7E">
              <a:alpha val="20000"/>
            </a:srgbClr>
          </a:solidFill>
          <a:ln cap="flat" cmpd="sng" w="38100">
            <a:solidFill>
              <a:srgbClr val="1566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470" name="Google Shape;4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311" y="1331015"/>
            <a:ext cx="2795667" cy="208690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72" name="Google Shape;472;p28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How does our Stability Measure behave when Biased Subsets are drawn?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73" name="Google Shape;47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74" name="Google Shape;4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287" y="2277659"/>
            <a:ext cx="4942103" cy="2936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75" name="Google Shape;47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2094" y="2554615"/>
            <a:ext cx="2795667" cy="20869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76" name="Google Shape;47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9562" y="3851341"/>
            <a:ext cx="2795667" cy="20869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28"/>
          <p:cNvCxnSpPr/>
          <p:nvPr/>
        </p:nvCxnSpPr>
        <p:spPr>
          <a:xfrm flipH="1" rot="10800000">
            <a:off x="5126898" y="3236206"/>
            <a:ext cx="755375" cy="378745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5126898" y="3614950"/>
            <a:ext cx="755375" cy="378746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28"/>
          <p:cNvCxnSpPr/>
          <p:nvPr/>
        </p:nvCxnSpPr>
        <p:spPr>
          <a:xfrm flipH="1" rot="10800000">
            <a:off x="5151064" y="3614950"/>
            <a:ext cx="3767649" cy="1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A picture containing drawing, food, plate&#10;&#10;Description automatically generated"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71" name="Google Shape;1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960" y="1252037"/>
            <a:ext cx="7285896" cy="4957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"/>
          <p:cNvSpPr txBox="1"/>
          <p:nvPr/>
        </p:nvSpPr>
        <p:spPr>
          <a:xfrm>
            <a:off x="900000" y="5139588"/>
            <a:ext cx="1393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Dataset 1</a:t>
            </a:r>
            <a:endParaRPr/>
          </a:p>
        </p:txBody>
      </p:sp>
      <p:sp>
        <p:nvSpPr>
          <p:cNvPr id="173" name="Google Shape;173;p3"/>
          <p:cNvSpPr txBox="1"/>
          <p:nvPr>
            <p:ph type="title"/>
          </p:nvPr>
        </p:nvSpPr>
        <p:spPr>
          <a:xfrm>
            <a:off x="576263" y="206375"/>
            <a:ext cx="11041062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Capturing Variations in Anomaly Rankings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7138616" y="4711485"/>
            <a:ext cx="4478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Does the ranking change when drawing different training sets from the same distribution?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85" name="Google Shape;485;p29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Biased Subsampling Strategies Lead to Less Stable Anomaly Detectors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486" name="Google Shape;4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&#10;&#10;Description automatically generated" id="487" name="Google Shape;4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820" y="1608618"/>
            <a:ext cx="9356360" cy="44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9"/>
          <p:cNvSpPr txBox="1"/>
          <p:nvPr/>
        </p:nvSpPr>
        <p:spPr>
          <a:xfrm>
            <a:off x="491288" y="1629044"/>
            <a:ext cx="27181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Uniform Sampling</a:t>
            </a: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491288" y="2059931"/>
            <a:ext cx="27181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Biased Sampling</a:t>
            </a:r>
            <a:endParaRPr/>
          </a:p>
        </p:txBody>
      </p:sp>
      <p:cxnSp>
        <p:nvCxnSpPr>
          <p:cNvPr id="490" name="Google Shape;490;p29"/>
          <p:cNvCxnSpPr/>
          <p:nvPr/>
        </p:nvCxnSpPr>
        <p:spPr>
          <a:xfrm>
            <a:off x="2875722" y="1888022"/>
            <a:ext cx="859699" cy="1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29"/>
          <p:cNvCxnSpPr/>
          <p:nvPr/>
        </p:nvCxnSpPr>
        <p:spPr>
          <a:xfrm>
            <a:off x="2875722" y="2318908"/>
            <a:ext cx="859699" cy="1"/>
          </a:xfrm>
          <a:prstGeom prst="straightConnector1">
            <a:avLst/>
          </a:prstGeom>
          <a:noFill/>
          <a:ln cap="flat" cmpd="sng" w="44450">
            <a:solidFill>
              <a:srgbClr val="A80000">
                <a:alpha val="69803"/>
              </a:srgbClr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92" name="Google Shape;492;p29"/>
          <p:cNvSpPr txBox="1"/>
          <p:nvPr/>
        </p:nvSpPr>
        <p:spPr>
          <a:xfrm>
            <a:off x="5520489" y="1198157"/>
            <a:ext cx="229829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Hyperparameter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99" name="Google Shape;499;p30"/>
          <p:cNvSpPr txBox="1"/>
          <p:nvPr>
            <p:ph type="title"/>
          </p:nvPr>
        </p:nvSpPr>
        <p:spPr>
          <a:xfrm>
            <a:off x="491288" y="207036"/>
            <a:ext cx="11552898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Stability Measure Is a Valid Alternative To Traditional Performance Measures to Quantify Models’ Behaviour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A picture containing drawing, food, plate&#10;&#10;Description automatically generated" id="500" name="Google Shape;5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0"/>
          <p:cNvSpPr txBox="1"/>
          <p:nvPr/>
        </p:nvSpPr>
        <p:spPr>
          <a:xfrm>
            <a:off x="497734" y="1339519"/>
            <a:ext cx="11196532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We proposed a </a:t>
            </a:r>
            <a:r>
              <a:rPr b="1"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novel stability measure</a:t>
            </a:r>
            <a:r>
              <a:rPr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 to quantify the robustness of anomaly detection methods:</a:t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1. This measure allows meaningful cross-comparison of different methods;</a:t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2. This measure behaves realistically in our experiments.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All code and experiments are available online: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https://github.com/Lorenzo-Perini/StabilityRankings_AD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type="ctrTitle"/>
          </p:nvPr>
        </p:nvSpPr>
        <p:spPr>
          <a:xfrm>
            <a:off x="575999" y="1080000"/>
            <a:ext cx="11509984" cy="402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Arial"/>
              <a:buNone/>
            </a:pPr>
            <a:r>
              <a:rPr b="1" i="1" lang="it-IT" sz="4400">
                <a:solidFill>
                  <a:srgbClr val="D8D8D8"/>
                </a:solidFill>
              </a:rPr>
              <a:t>Contact us </a:t>
            </a:r>
            <a:br>
              <a:rPr b="1" i="1" lang="it-IT" sz="4400">
                <a:solidFill>
                  <a:srgbClr val="D8D8D8"/>
                </a:solidFill>
              </a:rPr>
            </a:br>
            <a:br>
              <a:rPr b="1" i="1" lang="it-IT" sz="1600">
                <a:solidFill>
                  <a:srgbClr val="D8D8D8"/>
                </a:solidFill>
              </a:rPr>
            </a:br>
            <a:r>
              <a:rPr b="1" i="1" lang="it-IT" sz="3600">
                <a:solidFill>
                  <a:srgbClr val="D8D8D8"/>
                </a:solidFill>
              </a:rPr>
              <a:t>name.surname@kuleuven.be</a:t>
            </a:r>
            <a:endParaRPr sz="4400"/>
          </a:p>
        </p:txBody>
      </p:sp>
      <p:pic>
        <p:nvPicPr>
          <p:cNvPr descr="A picture containing drawing, food, plate&#10;&#10;Description automatically generated" id="507" name="Google Shape;5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249" y="337931"/>
            <a:ext cx="1216586" cy="73408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1"/>
          <p:cNvSpPr txBox="1"/>
          <p:nvPr/>
        </p:nvSpPr>
        <p:spPr>
          <a:xfrm>
            <a:off x="6487412" y="5940718"/>
            <a:ext cx="55129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https://people.cs.kuleuven.be/~lorenzo.perini/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@LorenzoPerini95</a:t>
            </a:r>
            <a:endParaRPr/>
          </a:p>
        </p:txBody>
      </p:sp>
      <p:pic>
        <p:nvPicPr>
          <p:cNvPr descr="A picture containing ax&#10;&#10;Description automatically generated" id="509" name="Google Shape;50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2015" y="6307913"/>
            <a:ext cx="442992" cy="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1"/>
          <p:cNvSpPr txBox="1"/>
          <p:nvPr>
            <p:ph idx="1" type="subTitle"/>
          </p:nvPr>
        </p:nvSpPr>
        <p:spPr>
          <a:xfrm>
            <a:off x="575998" y="5392800"/>
            <a:ext cx="7931898" cy="1127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590"/>
              <a:buNone/>
            </a:pPr>
            <a:r>
              <a:rPr b="1" i="1" lang="it-IT" sz="2590">
                <a:solidFill>
                  <a:srgbClr val="0D1720"/>
                </a:solidFill>
              </a:rPr>
              <a:t>Lorenzo Perini</a:t>
            </a:r>
            <a:r>
              <a:rPr i="1" lang="it-IT" sz="2590">
                <a:solidFill>
                  <a:srgbClr val="0D1720"/>
                </a:solidFill>
              </a:rPr>
              <a:t>, Connor Galvin, Vincent Vercruyssen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720"/>
              </a:buClr>
              <a:buSzPts val="2590"/>
              <a:buNone/>
            </a:pPr>
            <a:r>
              <a:rPr i="1" lang="it-IT" sz="2590">
                <a:solidFill>
                  <a:srgbClr val="0D1720"/>
                </a:solidFill>
              </a:rPr>
              <a:t>EDML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iece of paper&#10;&#10;Description automatically generated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008" y="1252036"/>
            <a:ext cx="7285897" cy="495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Capturing Variations in Anomaly Rankings</a:t>
            </a:r>
            <a:endParaRPr/>
          </a:p>
        </p:txBody>
      </p:sp>
      <p:pic>
        <p:nvPicPr>
          <p:cNvPr descr="A picture containing drawing, food, plate&#10;&#10;Description automatically generated" id="182" name="Google Shape;1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 txBox="1"/>
          <p:nvPr/>
        </p:nvSpPr>
        <p:spPr>
          <a:xfrm>
            <a:off x="900000" y="5139588"/>
            <a:ext cx="1393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Dataset 2</a:t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>
            <a:off x="7138616" y="4711485"/>
            <a:ext cx="4478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Does the ranking change when drawing different training sets from the same distribution?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958" y="1252036"/>
            <a:ext cx="7285898" cy="495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91" name="Google Shape;191;p5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Capturing Variations in Anomaly Rankings</a:t>
            </a:r>
            <a:endParaRPr/>
          </a:p>
        </p:txBody>
      </p:sp>
      <p:pic>
        <p:nvPicPr>
          <p:cNvPr descr="A picture containing drawing, food, plate&#10;&#10;Description automatically generated"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/>
          <p:nvPr/>
        </p:nvSpPr>
        <p:spPr>
          <a:xfrm>
            <a:off x="4754904" y="5623778"/>
            <a:ext cx="743709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3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b="1" i="1" lang="it-IT" sz="23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r>
              <a:rPr i="1" lang="it-IT" sz="23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 is the model in making anomaly rankings?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900000" y="5139588"/>
            <a:ext cx="13933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Dataset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0" name="Google Shape;200;p6"/>
          <p:cNvSpPr txBox="1"/>
          <p:nvPr>
            <p:ph type="title"/>
          </p:nvPr>
        </p:nvSpPr>
        <p:spPr>
          <a:xfrm>
            <a:off x="575999" y="207036"/>
            <a:ext cx="11377461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We Aim To Quantify the Robustness of Anomaly Detectors</a:t>
            </a:r>
            <a:endParaRPr/>
          </a:p>
        </p:txBody>
      </p:sp>
      <p:pic>
        <p:nvPicPr>
          <p:cNvPr descr="A picture containing drawing, food, plate&#10;&#10;Description automatically generated"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99" y="1834658"/>
            <a:ext cx="9071584" cy="392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08" name="Google Shape;208;p7"/>
          <p:cNvSpPr txBox="1"/>
          <p:nvPr>
            <p:ph type="title"/>
          </p:nvPr>
        </p:nvSpPr>
        <p:spPr>
          <a:xfrm>
            <a:off x="575999" y="207036"/>
            <a:ext cx="11377461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We Aim To Quantify the Robustness of Anomaly Detectors</a:t>
            </a:r>
            <a:endParaRPr/>
          </a:p>
        </p:txBody>
      </p:sp>
      <p:pic>
        <p:nvPicPr>
          <p:cNvPr descr="A picture containing drawing, food, plate&#10;&#10;Description automatically generated"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99" y="1834658"/>
            <a:ext cx="9071584" cy="392602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/>
          <p:nvPr/>
        </p:nvSpPr>
        <p:spPr>
          <a:xfrm>
            <a:off x="9647583" y="3925105"/>
            <a:ext cx="23136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More robust than the others!</a:t>
            </a:r>
            <a:endParaRPr/>
          </a:p>
        </p:txBody>
      </p:sp>
      <p:cxnSp>
        <p:nvCxnSpPr>
          <p:cNvPr id="212" name="Google Shape;212;p7"/>
          <p:cNvCxnSpPr>
            <a:stCxn id="211" idx="0"/>
          </p:cNvCxnSpPr>
          <p:nvPr/>
        </p:nvCxnSpPr>
        <p:spPr>
          <a:xfrm flipH="1" rot="5400000">
            <a:off x="9272156" y="2392855"/>
            <a:ext cx="1907700" cy="1156800"/>
          </a:xfrm>
          <a:prstGeom prst="bentConnector3">
            <a:avLst>
              <a:gd fmla="val 99560" name="adj1"/>
            </a:avLst>
          </a:prstGeom>
          <a:noFill/>
          <a:ln cap="flat" cmpd="sng" w="44450">
            <a:solidFill>
              <a:srgbClr val="17262E">
                <a:alpha val="69803"/>
              </a:srgbClr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7"/>
          <p:cNvSpPr/>
          <p:nvPr/>
        </p:nvSpPr>
        <p:spPr>
          <a:xfrm>
            <a:off x="7026797" y="1772666"/>
            <a:ext cx="2605287" cy="3651715"/>
          </a:xfrm>
          <a:prstGeom prst="rect">
            <a:avLst/>
          </a:prstGeom>
          <a:solidFill>
            <a:srgbClr val="E60000">
              <a:alpha val="14901"/>
            </a:srgbClr>
          </a:solidFill>
          <a:ln cap="flat" cmpd="sng" w="22225">
            <a:solidFill>
              <a:srgbClr val="96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9" name="Google Shape;219;p8"/>
          <p:cNvSpPr txBox="1"/>
          <p:nvPr>
            <p:ph type="title"/>
          </p:nvPr>
        </p:nvSpPr>
        <p:spPr>
          <a:xfrm>
            <a:off x="575999" y="207036"/>
            <a:ext cx="11377461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We Aim To Quantify the Robustness of Anomaly Detectors</a:t>
            </a:r>
            <a:endParaRPr/>
          </a:p>
        </p:txBody>
      </p:sp>
      <p:pic>
        <p:nvPicPr>
          <p:cNvPr descr="A picture containing drawing, food, plate&#10;&#10;Description automatically generated"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575998" y="2120949"/>
            <a:ext cx="10675097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400"/>
              <a:buFont typeface="Arial"/>
              <a:buChar char="•"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	Training and test sets, and an anomaly detection model;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1720"/>
              </a:buClr>
              <a:buSzPts val="2400"/>
              <a:buFont typeface="Arial"/>
              <a:buChar char="•"/>
            </a:pPr>
            <a:r>
              <a:rPr i="1" lang="it-IT" sz="2400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2400" u="none" cap="none" strike="noStrike">
                <a:solidFill>
                  <a:srgbClr val="0D1720"/>
                </a:solidFill>
                <a:latin typeface="Arial"/>
                <a:ea typeface="Arial"/>
                <a:cs typeface="Arial"/>
                <a:sym typeface="Arial"/>
              </a:rPr>
              <a:t>	Design a stability measure quantifying the ability of the model to rank 	the test examples consistently under variations in the training set.</a:t>
            </a:r>
            <a:endParaRPr b="0" i="1" sz="2400" u="none" cap="none" strike="noStrike">
              <a:solidFill>
                <a:srgbClr val="0D17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, small, table, hanging&#10;&#10;Description automatically generated"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93" y="1597605"/>
            <a:ext cx="8610414" cy="3980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576000" y="621000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28" name="Google Shape;228;p9"/>
          <p:cNvSpPr txBox="1"/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it-IT" sz="3200"/>
              <a:t>Which Model Would you Trust More?</a:t>
            </a:r>
            <a:endParaRPr/>
          </a:p>
        </p:txBody>
      </p:sp>
      <p:pic>
        <p:nvPicPr>
          <p:cNvPr descr="A picture containing drawing, food, plate&#10;&#10;Description automatically generated" id="229" name="Google Shape;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6737" y="6337850"/>
            <a:ext cx="648000" cy="3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2017-09-13T11:47:32Z</dcterms:created>
</cp:coreProperties>
</file>