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3" roundtripDataSignature="AMtx7mh3n5g2LzQMifGnxbwVurVGuXx+6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96E9AD6-4988-40D4-B7E5-C3B6E556E435}">
  <a:tblStyle styleId="{B96E9AD6-4988-40D4-B7E5-C3B6E556E435}"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DF2"/>
          </a:solidFill>
        </a:fill>
      </a:tcStyle>
    </a:wholeTbl>
    <a:band1H>
      <a:tcTxStyle/>
      <a:tcStyle>
        <a:fill>
          <a:solidFill>
            <a:srgbClr val="CBDAE3"/>
          </a:solidFill>
        </a:fill>
      </a:tcStyle>
    </a:band1H>
    <a:band2H>
      <a:tcTxStyle/>
    </a:band2H>
    <a:band1V>
      <a:tcTxStyle/>
      <a:tcStyle>
        <a:fill>
          <a:solidFill>
            <a:srgbClr val="CBDAE3"/>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57E7C5C4-E5AE-4BDE-A7EF-14A6EC3466AC}"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t-IT"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049fb8e1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0" name="Google Shape;80;gc049fb8e1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gc049fb8e18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049fb8e18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9" name="Google Shape;89;gc049fb8e18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gc049fb8e18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a:t>In the first step, the main goal is to pass from anomaly scores to outlier probabilities. Let's start by fixing a score s, which is the anomaly score of a fixed test example. As the higher is the score, the more anomalous is the example, what we want to do is to measure the quantity of scores that are less than s. In fact, it's easy to realize that the larger the number of examples with lower scores, the greater is the red area quantifying the anomalousness of s and, as a result, the more anomalous the score s is. So, the first step consists of estimating the red area inside the plot, which is the probability that drawing another example and computing its anomaly score, this new score will be less than our fixed value s.</a:t>
            </a:r>
            <a:endParaRPr/>
          </a:p>
        </p:txBody>
      </p:sp>
      <p:sp>
        <p:nvSpPr>
          <p:cNvPr id="316" name="Google Shape;31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a:t>In practice, as we do not know the actual distribution of anomaly scores, we assume that the red area is a random variable with non informative prior uniform distribution and, by considering the anomaly scores inside the dataset, we model the posterior distribution and take the mean as most likely value. The Bayesian approach allows getting smooth values of the area, as it is the same as considering the empirical distribution of anomaly scores with a correction factor.</a:t>
            </a:r>
            <a:endParaRPr/>
          </a:p>
        </p:txBody>
      </p:sp>
      <p:sp>
        <p:nvSpPr>
          <p:cNvPr id="328" name="Google Shape;32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a:t>In the second step, we have a smooth probability value ps representing the red area, which again might be thought as the probability that drawing a new anomaly score from its true distribution, this will be less than the fixed score s. In this step we should quantify the confidence assuming that different training sets are observed. Instead of literally drawing many training sets, we just need to consider the score that the anomaly detector would assign to each drawn example. And the main key insight is that, here, we do not need the actual value of the anomaly score but only whether this is greater than s or not. In fact, it doesn't matter the distance between the threshold and the score s, but only the side of the threshold with respect to the score.</a:t>
            </a:r>
            <a:endParaRPr/>
          </a:p>
        </p:txBody>
      </p:sp>
      <p:sp>
        <p:nvSpPr>
          <p:cNvPr id="344" name="Google Shape;34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ba443be9f3_0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a:t>What we should do to pass from the outlier probability to the confidence value is to calculate the number of examples that would end up inside the red area if we drew a different dataset with the same size as the previous one and assuming to know the previously estimated outlier probability ps.</a:t>
            </a:r>
            <a:endParaRPr/>
          </a:p>
        </p:txBody>
      </p:sp>
      <p:sp>
        <p:nvSpPr>
          <p:cNvPr id="360" name="Google Shape;360;gba443be9f3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ba443be9f3_0_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a:t>In fact, in order to set the predictive threshold such that the fixed score s is predicted to be anomalous we just need that enough examples fall inside the red area in order to set the predictive threshold as a value lower than the score s.</a:t>
            </a:r>
            <a:endParaRPr/>
          </a:p>
        </p:txBody>
      </p:sp>
      <p:sp>
        <p:nvSpPr>
          <p:cNvPr id="378" name="Google Shape;378;gba443be9f3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ba73bf705e_0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gba73bf705e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ba73bf705e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gba73bf705e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ba73bf705e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gba73bf705e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d50017c4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8" name="Google Shape;98;gbd50017c4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gbd50017c4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a:t>If a few anomalies are expected to be present, then the confidence will converge to 1 and the limit predicted class will only depend on the value of gamma. In fact, if the proportion of examples in the training set with anomaly scores greater than s is high enough compared to gamma, then the example will always be predicted as normal.</a:t>
            </a:r>
            <a:endParaRPr/>
          </a:p>
        </p:txBody>
      </p:sp>
      <p:sp>
        <p:nvSpPr>
          <p:cNvPr id="454" name="Google Shape;45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a:t>On the other hand, assuming that the training set will never contain anomalies and taking the maximum score as threshold, then the confidence either converges to 1, in case an example with greater score is observed, or, otherwise, it converges to e power to minus 1. This particular and not so high value in the second case is due to the fact that, while the training set is growing in size, it gets more likely to draw a normal example with anomaly score greater than the fixed test score s. And if eventually it happens, then as you can see from the test 2 in the plot, the predicted class will change to normal and the confidence will converge to 1 as in the first case. So for this reason, it's not very likely that the test example will end up remaining anomalous to the limit.</a:t>
            </a:r>
            <a:endParaRPr/>
          </a:p>
        </p:txBody>
      </p:sp>
      <p:sp>
        <p:nvSpPr>
          <p:cNvPr id="465" name="Google Shape;46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a:t>To empirically prove the effectiveness of ExCeeD, a large experimental comparison has been performed. We considered the error between the confidence estimates and the empirical frequencies of class predictions and we compared our method with three baselines. A first baseline consists of assuming that the model has always confidence equal to 1 in its prediction. The second baseline consists of using existing density estimation methods instead of our step 1. The third group contains the calibration methods where we actually have to assume that the training set is labeled. By involving three anomaly detectors and 21 benchmark datasets, we proved that our method ExCeeD is able to recover the empirical frequencies of class prediction better than the other baselines.</a:t>
            </a:r>
            <a:endParaRPr/>
          </a:p>
        </p:txBody>
      </p:sp>
      <p:sp>
        <p:nvSpPr>
          <p:cNvPr id="485" name="Google Shape;48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a:t>A final example illustrates that ExCeeD is able to estimate the uncertainty in class prediction differently for slight different examples. Consider the case where an example starts moving away from a normal cluster of data towards anomalies. In this case we expect the confidence to start high and get lower while the example is getting less normal. Then, after a while the model is supposed to change its prediction from normal to anomaly and the confidence should get higher again, meaning that the point is getting more anomalous step by step. The strenght of ExCeeD is that it is able to produce smooth confidence scores which capture the variation of uncertainty behind the model even if the example's position slightly changes.</a:t>
            </a:r>
            <a:endParaRPr/>
          </a:p>
        </p:txBody>
      </p:sp>
      <p:sp>
        <p:nvSpPr>
          <p:cNvPr id="493" name="Google Shape;49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bcd43dfd03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gbcd43dfd03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ca33e895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ca33e895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bca33e8956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a443be9f3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ba443be9f3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a443be9f3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ba443be9f3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a443be9f3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ba443be9f3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7" name="Shape 17"/>
        <p:cNvGrpSpPr/>
        <p:nvPr/>
      </p:nvGrpSpPr>
      <p:grpSpPr>
        <a:xfrm>
          <a:off x="0" y="0"/>
          <a:ext cx="0" cy="0"/>
          <a:chOff x="0" y="0"/>
          <a:chExt cx="0" cy="0"/>
        </a:xfrm>
      </p:grpSpPr>
      <p:sp>
        <p:nvSpPr>
          <p:cNvPr id="18" name="Google Shape;18;p34"/>
          <p:cNvSpPr/>
          <p:nvPr/>
        </p:nvSpPr>
        <p:spPr>
          <a:xfrm>
            <a:off x="0" y="0"/>
            <a:ext cx="12193201"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34"/>
          <p:cNvSpPr/>
          <p:nvPr/>
        </p:nvSpPr>
        <p:spPr>
          <a:xfrm>
            <a:off x="0" y="648000"/>
            <a:ext cx="12193201" cy="6210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 name="Google Shape;20;p34"/>
          <p:cNvSpPr/>
          <p:nvPr/>
        </p:nvSpPr>
        <p:spPr>
          <a:xfrm>
            <a:off x="0" y="647998"/>
            <a:ext cx="12193201" cy="4456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21" name="Google Shape;21;p34"/>
          <p:cNvPicPr preferRelativeResize="0"/>
          <p:nvPr/>
        </p:nvPicPr>
        <p:blipFill rotWithShape="1">
          <a:blip r:embed="rId2">
            <a:alphaModFix/>
          </a:blip>
          <a:srcRect b="0" l="0" r="0" t="0"/>
          <a:stretch/>
        </p:blipFill>
        <p:spPr>
          <a:xfrm>
            <a:off x="360000" y="360000"/>
            <a:ext cx="2018135" cy="720000"/>
          </a:xfrm>
          <a:prstGeom prst="rect">
            <a:avLst/>
          </a:prstGeom>
          <a:noFill/>
          <a:ln>
            <a:noFill/>
          </a:ln>
        </p:spPr>
      </p:pic>
      <p:sp>
        <p:nvSpPr>
          <p:cNvPr id="22" name="Google Shape;22;p34"/>
          <p:cNvSpPr txBox="1"/>
          <p:nvPr>
            <p:ph type="ctrTitle"/>
          </p:nvPr>
        </p:nvSpPr>
        <p:spPr>
          <a:xfrm>
            <a:off x="575999" y="1080000"/>
            <a:ext cx="6096524" cy="4024798"/>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Clr>
                <a:schemeClr val="lt1"/>
              </a:buClr>
              <a:buSzPts val="4000"/>
              <a:buFont typeface="Arial"/>
              <a:buNone/>
              <a:defRPr sz="4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4"/>
          <p:cNvSpPr txBox="1"/>
          <p:nvPr>
            <p:ph idx="1" type="subTitle"/>
          </p:nvPr>
        </p:nvSpPr>
        <p:spPr>
          <a:xfrm>
            <a:off x="575999" y="5392801"/>
            <a:ext cx="6096524" cy="730188"/>
          </a:xfrm>
          <a:prstGeom prst="rect">
            <a:avLst/>
          </a:prstGeom>
          <a:noFill/>
          <a:ln>
            <a:noFill/>
          </a:ln>
        </p:spPr>
        <p:txBody>
          <a:bodyPr anchorCtr="0" anchor="t" bIns="0" lIns="0" spcFirstLastPara="1" rIns="0" wrap="square" tIns="0">
            <a:normAutofit/>
          </a:bodyPr>
          <a:lstStyle>
            <a:lvl1pPr lvl="0" algn="l">
              <a:lnSpc>
                <a:spcPct val="100000"/>
              </a:lnSpc>
              <a:spcBef>
                <a:spcPts val="1000"/>
              </a:spcBef>
              <a:spcAft>
                <a:spcPts val="0"/>
              </a:spcAft>
              <a:buClr>
                <a:schemeClr val="dk1"/>
              </a:buClr>
              <a:buSzPts val="2400"/>
              <a:buNone/>
              <a:defRPr sz="2400">
                <a:solidFill>
                  <a:schemeClr val="dk1"/>
                </a:solidFill>
              </a:defRPr>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34"/>
          <p:cNvSpPr/>
          <p:nvPr>
            <p:ph idx="2" type="pic"/>
          </p:nvPr>
        </p:nvSpPr>
        <p:spPr>
          <a:xfrm>
            <a:off x="7248525" y="1654175"/>
            <a:ext cx="4368673" cy="4468813"/>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10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lvl="1"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1026">
          <p15:clr>
            <a:srgbClr val="FBAE40"/>
          </p15:clr>
        </p15:guide>
        <p15:guide id="2" pos="4203">
          <p15:clr>
            <a:srgbClr val="FBAE40"/>
          </p15:clr>
        </p15:guide>
        <p15:guide id="3" orient="horz" pos="397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5" name="Shape 25"/>
        <p:cNvGrpSpPr/>
        <p:nvPr/>
      </p:nvGrpSpPr>
      <p:grpSpPr>
        <a:xfrm>
          <a:off x="0" y="0"/>
          <a:ext cx="0" cy="0"/>
          <a:chOff x="0" y="0"/>
          <a:chExt cx="0" cy="0"/>
        </a:xfrm>
      </p:grpSpPr>
      <p:sp>
        <p:nvSpPr>
          <p:cNvPr id="26" name="Google Shape;26;p35"/>
          <p:cNvSpPr txBox="1"/>
          <p:nvPr>
            <p:ph idx="1" type="body"/>
          </p:nvPr>
        </p:nvSpPr>
        <p:spPr>
          <a:xfrm>
            <a:off x="576000" y="1656000"/>
            <a:ext cx="11041200" cy="44640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35"/>
          <p:cNvSpPr txBox="1"/>
          <p:nvPr>
            <p:ph idx="10" type="dt"/>
          </p:nvPr>
        </p:nvSpPr>
        <p:spPr>
          <a:xfrm>
            <a:off x="1440000" y="6210000"/>
            <a:ext cx="720000" cy="648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5"/>
          <p:cNvSpPr txBox="1"/>
          <p:nvPr>
            <p:ph idx="11" type="ftr"/>
          </p:nvPr>
        </p:nvSpPr>
        <p:spPr>
          <a:xfrm>
            <a:off x="6033600" y="6210000"/>
            <a:ext cx="4993200" cy="648000"/>
          </a:xfrm>
          <a:prstGeom prst="rect">
            <a:avLst/>
          </a:prstGeom>
          <a:noFill/>
          <a:ln>
            <a:noFill/>
          </a:ln>
        </p:spPr>
        <p:txBody>
          <a:bodyPr anchorCtr="0" anchor="ctr" bIns="0" lIns="0" spcFirstLastPara="1" rIns="18000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5"/>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t-IT"/>
              <a:t>‹#›</a:t>
            </a:fld>
            <a:endParaRPr/>
          </a:p>
        </p:txBody>
      </p:sp>
      <p:sp>
        <p:nvSpPr>
          <p:cNvPr id="30" name="Google Shape;30;p35"/>
          <p:cNvSpPr txBox="1"/>
          <p:nvPr>
            <p:ph type="title"/>
          </p:nvPr>
        </p:nvSpPr>
        <p:spPr>
          <a:xfrm>
            <a:off x="576000" y="207036"/>
            <a:ext cx="11041200" cy="115200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1" name="Shape 31"/>
        <p:cNvGrpSpPr/>
        <p:nvPr/>
      </p:nvGrpSpPr>
      <p:grpSpPr>
        <a:xfrm>
          <a:off x="0" y="0"/>
          <a:ext cx="0" cy="0"/>
          <a:chOff x="0" y="0"/>
          <a:chExt cx="0" cy="0"/>
        </a:xfrm>
      </p:grpSpPr>
      <p:sp>
        <p:nvSpPr>
          <p:cNvPr id="32" name="Google Shape;32;p36"/>
          <p:cNvSpPr/>
          <p:nvPr/>
        </p:nvSpPr>
        <p:spPr>
          <a:xfrm>
            <a:off x="0" y="0"/>
            <a:ext cx="12193201" cy="620756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 name="Google Shape;33;p36"/>
          <p:cNvSpPr txBox="1"/>
          <p:nvPr>
            <p:ph type="title"/>
          </p:nvPr>
        </p:nvSpPr>
        <p:spPr>
          <a:xfrm>
            <a:off x="575999" y="1800000"/>
            <a:ext cx="6096524" cy="23868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2"/>
              </a:buClr>
              <a:buSzPts val="4000"/>
              <a:buFont typeface="Arial"/>
              <a:buNone/>
              <a:defRPr sz="4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36"/>
          <p:cNvSpPr txBox="1"/>
          <p:nvPr>
            <p:ph idx="1" type="body"/>
          </p:nvPr>
        </p:nvSpPr>
        <p:spPr>
          <a:xfrm>
            <a:off x="575999" y="4359600"/>
            <a:ext cx="6096264" cy="1501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000"/>
              </a:spcBef>
              <a:spcAft>
                <a:spcPts val="0"/>
              </a:spcAft>
              <a:buClr>
                <a:schemeClr val="dk1"/>
              </a:buClr>
              <a:buSzPts val="2400"/>
              <a:buNone/>
              <a:defRPr sz="2400">
                <a:solidFill>
                  <a:schemeClr val="dk1"/>
                </a:solidFill>
              </a:defRPr>
            </a:lvl1pPr>
            <a:lvl2pPr indent="-228600" lvl="1" marL="914400" algn="l">
              <a:lnSpc>
                <a:spcPct val="100000"/>
              </a:lnSpc>
              <a:spcBef>
                <a:spcPts val="500"/>
              </a:spcBef>
              <a:spcAft>
                <a:spcPts val="0"/>
              </a:spcAft>
              <a:buClr>
                <a:srgbClr val="8C949A"/>
              </a:buClr>
              <a:buSzPts val="2000"/>
              <a:buNone/>
              <a:defRPr sz="2000">
                <a:solidFill>
                  <a:srgbClr val="8C949A"/>
                </a:solidFill>
              </a:defRPr>
            </a:lvl2pPr>
            <a:lvl3pPr indent="-228600" lvl="2" marL="1371600" algn="l">
              <a:lnSpc>
                <a:spcPct val="100000"/>
              </a:lnSpc>
              <a:spcBef>
                <a:spcPts val="500"/>
              </a:spcBef>
              <a:spcAft>
                <a:spcPts val="0"/>
              </a:spcAft>
              <a:buClr>
                <a:srgbClr val="8C949A"/>
              </a:buClr>
              <a:buSzPts val="1800"/>
              <a:buNone/>
              <a:defRPr sz="1800">
                <a:solidFill>
                  <a:srgbClr val="8C949A"/>
                </a:solidFill>
              </a:defRPr>
            </a:lvl3pPr>
            <a:lvl4pPr indent="-228600" lvl="3" marL="1828800" algn="l">
              <a:lnSpc>
                <a:spcPct val="100000"/>
              </a:lnSpc>
              <a:spcBef>
                <a:spcPts val="500"/>
              </a:spcBef>
              <a:spcAft>
                <a:spcPts val="0"/>
              </a:spcAft>
              <a:buClr>
                <a:srgbClr val="8C949A"/>
              </a:buClr>
              <a:buSzPts val="1600"/>
              <a:buNone/>
              <a:defRPr sz="1600">
                <a:solidFill>
                  <a:srgbClr val="8C949A"/>
                </a:solidFill>
              </a:defRPr>
            </a:lvl4pPr>
            <a:lvl5pPr indent="-228600" lvl="4" marL="2286000" algn="l">
              <a:lnSpc>
                <a:spcPct val="100000"/>
              </a:lnSpc>
              <a:spcBef>
                <a:spcPts val="500"/>
              </a:spcBef>
              <a:spcAft>
                <a:spcPts val="0"/>
              </a:spcAft>
              <a:buClr>
                <a:srgbClr val="8C949A"/>
              </a:buClr>
              <a:buSzPts val="1600"/>
              <a:buNone/>
              <a:defRPr sz="1600">
                <a:solidFill>
                  <a:srgbClr val="8C949A"/>
                </a:solidFill>
              </a:defRPr>
            </a:lvl5pPr>
            <a:lvl6pPr indent="-228600" lvl="5" marL="2743200" algn="l">
              <a:lnSpc>
                <a:spcPct val="90000"/>
              </a:lnSpc>
              <a:spcBef>
                <a:spcPts val="500"/>
              </a:spcBef>
              <a:spcAft>
                <a:spcPts val="0"/>
              </a:spcAft>
              <a:buClr>
                <a:srgbClr val="8C949A"/>
              </a:buClr>
              <a:buSzPts val="1600"/>
              <a:buNone/>
              <a:defRPr sz="1600">
                <a:solidFill>
                  <a:srgbClr val="8C949A"/>
                </a:solidFill>
              </a:defRPr>
            </a:lvl6pPr>
            <a:lvl7pPr indent="-228600" lvl="6" marL="3200400" algn="l">
              <a:lnSpc>
                <a:spcPct val="90000"/>
              </a:lnSpc>
              <a:spcBef>
                <a:spcPts val="500"/>
              </a:spcBef>
              <a:spcAft>
                <a:spcPts val="0"/>
              </a:spcAft>
              <a:buClr>
                <a:srgbClr val="8C949A"/>
              </a:buClr>
              <a:buSzPts val="1600"/>
              <a:buNone/>
              <a:defRPr sz="1600">
                <a:solidFill>
                  <a:srgbClr val="8C949A"/>
                </a:solidFill>
              </a:defRPr>
            </a:lvl7pPr>
            <a:lvl8pPr indent="-228600" lvl="7" marL="3657600" algn="l">
              <a:lnSpc>
                <a:spcPct val="90000"/>
              </a:lnSpc>
              <a:spcBef>
                <a:spcPts val="500"/>
              </a:spcBef>
              <a:spcAft>
                <a:spcPts val="0"/>
              </a:spcAft>
              <a:buClr>
                <a:srgbClr val="8C949A"/>
              </a:buClr>
              <a:buSzPts val="1600"/>
              <a:buNone/>
              <a:defRPr sz="1600">
                <a:solidFill>
                  <a:srgbClr val="8C949A"/>
                </a:solidFill>
              </a:defRPr>
            </a:lvl8pPr>
            <a:lvl9pPr indent="-228600" lvl="8" marL="4114800" algn="l">
              <a:lnSpc>
                <a:spcPct val="90000"/>
              </a:lnSpc>
              <a:spcBef>
                <a:spcPts val="500"/>
              </a:spcBef>
              <a:spcAft>
                <a:spcPts val="0"/>
              </a:spcAft>
              <a:buClr>
                <a:srgbClr val="8C949A"/>
              </a:buClr>
              <a:buSzPts val="1600"/>
              <a:buNone/>
              <a:defRPr sz="1600">
                <a:solidFill>
                  <a:srgbClr val="8C949A"/>
                </a:solidFill>
              </a:defRPr>
            </a:lvl9pPr>
          </a:lstStyle>
          <a:p/>
        </p:txBody>
      </p:sp>
      <p:sp>
        <p:nvSpPr>
          <p:cNvPr id="35" name="Google Shape;35;p36"/>
          <p:cNvSpPr txBox="1"/>
          <p:nvPr>
            <p:ph idx="10" type="dt"/>
          </p:nvPr>
        </p:nvSpPr>
        <p:spPr>
          <a:xfrm>
            <a:off x="1440000" y="6210000"/>
            <a:ext cx="720000" cy="648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6"/>
          <p:cNvSpPr txBox="1"/>
          <p:nvPr>
            <p:ph idx="11" type="ftr"/>
          </p:nvPr>
        </p:nvSpPr>
        <p:spPr>
          <a:xfrm>
            <a:off x="6033600" y="6210000"/>
            <a:ext cx="4993200" cy="648000"/>
          </a:xfrm>
          <a:prstGeom prst="rect">
            <a:avLst/>
          </a:prstGeom>
          <a:noFill/>
          <a:ln>
            <a:noFill/>
          </a:ln>
        </p:spPr>
        <p:txBody>
          <a:bodyPr anchorCtr="0" anchor="ctr" bIns="0" lIns="0" spcFirstLastPara="1" rIns="18000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6"/>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t-IT"/>
              <a:t>‹#›</a:t>
            </a:fld>
            <a:endParaRPr/>
          </a:p>
        </p:txBody>
      </p:sp>
      <p:sp>
        <p:nvSpPr>
          <p:cNvPr id="38" name="Google Shape;38;p36"/>
          <p:cNvSpPr/>
          <p:nvPr>
            <p:ph idx="2" type="pic"/>
          </p:nvPr>
        </p:nvSpPr>
        <p:spPr>
          <a:xfrm>
            <a:off x="7248525" y="584201"/>
            <a:ext cx="4368673" cy="23760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10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lvl="1"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9" name="Google Shape;39;p36"/>
          <p:cNvSpPr/>
          <p:nvPr>
            <p:ph idx="3" type="pic"/>
          </p:nvPr>
        </p:nvSpPr>
        <p:spPr>
          <a:xfrm>
            <a:off x="7248262" y="3248513"/>
            <a:ext cx="4368673" cy="23760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10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lvl="1"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3543">
          <p15:clr>
            <a:srgbClr val="FBAE40"/>
          </p15:clr>
        </p15:guide>
        <p15:guide id="2" pos="420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_White">
  <p:cSld name="Section Header_White">
    <p:spTree>
      <p:nvGrpSpPr>
        <p:cNvPr id="40" name="Shape 40"/>
        <p:cNvGrpSpPr/>
        <p:nvPr/>
      </p:nvGrpSpPr>
      <p:grpSpPr>
        <a:xfrm>
          <a:off x="0" y="0"/>
          <a:ext cx="0" cy="0"/>
          <a:chOff x="0" y="0"/>
          <a:chExt cx="0" cy="0"/>
        </a:xfrm>
      </p:grpSpPr>
      <p:sp>
        <p:nvSpPr>
          <p:cNvPr id="41" name="Google Shape;41;p37"/>
          <p:cNvSpPr txBox="1"/>
          <p:nvPr>
            <p:ph type="title"/>
          </p:nvPr>
        </p:nvSpPr>
        <p:spPr>
          <a:xfrm>
            <a:off x="575999" y="1800000"/>
            <a:ext cx="6096264" cy="23868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2"/>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7"/>
          <p:cNvSpPr txBox="1"/>
          <p:nvPr>
            <p:ph idx="1" type="body"/>
          </p:nvPr>
        </p:nvSpPr>
        <p:spPr>
          <a:xfrm>
            <a:off x="575999" y="4359600"/>
            <a:ext cx="6096264" cy="1501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000"/>
              </a:spcBef>
              <a:spcAft>
                <a:spcPts val="0"/>
              </a:spcAft>
              <a:buClr>
                <a:schemeClr val="dk1"/>
              </a:buClr>
              <a:buSzPts val="2400"/>
              <a:buNone/>
              <a:defRPr sz="2400">
                <a:solidFill>
                  <a:schemeClr val="dk1"/>
                </a:solidFill>
              </a:defRPr>
            </a:lvl1pPr>
            <a:lvl2pPr indent="-228600" lvl="1" marL="914400" algn="l">
              <a:lnSpc>
                <a:spcPct val="100000"/>
              </a:lnSpc>
              <a:spcBef>
                <a:spcPts val="500"/>
              </a:spcBef>
              <a:spcAft>
                <a:spcPts val="0"/>
              </a:spcAft>
              <a:buClr>
                <a:srgbClr val="8C949A"/>
              </a:buClr>
              <a:buSzPts val="2000"/>
              <a:buNone/>
              <a:defRPr sz="2000">
                <a:solidFill>
                  <a:srgbClr val="8C949A"/>
                </a:solidFill>
              </a:defRPr>
            </a:lvl2pPr>
            <a:lvl3pPr indent="-228600" lvl="2" marL="1371600" algn="l">
              <a:lnSpc>
                <a:spcPct val="100000"/>
              </a:lnSpc>
              <a:spcBef>
                <a:spcPts val="500"/>
              </a:spcBef>
              <a:spcAft>
                <a:spcPts val="0"/>
              </a:spcAft>
              <a:buClr>
                <a:srgbClr val="8C949A"/>
              </a:buClr>
              <a:buSzPts val="1800"/>
              <a:buNone/>
              <a:defRPr sz="1800">
                <a:solidFill>
                  <a:srgbClr val="8C949A"/>
                </a:solidFill>
              </a:defRPr>
            </a:lvl3pPr>
            <a:lvl4pPr indent="-228600" lvl="3" marL="1828800" algn="l">
              <a:lnSpc>
                <a:spcPct val="100000"/>
              </a:lnSpc>
              <a:spcBef>
                <a:spcPts val="500"/>
              </a:spcBef>
              <a:spcAft>
                <a:spcPts val="0"/>
              </a:spcAft>
              <a:buClr>
                <a:srgbClr val="8C949A"/>
              </a:buClr>
              <a:buSzPts val="1600"/>
              <a:buNone/>
              <a:defRPr sz="1600">
                <a:solidFill>
                  <a:srgbClr val="8C949A"/>
                </a:solidFill>
              </a:defRPr>
            </a:lvl4pPr>
            <a:lvl5pPr indent="-228600" lvl="4" marL="2286000" algn="l">
              <a:lnSpc>
                <a:spcPct val="100000"/>
              </a:lnSpc>
              <a:spcBef>
                <a:spcPts val="500"/>
              </a:spcBef>
              <a:spcAft>
                <a:spcPts val="0"/>
              </a:spcAft>
              <a:buClr>
                <a:srgbClr val="8C949A"/>
              </a:buClr>
              <a:buSzPts val="1600"/>
              <a:buNone/>
              <a:defRPr sz="1600">
                <a:solidFill>
                  <a:srgbClr val="8C949A"/>
                </a:solidFill>
              </a:defRPr>
            </a:lvl5pPr>
            <a:lvl6pPr indent="-228600" lvl="5" marL="2743200" algn="l">
              <a:lnSpc>
                <a:spcPct val="90000"/>
              </a:lnSpc>
              <a:spcBef>
                <a:spcPts val="500"/>
              </a:spcBef>
              <a:spcAft>
                <a:spcPts val="0"/>
              </a:spcAft>
              <a:buClr>
                <a:srgbClr val="8C949A"/>
              </a:buClr>
              <a:buSzPts val="1600"/>
              <a:buNone/>
              <a:defRPr sz="1600">
                <a:solidFill>
                  <a:srgbClr val="8C949A"/>
                </a:solidFill>
              </a:defRPr>
            </a:lvl6pPr>
            <a:lvl7pPr indent="-228600" lvl="6" marL="3200400" algn="l">
              <a:lnSpc>
                <a:spcPct val="90000"/>
              </a:lnSpc>
              <a:spcBef>
                <a:spcPts val="500"/>
              </a:spcBef>
              <a:spcAft>
                <a:spcPts val="0"/>
              </a:spcAft>
              <a:buClr>
                <a:srgbClr val="8C949A"/>
              </a:buClr>
              <a:buSzPts val="1600"/>
              <a:buNone/>
              <a:defRPr sz="1600">
                <a:solidFill>
                  <a:srgbClr val="8C949A"/>
                </a:solidFill>
              </a:defRPr>
            </a:lvl7pPr>
            <a:lvl8pPr indent="-228600" lvl="7" marL="3657600" algn="l">
              <a:lnSpc>
                <a:spcPct val="90000"/>
              </a:lnSpc>
              <a:spcBef>
                <a:spcPts val="500"/>
              </a:spcBef>
              <a:spcAft>
                <a:spcPts val="0"/>
              </a:spcAft>
              <a:buClr>
                <a:srgbClr val="8C949A"/>
              </a:buClr>
              <a:buSzPts val="1600"/>
              <a:buNone/>
              <a:defRPr sz="1600">
                <a:solidFill>
                  <a:srgbClr val="8C949A"/>
                </a:solidFill>
              </a:defRPr>
            </a:lvl8pPr>
            <a:lvl9pPr indent="-228600" lvl="8" marL="4114800" algn="l">
              <a:lnSpc>
                <a:spcPct val="90000"/>
              </a:lnSpc>
              <a:spcBef>
                <a:spcPts val="500"/>
              </a:spcBef>
              <a:spcAft>
                <a:spcPts val="0"/>
              </a:spcAft>
              <a:buClr>
                <a:srgbClr val="8C949A"/>
              </a:buClr>
              <a:buSzPts val="1600"/>
              <a:buNone/>
              <a:defRPr sz="1600">
                <a:solidFill>
                  <a:srgbClr val="8C949A"/>
                </a:solidFill>
              </a:defRPr>
            </a:lvl9pPr>
          </a:lstStyle>
          <a:p/>
        </p:txBody>
      </p:sp>
      <p:sp>
        <p:nvSpPr>
          <p:cNvPr id="43" name="Google Shape;43;p37"/>
          <p:cNvSpPr txBox="1"/>
          <p:nvPr>
            <p:ph idx="10" type="dt"/>
          </p:nvPr>
        </p:nvSpPr>
        <p:spPr>
          <a:xfrm>
            <a:off x="1440000" y="6210000"/>
            <a:ext cx="720000" cy="648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7"/>
          <p:cNvSpPr txBox="1"/>
          <p:nvPr>
            <p:ph idx="11" type="ftr"/>
          </p:nvPr>
        </p:nvSpPr>
        <p:spPr>
          <a:xfrm>
            <a:off x="6033600" y="6210000"/>
            <a:ext cx="4993200" cy="648000"/>
          </a:xfrm>
          <a:prstGeom prst="rect">
            <a:avLst/>
          </a:prstGeom>
          <a:noFill/>
          <a:ln>
            <a:noFill/>
          </a:ln>
        </p:spPr>
        <p:txBody>
          <a:bodyPr anchorCtr="0" anchor="ctr" bIns="0" lIns="0" spcFirstLastPara="1" rIns="18000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7"/>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t-IT"/>
              <a:t>‹#›</a:t>
            </a:fld>
            <a:endParaRPr/>
          </a:p>
        </p:txBody>
      </p:sp>
      <p:sp>
        <p:nvSpPr>
          <p:cNvPr id="46" name="Google Shape;46;p37"/>
          <p:cNvSpPr/>
          <p:nvPr>
            <p:ph idx="2" type="pic"/>
          </p:nvPr>
        </p:nvSpPr>
        <p:spPr>
          <a:xfrm>
            <a:off x="7248525" y="584201"/>
            <a:ext cx="4368673" cy="5040312"/>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10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lvl="1"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3543">
          <p15:clr>
            <a:srgbClr val="FBAE40"/>
          </p15:clr>
        </p15:guide>
        <p15:guide id="2" pos="4203">
          <p15:clr>
            <a:srgbClr val="FBAE40"/>
          </p15:clr>
        </p15:guide>
        <p15:guide id="3" orient="horz" pos="36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7" name="Shape 47"/>
        <p:cNvGrpSpPr/>
        <p:nvPr/>
      </p:nvGrpSpPr>
      <p:grpSpPr>
        <a:xfrm>
          <a:off x="0" y="0"/>
          <a:ext cx="0" cy="0"/>
          <a:chOff x="0" y="0"/>
          <a:chExt cx="0" cy="0"/>
        </a:xfrm>
      </p:grpSpPr>
      <p:sp>
        <p:nvSpPr>
          <p:cNvPr id="48" name="Google Shape;48;p38"/>
          <p:cNvSpPr txBox="1"/>
          <p:nvPr>
            <p:ph idx="10" type="dt"/>
          </p:nvPr>
        </p:nvSpPr>
        <p:spPr>
          <a:xfrm>
            <a:off x="1440000" y="6210000"/>
            <a:ext cx="720000" cy="648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8"/>
          <p:cNvSpPr txBox="1"/>
          <p:nvPr>
            <p:ph idx="11" type="ftr"/>
          </p:nvPr>
        </p:nvSpPr>
        <p:spPr>
          <a:xfrm>
            <a:off x="6033600" y="6210000"/>
            <a:ext cx="4993200" cy="648000"/>
          </a:xfrm>
          <a:prstGeom prst="rect">
            <a:avLst/>
          </a:prstGeom>
          <a:noFill/>
          <a:ln>
            <a:noFill/>
          </a:ln>
        </p:spPr>
        <p:txBody>
          <a:bodyPr anchorCtr="0" anchor="ctr" bIns="0" lIns="0" spcFirstLastPara="1" rIns="18000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8"/>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t-IT"/>
              <a:t>‹#›</a:t>
            </a:fld>
            <a:endParaRPr/>
          </a:p>
        </p:txBody>
      </p:sp>
      <p:sp>
        <p:nvSpPr>
          <p:cNvPr id="51" name="Google Shape;51;p38"/>
          <p:cNvSpPr txBox="1"/>
          <p:nvPr>
            <p:ph idx="1" type="body"/>
          </p:nvPr>
        </p:nvSpPr>
        <p:spPr>
          <a:xfrm>
            <a:off x="576000" y="1656000"/>
            <a:ext cx="5400000" cy="44640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38"/>
          <p:cNvSpPr txBox="1"/>
          <p:nvPr>
            <p:ph idx="2" type="body"/>
          </p:nvPr>
        </p:nvSpPr>
        <p:spPr>
          <a:xfrm>
            <a:off x="6217200" y="1656000"/>
            <a:ext cx="5400000" cy="44640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8"/>
          <p:cNvSpPr txBox="1"/>
          <p:nvPr>
            <p:ph type="title"/>
          </p:nvPr>
        </p:nvSpPr>
        <p:spPr>
          <a:xfrm>
            <a:off x="576000" y="207036"/>
            <a:ext cx="11041200" cy="115200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4" name="Shape 54"/>
        <p:cNvGrpSpPr/>
        <p:nvPr/>
      </p:nvGrpSpPr>
      <p:grpSpPr>
        <a:xfrm>
          <a:off x="0" y="0"/>
          <a:ext cx="0" cy="0"/>
          <a:chOff x="0" y="0"/>
          <a:chExt cx="0" cy="0"/>
        </a:xfrm>
      </p:grpSpPr>
      <p:sp>
        <p:nvSpPr>
          <p:cNvPr id="55" name="Google Shape;55;p39"/>
          <p:cNvSpPr txBox="1"/>
          <p:nvPr>
            <p:ph idx="1" type="body"/>
          </p:nvPr>
        </p:nvSpPr>
        <p:spPr>
          <a:xfrm>
            <a:off x="576000" y="1656000"/>
            <a:ext cx="5421575" cy="5400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b="1" sz="24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39"/>
          <p:cNvSpPr txBox="1"/>
          <p:nvPr>
            <p:ph idx="2" type="body"/>
          </p:nvPr>
        </p:nvSpPr>
        <p:spPr>
          <a:xfrm>
            <a:off x="576000" y="2276271"/>
            <a:ext cx="5421575" cy="383765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39"/>
          <p:cNvSpPr txBox="1"/>
          <p:nvPr>
            <p:ph idx="3" type="body"/>
          </p:nvPr>
        </p:nvSpPr>
        <p:spPr>
          <a:xfrm>
            <a:off x="6172200" y="1656000"/>
            <a:ext cx="5445000" cy="5400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b="1" sz="24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39"/>
          <p:cNvSpPr txBox="1"/>
          <p:nvPr>
            <p:ph idx="4" type="body"/>
          </p:nvPr>
        </p:nvSpPr>
        <p:spPr>
          <a:xfrm>
            <a:off x="6172200" y="2276271"/>
            <a:ext cx="5445000" cy="383765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9"/>
          <p:cNvSpPr txBox="1"/>
          <p:nvPr>
            <p:ph idx="10" type="dt"/>
          </p:nvPr>
        </p:nvSpPr>
        <p:spPr>
          <a:xfrm>
            <a:off x="1440000" y="6210000"/>
            <a:ext cx="720000" cy="648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9"/>
          <p:cNvSpPr txBox="1"/>
          <p:nvPr>
            <p:ph idx="11" type="ftr"/>
          </p:nvPr>
        </p:nvSpPr>
        <p:spPr>
          <a:xfrm>
            <a:off x="6033600" y="6210000"/>
            <a:ext cx="4993200" cy="648000"/>
          </a:xfrm>
          <a:prstGeom prst="rect">
            <a:avLst/>
          </a:prstGeom>
          <a:noFill/>
          <a:ln>
            <a:noFill/>
          </a:ln>
        </p:spPr>
        <p:txBody>
          <a:bodyPr anchorCtr="0" anchor="ctr" bIns="0" lIns="0" spcFirstLastPara="1" rIns="18000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9"/>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t-IT"/>
              <a:t>‹#›</a:t>
            </a:fld>
            <a:endParaRPr/>
          </a:p>
        </p:txBody>
      </p:sp>
      <p:sp>
        <p:nvSpPr>
          <p:cNvPr id="62" name="Google Shape;62;p39"/>
          <p:cNvSpPr txBox="1"/>
          <p:nvPr>
            <p:ph type="title"/>
          </p:nvPr>
        </p:nvSpPr>
        <p:spPr>
          <a:xfrm>
            <a:off x="576000" y="207036"/>
            <a:ext cx="11041200" cy="115200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3" name="Shape 63"/>
        <p:cNvGrpSpPr/>
        <p:nvPr/>
      </p:nvGrpSpPr>
      <p:grpSpPr>
        <a:xfrm>
          <a:off x="0" y="0"/>
          <a:ext cx="0" cy="0"/>
          <a:chOff x="0" y="0"/>
          <a:chExt cx="0" cy="0"/>
        </a:xfrm>
      </p:grpSpPr>
      <p:sp>
        <p:nvSpPr>
          <p:cNvPr id="64" name="Google Shape;64;p40"/>
          <p:cNvSpPr txBox="1"/>
          <p:nvPr>
            <p:ph idx="10" type="dt"/>
          </p:nvPr>
        </p:nvSpPr>
        <p:spPr>
          <a:xfrm>
            <a:off x="1440000" y="6210000"/>
            <a:ext cx="720000" cy="648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40"/>
          <p:cNvSpPr txBox="1"/>
          <p:nvPr>
            <p:ph idx="11" type="ftr"/>
          </p:nvPr>
        </p:nvSpPr>
        <p:spPr>
          <a:xfrm>
            <a:off x="6033600" y="6210000"/>
            <a:ext cx="4993200" cy="648000"/>
          </a:xfrm>
          <a:prstGeom prst="rect">
            <a:avLst/>
          </a:prstGeom>
          <a:noFill/>
          <a:ln>
            <a:noFill/>
          </a:ln>
        </p:spPr>
        <p:txBody>
          <a:bodyPr anchorCtr="0" anchor="ctr" bIns="0" lIns="0" spcFirstLastPara="1" rIns="18000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0"/>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t-IT"/>
              <a:t>‹#›</a:t>
            </a:fld>
            <a:endParaRPr/>
          </a:p>
        </p:txBody>
      </p:sp>
      <p:sp>
        <p:nvSpPr>
          <p:cNvPr id="67" name="Google Shape;67;p40"/>
          <p:cNvSpPr txBox="1"/>
          <p:nvPr>
            <p:ph type="title"/>
          </p:nvPr>
        </p:nvSpPr>
        <p:spPr>
          <a:xfrm>
            <a:off x="576000" y="207036"/>
            <a:ext cx="11041200" cy="115200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41"/>
          <p:cNvSpPr txBox="1"/>
          <p:nvPr>
            <p:ph idx="10" type="dt"/>
          </p:nvPr>
        </p:nvSpPr>
        <p:spPr>
          <a:xfrm>
            <a:off x="1440000" y="6210000"/>
            <a:ext cx="720000" cy="648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1"/>
          <p:cNvSpPr txBox="1"/>
          <p:nvPr>
            <p:ph idx="11" type="ftr"/>
          </p:nvPr>
        </p:nvSpPr>
        <p:spPr>
          <a:xfrm>
            <a:off x="6033600" y="6210000"/>
            <a:ext cx="4993200" cy="648000"/>
          </a:xfrm>
          <a:prstGeom prst="rect">
            <a:avLst/>
          </a:prstGeom>
          <a:noFill/>
          <a:ln>
            <a:noFill/>
          </a:ln>
        </p:spPr>
        <p:txBody>
          <a:bodyPr anchorCtr="0" anchor="ctr" bIns="0" lIns="0" spcFirstLastPara="1" rIns="18000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1"/>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_Finish">
  <p:cSld name="Section Header_Finish">
    <p:spTree>
      <p:nvGrpSpPr>
        <p:cNvPr id="72" name="Shape 72"/>
        <p:cNvGrpSpPr/>
        <p:nvPr/>
      </p:nvGrpSpPr>
      <p:grpSpPr>
        <a:xfrm>
          <a:off x="0" y="0"/>
          <a:ext cx="0" cy="0"/>
          <a:chOff x="0" y="0"/>
          <a:chExt cx="0" cy="0"/>
        </a:xfrm>
      </p:grpSpPr>
      <p:sp>
        <p:nvSpPr>
          <p:cNvPr id="73" name="Google Shape;73;p42"/>
          <p:cNvSpPr/>
          <p:nvPr/>
        </p:nvSpPr>
        <p:spPr>
          <a:xfrm>
            <a:off x="0" y="0"/>
            <a:ext cx="12193201" cy="620999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4" name="Google Shape;74;p42"/>
          <p:cNvSpPr txBox="1"/>
          <p:nvPr>
            <p:ph type="title"/>
          </p:nvPr>
        </p:nvSpPr>
        <p:spPr>
          <a:xfrm>
            <a:off x="579120" y="510988"/>
            <a:ext cx="11039793" cy="5184424"/>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lt1"/>
              </a:buClr>
              <a:buSzPts val="6000"/>
              <a:buFont typeface="Arial"/>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42"/>
          <p:cNvSpPr txBox="1"/>
          <p:nvPr>
            <p:ph idx="10" type="dt"/>
          </p:nvPr>
        </p:nvSpPr>
        <p:spPr>
          <a:xfrm>
            <a:off x="1440000" y="6210000"/>
            <a:ext cx="720000" cy="648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2"/>
          <p:cNvSpPr txBox="1"/>
          <p:nvPr>
            <p:ph idx="11" type="ftr"/>
          </p:nvPr>
        </p:nvSpPr>
        <p:spPr>
          <a:xfrm>
            <a:off x="6033600" y="6210000"/>
            <a:ext cx="4993200" cy="648000"/>
          </a:xfrm>
          <a:prstGeom prst="rect">
            <a:avLst/>
          </a:prstGeom>
          <a:noFill/>
          <a:ln>
            <a:noFill/>
          </a:ln>
        </p:spPr>
        <p:txBody>
          <a:bodyPr anchorCtr="0" anchor="ctr" bIns="0" lIns="0" spcFirstLastPara="1" rIns="18000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2"/>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t-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3"/>
          <p:cNvSpPr/>
          <p:nvPr/>
        </p:nvSpPr>
        <p:spPr>
          <a:xfrm>
            <a:off x="0" y="6210000"/>
            <a:ext cx="12192000" cy="64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1" name="Google Shape;11;p33"/>
          <p:cNvPicPr preferRelativeResize="0"/>
          <p:nvPr/>
        </p:nvPicPr>
        <p:blipFill rotWithShape="1">
          <a:blip r:embed="rId1">
            <a:alphaModFix/>
          </a:blip>
          <a:srcRect b="0" l="0" r="0" t="0"/>
          <a:stretch/>
        </p:blipFill>
        <p:spPr>
          <a:xfrm>
            <a:off x="11041200" y="6353999"/>
            <a:ext cx="1008305" cy="360000"/>
          </a:xfrm>
          <a:prstGeom prst="rect">
            <a:avLst/>
          </a:prstGeom>
          <a:noFill/>
          <a:ln>
            <a:noFill/>
          </a:ln>
        </p:spPr>
      </p:pic>
      <p:sp>
        <p:nvSpPr>
          <p:cNvPr id="12" name="Google Shape;12;p33"/>
          <p:cNvSpPr txBox="1"/>
          <p:nvPr>
            <p:ph type="title"/>
          </p:nvPr>
        </p:nvSpPr>
        <p:spPr>
          <a:xfrm>
            <a:off x="576000" y="207036"/>
            <a:ext cx="11041200" cy="1152000"/>
          </a:xfrm>
          <a:prstGeom prst="rect">
            <a:avLst/>
          </a:prstGeom>
          <a:noFill/>
          <a:ln>
            <a:noFill/>
          </a:ln>
        </p:spPr>
        <p:txBody>
          <a:bodyPr anchorCtr="0" anchor="ctr" bIns="0" lIns="0" spcFirstLastPara="1" rIns="0" wrap="square" tIns="0">
            <a:normAutofit/>
          </a:bodyPr>
          <a:lstStyle>
            <a:lvl1pPr lvl="0" marR="0" rtl="0" algn="l">
              <a:lnSpc>
                <a:spcPct val="100000"/>
              </a:lnSpc>
              <a:spcBef>
                <a:spcPts val="0"/>
              </a:spcBef>
              <a:spcAft>
                <a:spcPts val="0"/>
              </a:spcAft>
              <a:buClr>
                <a:schemeClr val="dk2"/>
              </a:buClr>
              <a:buSzPts val="4000"/>
              <a:buFont typeface="Arial"/>
              <a:buNone/>
              <a:defRPr b="0" i="0" sz="40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33"/>
          <p:cNvSpPr txBox="1"/>
          <p:nvPr>
            <p:ph idx="1" type="body"/>
          </p:nvPr>
        </p:nvSpPr>
        <p:spPr>
          <a:xfrm>
            <a:off x="576000" y="1656000"/>
            <a:ext cx="11041200" cy="4464000"/>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00000"/>
              </a:lnSpc>
              <a:spcBef>
                <a:spcPts val="10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 name="Google Shape;14;p33"/>
          <p:cNvSpPr txBox="1"/>
          <p:nvPr>
            <p:ph idx="10" type="dt"/>
          </p:nvPr>
        </p:nvSpPr>
        <p:spPr>
          <a:xfrm>
            <a:off x="1440000" y="6210000"/>
            <a:ext cx="720000" cy="6480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33"/>
          <p:cNvSpPr txBox="1"/>
          <p:nvPr>
            <p:ph idx="11" type="ftr"/>
          </p:nvPr>
        </p:nvSpPr>
        <p:spPr>
          <a:xfrm>
            <a:off x="6033600" y="6210000"/>
            <a:ext cx="4993200" cy="648000"/>
          </a:xfrm>
          <a:prstGeom prst="rect">
            <a:avLst/>
          </a:prstGeom>
          <a:noFill/>
          <a:ln>
            <a:noFill/>
          </a:ln>
        </p:spPr>
        <p:txBody>
          <a:bodyPr anchorCtr="0" anchor="ctr" bIns="0" lIns="0" spcFirstLastPara="1" rIns="180000" wrap="square" tIns="0">
            <a:noAutofit/>
          </a:bodyPr>
          <a:lstStyle>
            <a:lvl1pPr lvl="0" marR="0" rtl="0" algn="r">
              <a:spcBef>
                <a:spcPts val="0"/>
              </a:spcBef>
              <a:spcAft>
                <a:spcPts val="0"/>
              </a:spcAft>
              <a:buSzPts val="1400"/>
              <a:buNone/>
              <a:defRPr b="0" i="0" sz="1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33"/>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0" i="0" sz="1000" u="none" cap="none" strike="noStrike">
                <a:solidFill>
                  <a:schemeClr val="lt1"/>
                </a:solidFill>
                <a:latin typeface="Arial"/>
                <a:ea typeface="Arial"/>
                <a:cs typeface="Arial"/>
                <a:sym typeface="Arial"/>
              </a:defRPr>
            </a:lvl1pPr>
            <a:lvl2pPr indent="0" lvl="1" marL="0" marR="0" rtl="0" algn="l">
              <a:spcBef>
                <a:spcPts val="0"/>
              </a:spcBef>
              <a:buNone/>
              <a:defRPr b="0" i="0" sz="1000" u="none" cap="none" strike="noStrike">
                <a:solidFill>
                  <a:schemeClr val="lt1"/>
                </a:solidFill>
                <a:latin typeface="Arial"/>
                <a:ea typeface="Arial"/>
                <a:cs typeface="Arial"/>
                <a:sym typeface="Arial"/>
              </a:defRPr>
            </a:lvl2pPr>
            <a:lvl3pPr indent="0" lvl="2" marL="0" marR="0" rtl="0" algn="l">
              <a:spcBef>
                <a:spcPts val="0"/>
              </a:spcBef>
              <a:buNone/>
              <a:defRPr b="0" i="0" sz="1000" u="none" cap="none" strike="noStrike">
                <a:solidFill>
                  <a:schemeClr val="lt1"/>
                </a:solidFill>
                <a:latin typeface="Arial"/>
                <a:ea typeface="Arial"/>
                <a:cs typeface="Arial"/>
                <a:sym typeface="Arial"/>
              </a:defRPr>
            </a:lvl3pPr>
            <a:lvl4pPr indent="0" lvl="3" marL="0" marR="0" rtl="0" algn="l">
              <a:spcBef>
                <a:spcPts val="0"/>
              </a:spcBef>
              <a:buNone/>
              <a:defRPr b="0" i="0" sz="1000" u="none" cap="none" strike="noStrike">
                <a:solidFill>
                  <a:schemeClr val="lt1"/>
                </a:solidFill>
                <a:latin typeface="Arial"/>
                <a:ea typeface="Arial"/>
                <a:cs typeface="Arial"/>
                <a:sym typeface="Arial"/>
              </a:defRPr>
            </a:lvl4pPr>
            <a:lvl5pPr indent="0" lvl="4" marL="0" marR="0" rtl="0" algn="l">
              <a:spcBef>
                <a:spcPts val="0"/>
              </a:spcBef>
              <a:buNone/>
              <a:defRPr b="0" i="0" sz="1000" u="none" cap="none" strike="noStrike">
                <a:solidFill>
                  <a:schemeClr val="lt1"/>
                </a:solidFill>
                <a:latin typeface="Arial"/>
                <a:ea typeface="Arial"/>
                <a:cs typeface="Arial"/>
                <a:sym typeface="Arial"/>
              </a:defRPr>
            </a:lvl5pPr>
            <a:lvl6pPr indent="0" lvl="5" marL="0" marR="0" rtl="0" algn="l">
              <a:spcBef>
                <a:spcPts val="0"/>
              </a:spcBef>
              <a:buNone/>
              <a:defRPr b="0" i="0" sz="1000" u="none" cap="none" strike="noStrike">
                <a:solidFill>
                  <a:schemeClr val="lt1"/>
                </a:solidFill>
                <a:latin typeface="Arial"/>
                <a:ea typeface="Arial"/>
                <a:cs typeface="Arial"/>
                <a:sym typeface="Arial"/>
              </a:defRPr>
            </a:lvl6pPr>
            <a:lvl7pPr indent="0" lvl="6" marL="0" marR="0" rtl="0" algn="l">
              <a:spcBef>
                <a:spcPts val="0"/>
              </a:spcBef>
              <a:buNone/>
              <a:defRPr b="0" i="0" sz="1000" u="none" cap="none" strike="noStrike">
                <a:solidFill>
                  <a:schemeClr val="lt1"/>
                </a:solidFill>
                <a:latin typeface="Arial"/>
                <a:ea typeface="Arial"/>
                <a:cs typeface="Arial"/>
                <a:sym typeface="Arial"/>
              </a:defRPr>
            </a:lvl7pPr>
            <a:lvl8pPr indent="0" lvl="7" marL="0" marR="0" rtl="0" algn="l">
              <a:spcBef>
                <a:spcPts val="0"/>
              </a:spcBef>
              <a:buNone/>
              <a:defRPr b="0" i="0" sz="1000" u="none" cap="none" strike="noStrike">
                <a:solidFill>
                  <a:schemeClr val="lt1"/>
                </a:solidFill>
                <a:latin typeface="Arial"/>
                <a:ea typeface="Arial"/>
                <a:cs typeface="Arial"/>
                <a:sym typeface="Arial"/>
              </a:defRPr>
            </a:lvl8pPr>
            <a:lvl9pPr indent="0" lvl="8" marL="0" marR="0" rtl="0" algn="l">
              <a:spcBef>
                <a:spcPts val="0"/>
              </a:spcBef>
              <a:buNone/>
              <a:defRPr b="0" i="0" sz="10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it-IT"/>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042">
          <p15:clr>
            <a:srgbClr val="F26B43"/>
          </p15:clr>
        </p15:guide>
        <p15:guide id="2" pos="7319">
          <p15:clr>
            <a:srgbClr val="F26B43"/>
          </p15:clr>
        </p15:guide>
        <p15:guide id="3" orient="horz" pos="3857">
          <p15:clr>
            <a:srgbClr val="F26B43"/>
          </p15:clr>
        </p15:guide>
        <p15:guide id="4" pos="36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jp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jpg"/><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jpg"/><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gif"/><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gif"/><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gif"/><Relationship Id="rId4"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gif"/><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jpg"/><Relationship Id="rId4"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jpg"/><Relationship Id="rId4" Type="http://schemas.openxmlformats.org/officeDocument/2006/relationships/image" Target="../media/image17.jpg"/><Relationship Id="rId5"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jpg"/><Relationship Id="rId4" Type="http://schemas.openxmlformats.org/officeDocument/2006/relationships/image" Target="../media/image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jpg"/><Relationship Id="rId4" Type="http://schemas.openxmlformats.org/officeDocument/2006/relationships/image" Target="../media/image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5.jpg"/><Relationship Id="rId4" Type="http://schemas.openxmlformats.org/officeDocument/2006/relationships/image" Target="../media/image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jpg"/><Relationship Id="rId4" Type="http://schemas.openxmlformats.org/officeDocument/2006/relationships/image" Target="../media/image18.jpg"/><Relationship Id="rId5" Type="http://schemas.openxmlformats.org/officeDocument/2006/relationships/image" Target="../media/image2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jpg"/><Relationship Id="rId4" Type="http://schemas.openxmlformats.org/officeDocument/2006/relationships/image" Target="../media/image18.jpg"/><Relationship Id="rId5" Type="http://schemas.openxmlformats.org/officeDocument/2006/relationships/image" Target="../media/image2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jpg"/><Relationship Id="rId4" Type="http://schemas.openxmlformats.org/officeDocument/2006/relationships/image" Target="../media/image24.png"/><Relationship Id="rId5" Type="http://schemas.openxmlformats.org/officeDocument/2006/relationships/image" Target="../media/image20.png"/><Relationship Id="rId6"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7.jpg"/><Relationship Id="rId5" Type="http://schemas.openxmlformats.org/officeDocument/2006/relationships/image" Target="../media/image6.png"/><Relationship Id="rId6"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3.jpg"/><Relationship Id="rId4" Type="http://schemas.openxmlformats.org/officeDocument/2006/relationships/image" Target="../media/image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2.gif"/><Relationship Id="rId4" Type="http://schemas.openxmlformats.org/officeDocument/2006/relationships/image" Target="../media/image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5.gif"/><Relationship Id="rId4" Type="http://schemas.openxmlformats.org/officeDocument/2006/relationships/image" Target="../media/image4.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s://github.com/Lorenzo-Perini/Confidence_AD" TargetMode="External"/><Relationship Id="rId4" Type="http://schemas.openxmlformats.org/officeDocument/2006/relationships/image" Target="../media/image4.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4.jpg"/><Relationship Id="rId4" Type="http://schemas.openxmlformats.org/officeDocument/2006/relationships/image" Target="../media/image26.png"/><Relationship Id="rId5" Type="http://schemas.openxmlformats.org/officeDocument/2006/relationships/hyperlink" Target="https://people.cs.kuleuven.be/~lorenzo.perin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c049fb8e18_0_0"/>
          <p:cNvSpPr txBox="1"/>
          <p:nvPr>
            <p:ph type="ctrTitle"/>
          </p:nvPr>
        </p:nvSpPr>
        <p:spPr>
          <a:xfrm>
            <a:off x="575999" y="1080000"/>
            <a:ext cx="6096600" cy="40248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t/>
            </a:r>
            <a:endParaRPr/>
          </a:p>
        </p:txBody>
      </p:sp>
      <p:sp>
        <p:nvSpPr>
          <p:cNvPr id="84" name="Google Shape;84;gc049fb8e18_0_0"/>
          <p:cNvSpPr txBox="1"/>
          <p:nvPr>
            <p:ph idx="1" type="subTitle"/>
          </p:nvPr>
        </p:nvSpPr>
        <p:spPr>
          <a:xfrm>
            <a:off x="575999" y="5392801"/>
            <a:ext cx="6096600" cy="730200"/>
          </a:xfrm>
          <a:prstGeom prst="rect">
            <a:avLst/>
          </a:prstGeom>
        </p:spPr>
        <p:txBody>
          <a:bodyPr anchorCtr="0" anchor="t" bIns="0" lIns="0" spcFirstLastPara="1" rIns="0" wrap="square" tIns="0">
            <a:normAutofit/>
          </a:bodyPr>
          <a:lstStyle/>
          <a:p>
            <a:pPr indent="0" lvl="0" marL="0" rtl="0" algn="l">
              <a:spcBef>
                <a:spcPts val="1000"/>
              </a:spcBef>
              <a:spcAft>
                <a:spcPts val="0"/>
              </a:spcAft>
              <a:buNone/>
            </a:pPr>
            <a:r>
              <a:t/>
            </a:r>
            <a:endParaRPr/>
          </a:p>
        </p:txBody>
      </p:sp>
      <p:sp>
        <p:nvSpPr>
          <p:cNvPr id="85" name="Google Shape;85;gc049fb8e18_0_0"/>
          <p:cNvSpPr/>
          <p:nvPr>
            <p:ph idx="2" type="pic"/>
          </p:nvPr>
        </p:nvSpPr>
        <p:spPr>
          <a:xfrm>
            <a:off x="7248525" y="1654175"/>
            <a:ext cx="4368600" cy="4468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86" name="Google Shape;86;gc049fb8e18_0_0"/>
          <p:cNvPicPr preferRelativeResize="0"/>
          <p:nvPr/>
        </p:nvPicPr>
        <p:blipFill>
          <a:blip r:embed="rId3">
            <a:alphaModFix/>
          </a:blip>
          <a:stretch>
            <a:fillRect/>
          </a:stretch>
        </p:blipFill>
        <p:spPr>
          <a:xfrm>
            <a:off x="0" y="304800"/>
            <a:ext cx="12192000" cy="6081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descr="A screenshot of a cell phone&#10;&#10;Description automatically generated" id="208" name="Google Shape;208;p2"/>
          <p:cNvPicPr preferRelativeResize="0"/>
          <p:nvPr/>
        </p:nvPicPr>
        <p:blipFill rotWithShape="1">
          <a:blip r:embed="rId3">
            <a:alphaModFix/>
          </a:blip>
          <a:srcRect b="0" l="0" r="0" t="0"/>
          <a:stretch/>
        </p:blipFill>
        <p:spPr>
          <a:xfrm>
            <a:off x="3166802" y="992479"/>
            <a:ext cx="5335672" cy="5205078"/>
          </a:xfrm>
          <a:prstGeom prst="rect">
            <a:avLst/>
          </a:prstGeom>
          <a:noFill/>
          <a:ln>
            <a:noFill/>
          </a:ln>
        </p:spPr>
      </p:pic>
      <p:sp>
        <p:nvSpPr>
          <p:cNvPr id="209" name="Google Shape;209;p2"/>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it-IT"/>
              <a:t>‹#›</a:t>
            </a:fld>
            <a:endParaRPr/>
          </a:p>
        </p:txBody>
      </p:sp>
      <p:sp>
        <p:nvSpPr>
          <p:cNvPr id="210" name="Google Shape;210;p2"/>
          <p:cNvSpPr txBox="1"/>
          <p:nvPr>
            <p:ph type="title"/>
          </p:nvPr>
        </p:nvSpPr>
        <p:spPr>
          <a:xfrm>
            <a:off x="576000" y="207036"/>
            <a:ext cx="11041200" cy="11520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dk2"/>
              </a:buClr>
              <a:buSzPts val="3200"/>
              <a:buFont typeface="Arial"/>
              <a:buNone/>
            </a:pPr>
            <a:r>
              <a:rPr b="1" i="1" lang="it-IT" sz="3200"/>
              <a:t>Can you Spot the Predicted Class for a Test Example?</a:t>
            </a:r>
            <a:endParaRPr/>
          </a:p>
        </p:txBody>
      </p:sp>
      <p:pic>
        <p:nvPicPr>
          <p:cNvPr descr="A picture containing drawing, food, plate&#10;&#10;Description automatically generated" id="211" name="Google Shape;211;p2"/>
          <p:cNvPicPr preferRelativeResize="0"/>
          <p:nvPr/>
        </p:nvPicPr>
        <p:blipFill rotWithShape="1">
          <a:blip r:embed="rId4">
            <a:alphaModFix/>
          </a:blip>
          <a:srcRect b="0" l="0" r="0" t="0"/>
          <a:stretch/>
        </p:blipFill>
        <p:spPr>
          <a:xfrm>
            <a:off x="10266737" y="6337850"/>
            <a:ext cx="648000" cy="390999"/>
          </a:xfrm>
          <a:prstGeom prst="rect">
            <a:avLst/>
          </a:prstGeom>
          <a:noFill/>
          <a:ln>
            <a:noFill/>
          </a:ln>
        </p:spPr>
      </p:pic>
      <p:sp>
        <p:nvSpPr>
          <p:cNvPr id="212" name="Google Shape;212;p2"/>
          <p:cNvSpPr/>
          <p:nvPr/>
        </p:nvSpPr>
        <p:spPr>
          <a:xfrm>
            <a:off x="7212798" y="1736392"/>
            <a:ext cx="2410500" cy="806700"/>
          </a:xfrm>
          <a:prstGeom prst="roundRect">
            <a:avLst>
              <a:gd fmla="val 16667" name="adj"/>
            </a:avLst>
          </a:prstGeom>
          <a:solidFill>
            <a:srgbClr val="BFBFBF">
              <a:alpha val="54901"/>
            </a:srgbClr>
          </a:solidFill>
          <a:ln cap="flat" cmpd="sng" w="25400">
            <a:solidFill>
              <a:srgbClr val="223B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t-IT" sz="2200" u="none" cap="none" strike="noStrike">
                <a:solidFill>
                  <a:srgbClr val="0D1720"/>
                </a:solidFill>
                <a:latin typeface="Arial"/>
                <a:ea typeface="Arial"/>
                <a:cs typeface="Arial"/>
                <a:sym typeface="Arial"/>
              </a:rPr>
              <a:t>Predicted Class: ?</a:t>
            </a:r>
            <a:endParaRPr/>
          </a:p>
        </p:txBody>
      </p:sp>
      <p:cxnSp>
        <p:nvCxnSpPr>
          <p:cNvPr id="213" name="Google Shape;213;p2"/>
          <p:cNvCxnSpPr>
            <a:endCxn id="212" idx="2"/>
          </p:cNvCxnSpPr>
          <p:nvPr/>
        </p:nvCxnSpPr>
        <p:spPr>
          <a:xfrm flipH="1" rot="10800000">
            <a:off x="6514548" y="2543092"/>
            <a:ext cx="1903500" cy="1053300"/>
          </a:xfrm>
          <a:prstGeom prst="straightConnector1">
            <a:avLst/>
          </a:prstGeom>
          <a:noFill/>
          <a:ln cap="flat" cmpd="sng" w="38100">
            <a:solidFill>
              <a:srgbClr val="434343">
                <a:alpha val="69803"/>
              </a:srgbClr>
            </a:solidFill>
            <a:prstDash val="solid"/>
            <a:miter lim="800000"/>
            <a:headEnd len="sm" w="sm"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descr="A screenshot of a cell phone&#10;&#10;Description automatically generated" id="218" name="Google Shape;218;p3"/>
          <p:cNvPicPr preferRelativeResize="0"/>
          <p:nvPr/>
        </p:nvPicPr>
        <p:blipFill rotWithShape="1">
          <a:blip r:embed="rId3">
            <a:alphaModFix/>
          </a:blip>
          <a:srcRect b="0" l="0" r="0" t="0"/>
          <a:stretch/>
        </p:blipFill>
        <p:spPr>
          <a:xfrm>
            <a:off x="3165601" y="998701"/>
            <a:ext cx="5335670" cy="5205077"/>
          </a:xfrm>
          <a:prstGeom prst="rect">
            <a:avLst/>
          </a:prstGeom>
          <a:noFill/>
          <a:ln>
            <a:noFill/>
          </a:ln>
        </p:spPr>
      </p:pic>
      <p:sp>
        <p:nvSpPr>
          <p:cNvPr id="219" name="Google Shape;219;p3"/>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it-IT"/>
              <a:t>‹#›</a:t>
            </a:fld>
            <a:endParaRPr/>
          </a:p>
        </p:txBody>
      </p:sp>
      <p:sp>
        <p:nvSpPr>
          <p:cNvPr id="220" name="Google Shape;220;p3"/>
          <p:cNvSpPr txBox="1"/>
          <p:nvPr>
            <p:ph type="title"/>
          </p:nvPr>
        </p:nvSpPr>
        <p:spPr>
          <a:xfrm>
            <a:off x="576000" y="207025"/>
            <a:ext cx="11298000" cy="11520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dk2"/>
              </a:buClr>
              <a:buSzPts val="3200"/>
              <a:buFont typeface="Arial"/>
              <a:buNone/>
            </a:pPr>
            <a:r>
              <a:rPr b="1" i="1" lang="it-IT" sz="3200"/>
              <a:t>For a Given Anomaly Detector the Test Example is Normal</a:t>
            </a:r>
            <a:endParaRPr/>
          </a:p>
        </p:txBody>
      </p:sp>
      <p:sp>
        <p:nvSpPr>
          <p:cNvPr id="221" name="Google Shape;221;p3"/>
          <p:cNvSpPr/>
          <p:nvPr/>
        </p:nvSpPr>
        <p:spPr>
          <a:xfrm>
            <a:off x="7212798" y="1736392"/>
            <a:ext cx="2410500" cy="806700"/>
          </a:xfrm>
          <a:prstGeom prst="roundRect">
            <a:avLst>
              <a:gd fmla="val 16667" name="adj"/>
            </a:avLst>
          </a:prstGeom>
          <a:solidFill>
            <a:srgbClr val="8BAFCD">
              <a:alpha val="54901"/>
            </a:srgbClr>
          </a:solidFill>
          <a:ln cap="flat" cmpd="sng" w="25400">
            <a:solidFill>
              <a:srgbClr val="223B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t-IT" sz="2200" u="none" cap="none" strike="noStrike">
                <a:solidFill>
                  <a:srgbClr val="0D1720"/>
                </a:solidFill>
                <a:latin typeface="Arial"/>
                <a:ea typeface="Arial"/>
                <a:cs typeface="Arial"/>
                <a:sym typeface="Arial"/>
              </a:rPr>
              <a:t>Predicted Class: Normal</a:t>
            </a:r>
            <a:endParaRPr/>
          </a:p>
        </p:txBody>
      </p:sp>
      <p:cxnSp>
        <p:nvCxnSpPr>
          <p:cNvPr id="222" name="Google Shape;222;p3"/>
          <p:cNvCxnSpPr>
            <a:endCxn id="221" idx="2"/>
          </p:cNvCxnSpPr>
          <p:nvPr/>
        </p:nvCxnSpPr>
        <p:spPr>
          <a:xfrm flipH="1" rot="10800000">
            <a:off x="6514548" y="2543092"/>
            <a:ext cx="1903500" cy="1053300"/>
          </a:xfrm>
          <a:prstGeom prst="straightConnector1">
            <a:avLst/>
          </a:prstGeom>
          <a:noFill/>
          <a:ln cap="flat" cmpd="sng" w="38100">
            <a:solidFill>
              <a:srgbClr val="002A7E">
                <a:alpha val="69803"/>
              </a:srgbClr>
            </a:solidFill>
            <a:prstDash val="solid"/>
            <a:miter lim="800000"/>
            <a:headEnd len="sm" w="sm" type="none"/>
            <a:tailEnd len="med" w="med" type="triangle"/>
          </a:ln>
        </p:spPr>
      </p:cxnSp>
      <p:pic>
        <p:nvPicPr>
          <p:cNvPr descr="A picture containing drawing, food, plate&#10;&#10;Description automatically generated" id="223" name="Google Shape;223;p3"/>
          <p:cNvPicPr preferRelativeResize="0"/>
          <p:nvPr/>
        </p:nvPicPr>
        <p:blipFill rotWithShape="1">
          <a:blip r:embed="rId4">
            <a:alphaModFix/>
          </a:blip>
          <a:srcRect b="0" l="0" r="0" t="0"/>
          <a:stretch/>
        </p:blipFill>
        <p:spPr>
          <a:xfrm>
            <a:off x="10266737" y="6337850"/>
            <a:ext cx="648000" cy="390999"/>
          </a:xfrm>
          <a:prstGeom prst="rect">
            <a:avLst/>
          </a:prstGeom>
          <a:noFill/>
          <a:ln>
            <a:noFill/>
          </a:ln>
        </p:spPr>
      </p:pic>
      <p:sp>
        <p:nvSpPr>
          <p:cNvPr id="224" name="Google Shape;224;p3"/>
          <p:cNvSpPr/>
          <p:nvPr/>
        </p:nvSpPr>
        <p:spPr>
          <a:xfrm>
            <a:off x="576000" y="4361400"/>
            <a:ext cx="6044100" cy="1842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it-IT" sz="2300" u="none" cap="none" strike="noStrike">
                <a:solidFill>
                  <a:srgbClr val="0D1720"/>
                </a:solidFill>
                <a:latin typeface="Arial"/>
                <a:ea typeface="Arial"/>
                <a:cs typeface="Arial"/>
                <a:sym typeface="Arial"/>
              </a:rPr>
              <a:t>Does the prediction change when a</a:t>
            </a:r>
            <a:endParaRPr b="0" i="1" sz="2300" u="none" cap="none" strike="noStrike">
              <a:solidFill>
                <a:srgbClr val="0D1720"/>
              </a:solidFill>
              <a:latin typeface="Arial"/>
              <a:ea typeface="Arial"/>
              <a:cs typeface="Arial"/>
              <a:sym typeface="Arial"/>
            </a:endParaRPr>
          </a:p>
          <a:p>
            <a:pPr indent="0" lvl="0" marL="0" marR="0" rtl="0" algn="l">
              <a:spcBef>
                <a:spcPts val="0"/>
              </a:spcBef>
              <a:spcAft>
                <a:spcPts val="0"/>
              </a:spcAft>
              <a:buNone/>
            </a:pPr>
            <a:r>
              <a:rPr b="0" i="1" lang="it-IT" sz="2300" u="none" cap="none" strike="noStrike">
                <a:solidFill>
                  <a:srgbClr val="0D1720"/>
                </a:solidFill>
                <a:latin typeface="Arial"/>
                <a:ea typeface="Arial"/>
                <a:cs typeface="Arial"/>
                <a:sym typeface="Arial"/>
              </a:rPr>
              <a:t>different</a:t>
            </a:r>
            <a:r>
              <a:rPr b="0" i="1" lang="it-IT" sz="2300" u="none" cap="none" strike="noStrike">
                <a:solidFill>
                  <a:srgbClr val="0D1720"/>
                </a:solidFill>
                <a:latin typeface="Arial"/>
                <a:ea typeface="Arial"/>
                <a:cs typeface="Arial"/>
                <a:sym typeface="Arial"/>
              </a:rPr>
              <a:t> training set is drawn from the </a:t>
            </a:r>
            <a:endParaRPr b="0" i="1" sz="2300" u="none" cap="none" strike="noStrike">
              <a:solidFill>
                <a:srgbClr val="0D1720"/>
              </a:solidFill>
              <a:latin typeface="Arial"/>
              <a:ea typeface="Arial"/>
              <a:cs typeface="Arial"/>
              <a:sym typeface="Arial"/>
            </a:endParaRPr>
          </a:p>
          <a:p>
            <a:pPr indent="0" lvl="0" marL="0" marR="0" rtl="0" algn="l">
              <a:spcBef>
                <a:spcPts val="0"/>
              </a:spcBef>
              <a:spcAft>
                <a:spcPts val="0"/>
              </a:spcAft>
              <a:buNone/>
            </a:pPr>
            <a:r>
              <a:rPr b="0" i="1" lang="it-IT" sz="2300" u="none" cap="none" strike="noStrike">
                <a:solidFill>
                  <a:srgbClr val="0D1720"/>
                </a:solidFill>
                <a:latin typeface="Arial"/>
                <a:ea typeface="Arial"/>
                <a:cs typeface="Arial"/>
                <a:sym typeface="Arial"/>
              </a:rPr>
              <a:t>same</a:t>
            </a:r>
            <a:r>
              <a:rPr b="0" i="1" lang="it-IT" sz="2300" u="none" cap="none" strike="noStrike">
                <a:solidFill>
                  <a:srgbClr val="0D1720"/>
                </a:solidFill>
                <a:latin typeface="Arial"/>
                <a:ea typeface="Arial"/>
                <a:cs typeface="Arial"/>
                <a:sym typeface="Arial"/>
              </a:rPr>
              <a:t> distribution?</a:t>
            </a:r>
            <a:endParaRPr b="0" i="1" sz="2300" u="none" cap="none" strike="noStrike">
              <a:solidFill>
                <a:srgbClr val="0D1720"/>
              </a:solidFill>
              <a:latin typeface="Arial"/>
              <a:ea typeface="Arial"/>
              <a:cs typeface="Arial"/>
              <a:sym typeface="Arial"/>
            </a:endParaRPr>
          </a:p>
          <a:p>
            <a:pPr indent="0" lvl="0" marL="0" marR="0" rtl="0" algn="l">
              <a:spcBef>
                <a:spcPts val="0"/>
              </a:spcBef>
              <a:spcAft>
                <a:spcPts val="0"/>
              </a:spcAft>
              <a:buNone/>
            </a:pPr>
            <a:r>
              <a:t/>
            </a:r>
            <a:endParaRPr i="1" sz="2300">
              <a:solidFill>
                <a:srgbClr val="0D1720"/>
              </a:solidFill>
            </a:endParaRPr>
          </a:p>
          <a:p>
            <a:pPr indent="0" lvl="0" marL="0" marR="0" rtl="0" algn="l">
              <a:spcBef>
                <a:spcPts val="0"/>
              </a:spcBef>
              <a:spcAft>
                <a:spcPts val="0"/>
              </a:spcAft>
              <a:buNone/>
            </a:pPr>
            <a:r>
              <a:rPr i="1" lang="it-IT" sz="2300">
                <a:solidFill>
                  <a:srgbClr val="0D1720"/>
                </a:solidFill>
              </a:rPr>
              <a:t>How </a:t>
            </a:r>
            <a:r>
              <a:rPr b="1" i="1" lang="it-IT" sz="2300">
                <a:solidFill>
                  <a:srgbClr val="0D1720"/>
                </a:solidFill>
              </a:rPr>
              <a:t>confident</a:t>
            </a:r>
            <a:r>
              <a:rPr i="1" lang="it-IT" sz="2300">
                <a:solidFill>
                  <a:srgbClr val="0D1720"/>
                </a:solidFill>
              </a:rPr>
              <a:t> is the model in its prediction?</a:t>
            </a:r>
            <a:endParaRPr i="1" sz="2300">
              <a:solidFill>
                <a:srgbClr val="0D172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descr="A screenshot of a cell phone&#10;&#10;Description automatically generated" id="229" name="Google Shape;229;p4"/>
          <p:cNvPicPr preferRelativeResize="0"/>
          <p:nvPr/>
        </p:nvPicPr>
        <p:blipFill rotWithShape="1">
          <a:blip r:embed="rId3">
            <a:alphaModFix/>
          </a:blip>
          <a:srcRect b="0" l="0" r="0" t="0"/>
          <a:stretch/>
        </p:blipFill>
        <p:spPr>
          <a:xfrm>
            <a:off x="635842" y="1282813"/>
            <a:ext cx="10920318" cy="4859433"/>
          </a:xfrm>
          <a:prstGeom prst="rect">
            <a:avLst/>
          </a:prstGeom>
          <a:noFill/>
          <a:ln>
            <a:noFill/>
          </a:ln>
        </p:spPr>
      </p:pic>
      <p:sp>
        <p:nvSpPr>
          <p:cNvPr id="230" name="Google Shape;230;p4"/>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it-IT"/>
              <a:t>‹#›</a:t>
            </a:fld>
            <a:endParaRPr/>
          </a:p>
        </p:txBody>
      </p:sp>
      <p:sp>
        <p:nvSpPr>
          <p:cNvPr id="231" name="Google Shape;231;p4"/>
          <p:cNvSpPr txBox="1"/>
          <p:nvPr>
            <p:ph type="title"/>
          </p:nvPr>
        </p:nvSpPr>
        <p:spPr>
          <a:xfrm>
            <a:off x="575999" y="207036"/>
            <a:ext cx="11377461" cy="11520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dk2"/>
              </a:buClr>
              <a:buSzPts val="3200"/>
              <a:buFont typeface="Arial"/>
              <a:buNone/>
            </a:pPr>
            <a:r>
              <a:rPr b="1" i="1" lang="it-IT" sz="3200"/>
              <a:t>What Is the Effect of Slightly Perturbing the Training Data on Anomaly </a:t>
            </a:r>
            <a:r>
              <a:rPr b="1" i="1" lang="it-IT" sz="3200"/>
              <a:t>Detector’s</a:t>
            </a:r>
            <a:r>
              <a:rPr b="1" i="1" lang="it-IT" sz="3200"/>
              <a:t> Prediction for a Fixed Example?</a:t>
            </a:r>
            <a:endParaRPr/>
          </a:p>
        </p:txBody>
      </p:sp>
      <p:pic>
        <p:nvPicPr>
          <p:cNvPr descr="A picture containing drawing, food, plate&#10;&#10;Description automatically generated" id="232" name="Google Shape;232;p4"/>
          <p:cNvPicPr preferRelativeResize="0"/>
          <p:nvPr/>
        </p:nvPicPr>
        <p:blipFill rotWithShape="1">
          <a:blip r:embed="rId4">
            <a:alphaModFix/>
          </a:blip>
          <a:srcRect b="0" l="0" r="0" t="0"/>
          <a:stretch/>
        </p:blipFill>
        <p:spPr>
          <a:xfrm>
            <a:off x="10266737" y="6337850"/>
            <a:ext cx="648000" cy="390999"/>
          </a:xfrm>
          <a:prstGeom prst="rect">
            <a:avLst/>
          </a:prstGeom>
          <a:noFill/>
          <a:ln>
            <a:noFill/>
          </a:ln>
        </p:spPr>
      </p:pic>
      <p:sp>
        <p:nvSpPr>
          <p:cNvPr id="233" name="Google Shape;233;p4"/>
          <p:cNvSpPr txBox="1"/>
          <p:nvPr/>
        </p:nvSpPr>
        <p:spPr>
          <a:xfrm>
            <a:off x="575999" y="5021776"/>
            <a:ext cx="1668816" cy="110799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it-IT" sz="2200">
                <a:solidFill>
                  <a:srgbClr val="0D1720"/>
                </a:solidFill>
                <a:latin typeface="Arial"/>
                <a:ea typeface="Arial"/>
                <a:cs typeface="Arial"/>
                <a:sym typeface="Arial"/>
              </a:rPr>
              <a:t>Prediction:</a:t>
            </a:r>
            <a:endParaRPr sz="2200">
              <a:solidFill>
                <a:srgbClr val="002A7E"/>
              </a:solidFill>
              <a:latin typeface="Arial"/>
              <a:ea typeface="Arial"/>
              <a:cs typeface="Arial"/>
              <a:sym typeface="Arial"/>
            </a:endParaRPr>
          </a:p>
          <a:p>
            <a:pPr indent="-285750" lvl="0" marL="285750" marR="0" rtl="0" algn="l">
              <a:spcBef>
                <a:spcPts val="0"/>
              </a:spcBef>
              <a:spcAft>
                <a:spcPts val="0"/>
              </a:spcAft>
              <a:buClr>
                <a:srgbClr val="002A7E"/>
              </a:buClr>
              <a:buSzPts val="2200"/>
              <a:buFont typeface="Arial"/>
              <a:buChar char="•"/>
            </a:pPr>
            <a:r>
              <a:rPr lang="it-IT" sz="2200">
                <a:solidFill>
                  <a:srgbClr val="002A7E"/>
                </a:solidFill>
                <a:latin typeface="Arial"/>
                <a:ea typeface="Arial"/>
                <a:cs typeface="Arial"/>
                <a:sym typeface="Arial"/>
              </a:rPr>
              <a:t>Normal</a:t>
            </a:r>
            <a:endParaRPr/>
          </a:p>
          <a:p>
            <a:pPr indent="-285750" lvl="0" marL="285750" marR="0" rtl="0" algn="l">
              <a:spcBef>
                <a:spcPts val="0"/>
              </a:spcBef>
              <a:spcAft>
                <a:spcPts val="0"/>
              </a:spcAft>
              <a:buClr>
                <a:srgbClr val="C00000"/>
              </a:buClr>
              <a:buSzPts val="2200"/>
              <a:buFont typeface="Arial"/>
              <a:buChar char="•"/>
            </a:pPr>
            <a:r>
              <a:rPr lang="it-IT" sz="2200">
                <a:solidFill>
                  <a:srgbClr val="C00000"/>
                </a:solidFill>
                <a:latin typeface="Arial"/>
                <a:ea typeface="Arial"/>
                <a:cs typeface="Arial"/>
                <a:sym typeface="Arial"/>
              </a:rPr>
              <a:t>Anomaly</a:t>
            </a:r>
            <a:endParaRPr sz="2200">
              <a:solidFill>
                <a:srgbClr val="0D1720"/>
              </a:solidFill>
              <a:latin typeface="Arial"/>
              <a:ea typeface="Arial"/>
              <a:cs typeface="Arial"/>
              <a:sym typeface="Arial"/>
            </a:endParaRPr>
          </a:p>
        </p:txBody>
      </p:sp>
      <p:sp>
        <p:nvSpPr>
          <p:cNvPr id="234" name="Google Shape;234;p4"/>
          <p:cNvSpPr txBox="1"/>
          <p:nvPr/>
        </p:nvSpPr>
        <p:spPr>
          <a:xfrm>
            <a:off x="1762995" y="1388929"/>
            <a:ext cx="1393330"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2200">
                <a:solidFill>
                  <a:srgbClr val="0D1720"/>
                </a:solidFill>
                <a:latin typeface="Arial"/>
                <a:ea typeface="Arial"/>
                <a:cs typeface="Arial"/>
                <a:sym typeface="Arial"/>
              </a:rPr>
              <a:t>Dataset 1</a:t>
            </a:r>
            <a:endParaRPr/>
          </a:p>
        </p:txBody>
      </p:sp>
      <p:sp>
        <p:nvSpPr>
          <p:cNvPr id="235" name="Google Shape;235;p4"/>
          <p:cNvSpPr txBox="1"/>
          <p:nvPr/>
        </p:nvSpPr>
        <p:spPr>
          <a:xfrm>
            <a:off x="5399335" y="1395029"/>
            <a:ext cx="1393330"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2200">
                <a:solidFill>
                  <a:srgbClr val="0D1720"/>
                </a:solidFill>
                <a:latin typeface="Arial"/>
                <a:ea typeface="Arial"/>
                <a:cs typeface="Arial"/>
                <a:sym typeface="Arial"/>
              </a:rPr>
              <a:t>Dataset 2</a:t>
            </a:r>
            <a:endParaRPr/>
          </a:p>
        </p:txBody>
      </p:sp>
      <p:sp>
        <p:nvSpPr>
          <p:cNvPr id="236" name="Google Shape;236;p4"/>
          <p:cNvSpPr txBox="1"/>
          <p:nvPr/>
        </p:nvSpPr>
        <p:spPr>
          <a:xfrm>
            <a:off x="9035675" y="1390978"/>
            <a:ext cx="1393330"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2200">
                <a:solidFill>
                  <a:srgbClr val="0D1720"/>
                </a:solidFill>
                <a:latin typeface="Arial"/>
                <a:ea typeface="Arial"/>
                <a:cs typeface="Arial"/>
                <a:sym typeface="Arial"/>
              </a:rPr>
              <a:t>Dataset 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descr="A screenshot of a cell phone&#10;&#10;Description automatically generated" id="241" name="Google Shape;241;p5"/>
          <p:cNvPicPr preferRelativeResize="0"/>
          <p:nvPr/>
        </p:nvPicPr>
        <p:blipFill rotWithShape="1">
          <a:blip r:embed="rId3">
            <a:alphaModFix/>
          </a:blip>
          <a:srcRect b="0" l="0" r="0" t="0"/>
          <a:stretch/>
        </p:blipFill>
        <p:spPr>
          <a:xfrm>
            <a:off x="5211394" y="1022496"/>
            <a:ext cx="5270504" cy="5142401"/>
          </a:xfrm>
          <a:prstGeom prst="rect">
            <a:avLst/>
          </a:prstGeom>
          <a:noFill/>
          <a:ln>
            <a:noFill/>
          </a:ln>
        </p:spPr>
      </p:pic>
      <p:sp>
        <p:nvSpPr>
          <p:cNvPr id="242" name="Google Shape;242;p5"/>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it-IT"/>
              <a:t>‹#›</a:t>
            </a:fld>
            <a:endParaRPr/>
          </a:p>
        </p:txBody>
      </p:sp>
      <p:sp>
        <p:nvSpPr>
          <p:cNvPr id="243" name="Google Shape;243;p5"/>
          <p:cNvSpPr txBox="1"/>
          <p:nvPr>
            <p:ph type="title"/>
          </p:nvPr>
        </p:nvSpPr>
        <p:spPr>
          <a:xfrm>
            <a:off x="576000" y="207036"/>
            <a:ext cx="11456974" cy="11520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dk2"/>
              </a:buClr>
              <a:buSzPts val="3200"/>
              <a:buFont typeface="Arial"/>
              <a:buNone/>
            </a:pPr>
            <a:r>
              <a:rPr b="1" i="1" lang="it-IT" sz="3200"/>
              <a:t>Our Goal Is To Capture the Uncertainty in Predictions</a:t>
            </a:r>
            <a:endParaRPr/>
          </a:p>
        </p:txBody>
      </p:sp>
      <p:sp>
        <p:nvSpPr>
          <p:cNvPr id="244" name="Google Shape;244;p5"/>
          <p:cNvSpPr txBox="1"/>
          <p:nvPr/>
        </p:nvSpPr>
        <p:spPr>
          <a:xfrm>
            <a:off x="576000" y="2520746"/>
            <a:ext cx="2976902" cy="110799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it-IT" sz="2200">
                <a:solidFill>
                  <a:srgbClr val="0D1720"/>
                </a:solidFill>
                <a:latin typeface="Arial"/>
                <a:ea typeface="Arial"/>
                <a:cs typeface="Arial"/>
                <a:sym typeface="Arial"/>
              </a:rPr>
              <a:t>Out of 20 predictions</a:t>
            </a:r>
            <a:r>
              <a:rPr lang="it-IT" sz="2200">
                <a:solidFill>
                  <a:srgbClr val="002A7E"/>
                </a:solidFill>
                <a:latin typeface="Arial"/>
                <a:ea typeface="Arial"/>
                <a:cs typeface="Arial"/>
                <a:sym typeface="Arial"/>
              </a:rPr>
              <a:t>:</a:t>
            </a:r>
            <a:endParaRPr/>
          </a:p>
          <a:p>
            <a:pPr indent="-342900" lvl="0" marL="342900" marR="0" rtl="0" algn="l">
              <a:spcBef>
                <a:spcPts val="0"/>
              </a:spcBef>
              <a:spcAft>
                <a:spcPts val="0"/>
              </a:spcAft>
              <a:buClr>
                <a:srgbClr val="002A7E"/>
              </a:buClr>
              <a:buSzPts val="2200"/>
              <a:buFont typeface="Arial"/>
              <a:buChar char="•"/>
            </a:pPr>
            <a:r>
              <a:rPr lang="it-IT" sz="2200">
                <a:solidFill>
                  <a:srgbClr val="002A7E"/>
                </a:solidFill>
                <a:latin typeface="Arial"/>
                <a:ea typeface="Arial"/>
                <a:cs typeface="Arial"/>
                <a:sym typeface="Arial"/>
              </a:rPr>
              <a:t>50% Normal;</a:t>
            </a:r>
            <a:endParaRPr/>
          </a:p>
          <a:p>
            <a:pPr indent="-342900" lvl="0" marL="342900" marR="0" rtl="0" algn="l">
              <a:spcBef>
                <a:spcPts val="0"/>
              </a:spcBef>
              <a:spcAft>
                <a:spcPts val="0"/>
              </a:spcAft>
              <a:buClr>
                <a:srgbClr val="A80000"/>
              </a:buClr>
              <a:buSzPts val="2200"/>
              <a:buFont typeface="Arial"/>
              <a:buChar char="•"/>
            </a:pPr>
            <a:r>
              <a:rPr lang="it-IT" sz="2200">
                <a:solidFill>
                  <a:srgbClr val="A80000"/>
                </a:solidFill>
                <a:latin typeface="Arial"/>
                <a:ea typeface="Arial"/>
                <a:cs typeface="Arial"/>
                <a:sym typeface="Arial"/>
              </a:rPr>
              <a:t>50% Anomaly.</a:t>
            </a:r>
            <a:endParaRPr/>
          </a:p>
        </p:txBody>
      </p:sp>
      <p:pic>
        <p:nvPicPr>
          <p:cNvPr descr="A picture containing drawing, food, plate&#10;&#10;Description automatically generated" id="245" name="Google Shape;245;p5"/>
          <p:cNvPicPr preferRelativeResize="0"/>
          <p:nvPr/>
        </p:nvPicPr>
        <p:blipFill rotWithShape="1">
          <a:blip r:embed="rId4">
            <a:alphaModFix/>
          </a:blip>
          <a:srcRect b="0" l="0" r="0" t="0"/>
          <a:stretch/>
        </p:blipFill>
        <p:spPr>
          <a:xfrm>
            <a:off x="10266737" y="6337850"/>
            <a:ext cx="648000" cy="390999"/>
          </a:xfrm>
          <a:prstGeom prst="rect">
            <a:avLst/>
          </a:prstGeom>
          <a:noFill/>
          <a:ln>
            <a:noFill/>
          </a:ln>
        </p:spPr>
      </p:pic>
      <p:sp>
        <p:nvSpPr>
          <p:cNvPr id="246" name="Google Shape;246;p5"/>
          <p:cNvSpPr/>
          <p:nvPr/>
        </p:nvSpPr>
        <p:spPr>
          <a:xfrm>
            <a:off x="575999" y="4647727"/>
            <a:ext cx="8064300" cy="144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2200">
                <a:solidFill>
                  <a:srgbClr val="0D1720"/>
                </a:solidFill>
                <a:latin typeface="Arial"/>
                <a:ea typeface="Arial"/>
                <a:cs typeface="Arial"/>
                <a:sym typeface="Arial"/>
              </a:rPr>
              <a:t>Given:</a:t>
            </a:r>
            <a:endParaRPr/>
          </a:p>
          <a:p>
            <a:pPr indent="0" lvl="0" marL="0" marR="0" rtl="0" algn="l">
              <a:spcBef>
                <a:spcPts val="0"/>
              </a:spcBef>
              <a:spcAft>
                <a:spcPts val="0"/>
              </a:spcAft>
              <a:buNone/>
            </a:pPr>
            <a:r>
              <a:rPr i="1" lang="it-IT" sz="2200">
                <a:solidFill>
                  <a:srgbClr val="0D1720"/>
                </a:solidFill>
                <a:latin typeface="Arial"/>
                <a:ea typeface="Arial"/>
                <a:cs typeface="Arial"/>
                <a:sym typeface="Arial"/>
              </a:rPr>
              <a:t>An anomaly detector and a test example;</a:t>
            </a:r>
            <a:endParaRPr/>
          </a:p>
          <a:p>
            <a:pPr indent="0" lvl="0" marL="0" marR="0" rtl="0" algn="l">
              <a:spcBef>
                <a:spcPts val="0"/>
              </a:spcBef>
              <a:spcAft>
                <a:spcPts val="0"/>
              </a:spcAft>
              <a:buNone/>
            </a:pPr>
            <a:r>
              <a:rPr lang="it-IT" sz="2200">
                <a:solidFill>
                  <a:srgbClr val="0D1720"/>
                </a:solidFill>
                <a:latin typeface="Arial"/>
                <a:ea typeface="Arial"/>
                <a:cs typeface="Arial"/>
                <a:sym typeface="Arial"/>
              </a:rPr>
              <a:t>Do:</a:t>
            </a:r>
            <a:endParaRPr/>
          </a:p>
          <a:p>
            <a:pPr indent="0" lvl="0" marL="0" marR="0" rtl="0" algn="l">
              <a:spcBef>
                <a:spcPts val="0"/>
              </a:spcBef>
              <a:spcAft>
                <a:spcPts val="0"/>
              </a:spcAft>
              <a:buNone/>
            </a:pPr>
            <a:r>
              <a:rPr i="1" lang="it-IT" sz="2200">
                <a:solidFill>
                  <a:srgbClr val="0D1720"/>
                </a:solidFill>
              </a:rPr>
              <a:t>Estimate the detector’s </a:t>
            </a:r>
            <a:r>
              <a:rPr i="1" lang="it-IT" sz="2200">
                <a:solidFill>
                  <a:srgbClr val="0D1720"/>
                </a:solidFill>
                <a:latin typeface="Arial"/>
                <a:ea typeface="Arial"/>
                <a:cs typeface="Arial"/>
                <a:sym typeface="Arial"/>
              </a:rPr>
              <a:t>confidence in predicting the same class.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7"/>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it-IT"/>
              <a:t>‹#›</a:t>
            </a:fld>
            <a:endParaRPr/>
          </a:p>
        </p:txBody>
      </p:sp>
      <p:sp>
        <p:nvSpPr>
          <p:cNvPr id="252" name="Google Shape;252;p7"/>
          <p:cNvSpPr txBox="1"/>
          <p:nvPr>
            <p:ph type="title"/>
          </p:nvPr>
        </p:nvSpPr>
        <p:spPr>
          <a:xfrm>
            <a:off x="576000" y="1905636"/>
            <a:ext cx="11041200" cy="1828200"/>
          </a:xfrm>
          <a:prstGeom prst="rect">
            <a:avLst/>
          </a:prstGeom>
          <a:noFill/>
          <a:ln>
            <a:noFill/>
          </a:ln>
        </p:spPr>
        <p:txBody>
          <a:bodyPr anchorCtr="0" anchor="ctr" bIns="0" lIns="0" spcFirstLastPara="1" rIns="0" wrap="square" tIns="0">
            <a:normAutofit fontScale="90000"/>
          </a:bodyPr>
          <a:lstStyle/>
          <a:p>
            <a:pPr indent="0" lvl="0" marL="0" rtl="0" algn="ctr">
              <a:lnSpc>
                <a:spcPct val="100000"/>
              </a:lnSpc>
              <a:spcBef>
                <a:spcPts val="0"/>
              </a:spcBef>
              <a:spcAft>
                <a:spcPts val="0"/>
              </a:spcAft>
              <a:buClr>
                <a:schemeClr val="dk2"/>
              </a:buClr>
              <a:buSzPct val="100000"/>
              <a:buFont typeface="Arial"/>
              <a:buNone/>
            </a:pPr>
            <a:r>
              <a:rPr lang="it-IT" sz="4400"/>
              <a:t>How to estimate</a:t>
            </a:r>
            <a:br>
              <a:rPr lang="it-IT" sz="4400"/>
            </a:br>
            <a:r>
              <a:rPr lang="it-IT" sz="4400"/>
              <a:t> the </a:t>
            </a:r>
            <a:r>
              <a:rPr i="1" lang="it-IT" sz="4400"/>
              <a:t>confidence</a:t>
            </a:r>
            <a:r>
              <a:rPr lang="it-IT" sz="4400"/>
              <a:t> of a model</a:t>
            </a:r>
            <a:br>
              <a:rPr lang="it-IT" sz="4400"/>
            </a:br>
            <a:r>
              <a:rPr lang="it-IT" sz="4400"/>
              <a:t> in its example-wise predictions?</a:t>
            </a:r>
            <a:endParaRPr/>
          </a:p>
        </p:txBody>
      </p:sp>
      <p:pic>
        <p:nvPicPr>
          <p:cNvPr descr="A picture containing drawing, food, plate&#10;&#10;Description automatically generated" id="253" name="Google Shape;253;p7"/>
          <p:cNvPicPr preferRelativeResize="0"/>
          <p:nvPr/>
        </p:nvPicPr>
        <p:blipFill rotWithShape="1">
          <a:blip r:embed="rId3">
            <a:alphaModFix/>
          </a:blip>
          <a:srcRect b="0" l="0" r="0" t="0"/>
          <a:stretch/>
        </p:blipFill>
        <p:spPr>
          <a:xfrm>
            <a:off x="10266737" y="6337850"/>
            <a:ext cx="648000" cy="3909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8"/>
          <p:cNvSpPr txBox="1"/>
          <p:nvPr>
            <p:ph idx="1" type="body"/>
          </p:nvPr>
        </p:nvSpPr>
        <p:spPr>
          <a:xfrm>
            <a:off x="423600" y="1431225"/>
            <a:ext cx="11518200" cy="4778700"/>
          </a:xfrm>
          <a:prstGeom prst="rect">
            <a:avLst/>
          </a:prstGeom>
          <a:noFill/>
          <a:ln>
            <a:noFill/>
          </a:ln>
        </p:spPr>
        <p:txBody>
          <a:bodyPr anchorCtr="0" anchor="t" bIns="45700" lIns="91425" spcFirstLastPara="1" rIns="91425" wrap="square" tIns="45700">
            <a:normAutofit/>
          </a:bodyPr>
          <a:lstStyle/>
          <a:p>
            <a:pPr indent="-457835" lvl="0" marL="457200" rtl="0" algn="l">
              <a:lnSpc>
                <a:spcPct val="100000"/>
              </a:lnSpc>
              <a:spcBef>
                <a:spcPts val="0"/>
              </a:spcBef>
              <a:spcAft>
                <a:spcPts val="0"/>
              </a:spcAft>
              <a:buClr>
                <a:srgbClr val="0D1720"/>
              </a:buClr>
              <a:buSzPts val="2600"/>
              <a:buFont typeface="Arial"/>
              <a:buAutoNum type="arabicPeriod"/>
            </a:pPr>
            <a:r>
              <a:rPr lang="it-IT" sz="2600">
                <a:solidFill>
                  <a:srgbClr val="0D1720"/>
                </a:solidFill>
              </a:rPr>
              <a:t>Define the </a:t>
            </a:r>
            <a:r>
              <a:rPr b="1" lang="it-IT" sz="2600">
                <a:solidFill>
                  <a:srgbClr val="0D1720"/>
                </a:solidFill>
              </a:rPr>
              <a:t>confidence</a:t>
            </a:r>
            <a:r>
              <a:rPr lang="it-IT" sz="2600">
                <a:solidFill>
                  <a:srgbClr val="0D1720"/>
                </a:solidFill>
              </a:rPr>
              <a:t> in an example-wise prediction;</a:t>
            </a:r>
            <a:endParaRPr sz="2800">
              <a:solidFill>
                <a:srgbClr val="0D1720"/>
              </a:solidFill>
            </a:endParaRPr>
          </a:p>
          <a:p>
            <a:pPr indent="0" lvl="0" marL="0" rtl="0" algn="l">
              <a:lnSpc>
                <a:spcPct val="100000"/>
              </a:lnSpc>
              <a:spcBef>
                <a:spcPts val="0"/>
              </a:spcBef>
              <a:spcAft>
                <a:spcPts val="0"/>
              </a:spcAft>
              <a:buNone/>
            </a:pPr>
            <a:r>
              <a:t/>
            </a:r>
            <a:endParaRPr sz="1500">
              <a:solidFill>
                <a:srgbClr val="0D1720"/>
              </a:solidFill>
            </a:endParaRPr>
          </a:p>
          <a:p>
            <a:pPr indent="-457835" lvl="0" marL="457200" rtl="0" algn="l">
              <a:lnSpc>
                <a:spcPct val="100000"/>
              </a:lnSpc>
              <a:spcBef>
                <a:spcPts val="1000"/>
              </a:spcBef>
              <a:spcAft>
                <a:spcPts val="0"/>
              </a:spcAft>
              <a:buClr>
                <a:srgbClr val="0D1720"/>
              </a:buClr>
              <a:buSzPts val="2600"/>
              <a:buFont typeface="Arial"/>
              <a:buAutoNum type="arabicPeriod"/>
            </a:pPr>
            <a:r>
              <a:rPr lang="it-IT" sz="2600">
                <a:solidFill>
                  <a:srgbClr val="0D1720"/>
                </a:solidFill>
              </a:rPr>
              <a:t>Propose </a:t>
            </a:r>
            <a:r>
              <a:rPr b="1" lang="it-IT" sz="2600">
                <a:solidFill>
                  <a:srgbClr val="0D1720"/>
                </a:solidFill>
              </a:rPr>
              <a:t>ExCeeD</a:t>
            </a:r>
            <a:r>
              <a:rPr lang="it-IT" sz="2600">
                <a:solidFill>
                  <a:srgbClr val="0D1720"/>
                </a:solidFill>
              </a:rPr>
              <a:t>,</a:t>
            </a:r>
            <a:r>
              <a:rPr lang="it-IT" sz="2600">
                <a:solidFill>
                  <a:srgbClr val="0D1720"/>
                </a:solidFill>
              </a:rPr>
              <a:t> a 2-step approach for estimating the confidence:</a:t>
            </a:r>
            <a:endParaRPr sz="2600"/>
          </a:p>
          <a:p>
            <a:pPr indent="-572135" lvl="1" marL="1028700" rtl="0" algn="l">
              <a:lnSpc>
                <a:spcPct val="100000"/>
              </a:lnSpc>
              <a:spcBef>
                <a:spcPts val="500"/>
              </a:spcBef>
              <a:spcAft>
                <a:spcPts val="0"/>
              </a:spcAft>
              <a:buClr>
                <a:srgbClr val="0D1720"/>
              </a:buClr>
              <a:buSzPts val="2600"/>
              <a:buFont typeface="Arial"/>
              <a:buAutoNum type="romanUcPeriod"/>
            </a:pPr>
            <a:r>
              <a:rPr lang="it-IT" sz="2600">
                <a:solidFill>
                  <a:srgbClr val="0D1720"/>
                </a:solidFill>
              </a:rPr>
              <a:t>Convert anomaly scores to outlier probabilities using a Bayesian approach;</a:t>
            </a:r>
            <a:endParaRPr sz="2600"/>
          </a:p>
          <a:p>
            <a:pPr indent="-572135" lvl="1" marL="1028700" rtl="0" algn="l">
              <a:lnSpc>
                <a:spcPct val="100000"/>
              </a:lnSpc>
              <a:spcBef>
                <a:spcPts val="500"/>
              </a:spcBef>
              <a:spcAft>
                <a:spcPts val="0"/>
              </a:spcAft>
              <a:buClr>
                <a:srgbClr val="0D1720"/>
              </a:buClr>
              <a:buSzPts val="2600"/>
              <a:buFont typeface="Arial"/>
              <a:buAutoNum type="romanUcPeriod"/>
            </a:pPr>
            <a:r>
              <a:rPr lang="it-IT" sz="2600">
                <a:solidFill>
                  <a:srgbClr val="0D1720"/>
                </a:solidFill>
              </a:rPr>
              <a:t>Derive confidence scores by observing that different training sets would lead to different thresholds and, in turn, to different predictions;</a:t>
            </a:r>
            <a:endParaRPr sz="2600">
              <a:solidFill>
                <a:srgbClr val="0D1720"/>
              </a:solidFill>
            </a:endParaRPr>
          </a:p>
          <a:p>
            <a:pPr indent="0" lvl="0" marL="0" rtl="0" algn="l">
              <a:lnSpc>
                <a:spcPct val="100000"/>
              </a:lnSpc>
              <a:spcBef>
                <a:spcPts val="500"/>
              </a:spcBef>
              <a:spcAft>
                <a:spcPts val="0"/>
              </a:spcAft>
              <a:buNone/>
            </a:pPr>
            <a:r>
              <a:t/>
            </a:r>
            <a:endParaRPr sz="1500">
              <a:solidFill>
                <a:srgbClr val="0D1720"/>
              </a:solidFill>
            </a:endParaRPr>
          </a:p>
          <a:p>
            <a:pPr indent="-572135" lvl="0" marL="571500" rtl="0" algn="l">
              <a:lnSpc>
                <a:spcPct val="100000"/>
              </a:lnSpc>
              <a:spcBef>
                <a:spcPts val="1000"/>
              </a:spcBef>
              <a:spcAft>
                <a:spcPts val="0"/>
              </a:spcAft>
              <a:buClr>
                <a:srgbClr val="0D1720"/>
              </a:buClr>
              <a:buSzPts val="2600"/>
              <a:buFont typeface="Arial"/>
              <a:buAutoNum type="arabicPeriod"/>
            </a:pPr>
            <a:r>
              <a:rPr lang="it-IT" sz="2600">
                <a:solidFill>
                  <a:srgbClr val="0D1720"/>
                </a:solidFill>
              </a:rPr>
              <a:t>Analyze the </a:t>
            </a:r>
            <a:r>
              <a:rPr b="1" lang="it-IT" sz="2600">
                <a:solidFill>
                  <a:srgbClr val="0D1720"/>
                </a:solidFill>
              </a:rPr>
              <a:t>convergence</a:t>
            </a:r>
            <a:r>
              <a:rPr lang="it-IT" sz="2600">
                <a:solidFill>
                  <a:srgbClr val="0D1720"/>
                </a:solidFill>
              </a:rPr>
              <a:t> behavior of our estimate;</a:t>
            </a:r>
            <a:endParaRPr sz="2600">
              <a:solidFill>
                <a:srgbClr val="0D1720"/>
              </a:solidFill>
            </a:endParaRPr>
          </a:p>
          <a:p>
            <a:pPr indent="0" lvl="0" marL="0" rtl="0" algn="l">
              <a:lnSpc>
                <a:spcPct val="100000"/>
              </a:lnSpc>
              <a:spcBef>
                <a:spcPts val="1000"/>
              </a:spcBef>
              <a:spcAft>
                <a:spcPts val="0"/>
              </a:spcAft>
              <a:buNone/>
            </a:pPr>
            <a:r>
              <a:t/>
            </a:r>
            <a:endParaRPr sz="1500">
              <a:solidFill>
                <a:srgbClr val="0D1720"/>
              </a:solidFill>
            </a:endParaRPr>
          </a:p>
          <a:p>
            <a:pPr indent="-572135" lvl="0" marL="571500" rtl="0" algn="l">
              <a:lnSpc>
                <a:spcPct val="100000"/>
              </a:lnSpc>
              <a:spcBef>
                <a:spcPts val="1000"/>
              </a:spcBef>
              <a:spcAft>
                <a:spcPts val="0"/>
              </a:spcAft>
              <a:buClr>
                <a:srgbClr val="0D1720"/>
              </a:buClr>
              <a:buSzPts val="2600"/>
              <a:buFont typeface="Arial"/>
              <a:buAutoNum type="arabicPeriod"/>
            </a:pPr>
            <a:r>
              <a:rPr lang="it-IT" sz="2600">
                <a:solidFill>
                  <a:srgbClr val="0D1720"/>
                </a:solidFill>
              </a:rPr>
              <a:t>Perform an extensive </a:t>
            </a:r>
            <a:r>
              <a:rPr b="1" lang="it-IT" sz="2600">
                <a:solidFill>
                  <a:srgbClr val="0D1720"/>
                </a:solidFill>
              </a:rPr>
              <a:t>empirical evaluation</a:t>
            </a:r>
            <a:r>
              <a:rPr lang="it-IT" sz="2600">
                <a:solidFill>
                  <a:srgbClr val="0D1720"/>
                </a:solidFill>
              </a:rPr>
              <a:t> on benchmark datasets.</a:t>
            </a:r>
            <a:endParaRPr sz="2600">
              <a:solidFill>
                <a:srgbClr val="0D1720"/>
              </a:solidFill>
            </a:endParaRPr>
          </a:p>
        </p:txBody>
      </p:sp>
      <p:sp>
        <p:nvSpPr>
          <p:cNvPr id="259" name="Google Shape;259;p8"/>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it-IT"/>
              <a:t>‹#›</a:t>
            </a:fld>
            <a:endParaRPr/>
          </a:p>
        </p:txBody>
      </p:sp>
      <p:sp>
        <p:nvSpPr>
          <p:cNvPr id="260" name="Google Shape;260;p8"/>
          <p:cNvSpPr txBox="1"/>
          <p:nvPr>
            <p:ph type="title"/>
          </p:nvPr>
        </p:nvSpPr>
        <p:spPr>
          <a:xfrm>
            <a:off x="576000" y="207036"/>
            <a:ext cx="11041200" cy="11520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dk2"/>
              </a:buClr>
              <a:buSzPts val="3200"/>
              <a:buFont typeface="Arial"/>
              <a:buNone/>
            </a:pPr>
            <a:r>
              <a:rPr b="1" i="1" lang="it-IT" sz="3200">
                <a:latin typeface="Arial"/>
                <a:ea typeface="Arial"/>
                <a:cs typeface="Arial"/>
                <a:sym typeface="Arial"/>
              </a:rPr>
              <a:t>We Make 4 Contributions</a:t>
            </a:r>
            <a:endParaRPr sz="3200">
              <a:solidFill>
                <a:schemeClr val="dk1"/>
              </a:solidFill>
              <a:latin typeface="Arial"/>
              <a:ea typeface="Arial"/>
              <a:cs typeface="Arial"/>
              <a:sym typeface="Arial"/>
            </a:endParaRPr>
          </a:p>
        </p:txBody>
      </p:sp>
      <p:pic>
        <p:nvPicPr>
          <p:cNvPr descr="A picture containing drawing, food, plate&#10;&#10;Description automatically generated" id="261" name="Google Shape;261;p8"/>
          <p:cNvPicPr preferRelativeResize="0"/>
          <p:nvPr/>
        </p:nvPicPr>
        <p:blipFill rotWithShape="1">
          <a:blip r:embed="rId3">
            <a:alphaModFix/>
          </a:blip>
          <a:srcRect b="0" l="0" r="0" t="0"/>
          <a:stretch/>
        </p:blipFill>
        <p:spPr>
          <a:xfrm>
            <a:off x="10266737" y="6337850"/>
            <a:ext cx="648000" cy="3909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9"/>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it-IT"/>
              <a:t>‹#›</a:t>
            </a:fld>
            <a:endParaRPr/>
          </a:p>
        </p:txBody>
      </p:sp>
      <p:sp>
        <p:nvSpPr>
          <p:cNvPr id="267" name="Google Shape;267;p9"/>
          <p:cNvSpPr txBox="1"/>
          <p:nvPr>
            <p:ph type="title"/>
          </p:nvPr>
        </p:nvSpPr>
        <p:spPr>
          <a:xfrm>
            <a:off x="576000" y="1600836"/>
            <a:ext cx="11041200" cy="1828163"/>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chemeClr val="dk2"/>
              </a:buClr>
              <a:buSzPts val="4400"/>
              <a:buFont typeface="Arial"/>
              <a:buNone/>
            </a:pPr>
            <a:r>
              <a:rPr lang="it-IT" sz="4400"/>
              <a:t>Contribution 1</a:t>
            </a:r>
            <a:r>
              <a:rPr lang="it-IT" sz="4400"/>
              <a:t>: Defining the confidence </a:t>
            </a:r>
            <a:br>
              <a:rPr lang="it-IT" sz="4400"/>
            </a:br>
            <a:br>
              <a:rPr lang="it-IT" sz="1000"/>
            </a:br>
            <a:r>
              <a:rPr lang="it-IT" sz="3600"/>
              <a:t>A measure of uncertainty in class prediction</a:t>
            </a:r>
            <a:endParaRPr/>
          </a:p>
        </p:txBody>
      </p:sp>
      <p:pic>
        <p:nvPicPr>
          <p:cNvPr descr="A picture containing drawing, food, plate&#10;&#10;Description automatically generated" id="268" name="Google Shape;268;p9"/>
          <p:cNvPicPr preferRelativeResize="0"/>
          <p:nvPr/>
        </p:nvPicPr>
        <p:blipFill rotWithShape="1">
          <a:blip r:embed="rId3">
            <a:alphaModFix/>
          </a:blip>
          <a:srcRect b="0" l="0" r="0" t="0"/>
          <a:stretch/>
        </p:blipFill>
        <p:spPr>
          <a:xfrm>
            <a:off x="10266737" y="6337850"/>
            <a:ext cx="648000" cy="3909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descr="A screenshot of a cell phone&#10;&#10;Description automatically generated" id="273" name="Google Shape;273;p10"/>
          <p:cNvPicPr preferRelativeResize="0"/>
          <p:nvPr/>
        </p:nvPicPr>
        <p:blipFill rotWithShape="1">
          <a:blip r:embed="rId3">
            <a:alphaModFix/>
          </a:blip>
          <a:srcRect b="0" l="0" r="0" t="0"/>
          <a:stretch/>
        </p:blipFill>
        <p:spPr>
          <a:xfrm>
            <a:off x="4795316" y="874644"/>
            <a:ext cx="5532188" cy="5292076"/>
          </a:xfrm>
          <a:prstGeom prst="rect">
            <a:avLst/>
          </a:prstGeom>
          <a:noFill/>
          <a:ln>
            <a:noFill/>
          </a:ln>
        </p:spPr>
      </p:pic>
      <p:sp>
        <p:nvSpPr>
          <p:cNvPr id="274" name="Google Shape;274;p10"/>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it-IT"/>
              <a:t>‹#›</a:t>
            </a:fld>
            <a:endParaRPr/>
          </a:p>
        </p:txBody>
      </p:sp>
      <p:sp>
        <p:nvSpPr>
          <p:cNvPr id="275" name="Google Shape;275;p10"/>
          <p:cNvSpPr txBox="1"/>
          <p:nvPr>
            <p:ph type="title"/>
          </p:nvPr>
        </p:nvSpPr>
        <p:spPr>
          <a:xfrm>
            <a:off x="576000" y="207036"/>
            <a:ext cx="11041200" cy="11520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dk2"/>
              </a:buClr>
              <a:buSzPts val="3200"/>
              <a:buFont typeface="Arial"/>
              <a:buNone/>
            </a:pPr>
            <a:r>
              <a:rPr b="1" i="1" lang="it-IT" sz="3200"/>
              <a:t>Do Density Estimators Capture Uncertainty in Class Prediction?</a:t>
            </a:r>
            <a:endParaRPr/>
          </a:p>
        </p:txBody>
      </p:sp>
      <p:sp>
        <p:nvSpPr>
          <p:cNvPr id="276" name="Google Shape;276;p10"/>
          <p:cNvSpPr/>
          <p:nvPr/>
        </p:nvSpPr>
        <p:spPr>
          <a:xfrm>
            <a:off x="669132" y="2334053"/>
            <a:ext cx="4526323" cy="1465219"/>
          </a:xfrm>
          <a:prstGeom prst="roundRect">
            <a:avLst>
              <a:gd fmla="val 16667" name="adj"/>
            </a:avLst>
          </a:prstGeom>
          <a:solidFill>
            <a:srgbClr val="BFBFBF">
              <a:alpha val="54901"/>
            </a:srgbClr>
          </a:solidFill>
          <a:ln cap="flat" cmpd="sng" w="25400">
            <a:solidFill>
              <a:srgbClr val="223B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2200">
                <a:solidFill>
                  <a:srgbClr val="0D1720"/>
                </a:solidFill>
                <a:latin typeface="Arial"/>
                <a:ea typeface="Arial"/>
                <a:cs typeface="Arial"/>
                <a:sym typeface="Arial"/>
              </a:rPr>
              <a:t>Although the predicted class changes many times, the outlier probability keeps being high</a:t>
            </a:r>
            <a:endParaRPr/>
          </a:p>
        </p:txBody>
      </p:sp>
      <p:cxnSp>
        <p:nvCxnSpPr>
          <p:cNvPr id="277" name="Google Shape;277;p10"/>
          <p:cNvCxnSpPr>
            <a:stCxn id="276" idx="2"/>
          </p:cNvCxnSpPr>
          <p:nvPr/>
        </p:nvCxnSpPr>
        <p:spPr>
          <a:xfrm flipH="1" rot="-5400000">
            <a:off x="3140343" y="3591222"/>
            <a:ext cx="1886700" cy="2302800"/>
          </a:xfrm>
          <a:prstGeom prst="bentConnector2">
            <a:avLst/>
          </a:prstGeom>
          <a:noFill/>
          <a:ln cap="flat" cmpd="sng" w="38100">
            <a:solidFill>
              <a:srgbClr val="17262E">
                <a:alpha val="69803"/>
              </a:srgbClr>
            </a:solidFill>
            <a:prstDash val="solid"/>
            <a:miter lim="800000"/>
            <a:headEnd len="sm" w="sm" type="none"/>
            <a:tailEnd len="med" w="med" type="triangle"/>
          </a:ln>
        </p:spPr>
      </p:cxnSp>
      <p:pic>
        <p:nvPicPr>
          <p:cNvPr descr="A picture containing drawing, food, plate&#10;&#10;Description automatically generated" id="278" name="Google Shape;278;p10"/>
          <p:cNvPicPr preferRelativeResize="0"/>
          <p:nvPr/>
        </p:nvPicPr>
        <p:blipFill rotWithShape="1">
          <a:blip r:embed="rId4">
            <a:alphaModFix/>
          </a:blip>
          <a:srcRect b="0" l="0" r="0" t="0"/>
          <a:stretch/>
        </p:blipFill>
        <p:spPr>
          <a:xfrm>
            <a:off x="10266737" y="6337850"/>
            <a:ext cx="648000" cy="390999"/>
          </a:xfrm>
          <a:prstGeom prst="rect">
            <a:avLst/>
          </a:prstGeom>
          <a:noFill/>
          <a:ln>
            <a:noFill/>
          </a:ln>
        </p:spPr>
      </p:pic>
      <p:sp>
        <p:nvSpPr>
          <p:cNvPr id="279" name="Google Shape;279;p10"/>
          <p:cNvSpPr txBox="1"/>
          <p:nvPr/>
        </p:nvSpPr>
        <p:spPr>
          <a:xfrm>
            <a:off x="9947184" y="1789290"/>
            <a:ext cx="1668816" cy="110799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it-IT" sz="2200">
                <a:solidFill>
                  <a:srgbClr val="0D1720"/>
                </a:solidFill>
                <a:latin typeface="Arial"/>
                <a:ea typeface="Arial"/>
                <a:cs typeface="Arial"/>
                <a:sym typeface="Arial"/>
              </a:rPr>
              <a:t>Prediction:</a:t>
            </a:r>
            <a:endParaRPr sz="2200">
              <a:solidFill>
                <a:srgbClr val="002A7E"/>
              </a:solidFill>
              <a:latin typeface="Arial"/>
              <a:ea typeface="Arial"/>
              <a:cs typeface="Arial"/>
              <a:sym typeface="Arial"/>
            </a:endParaRPr>
          </a:p>
          <a:p>
            <a:pPr indent="-285750" lvl="0" marL="285750" marR="0" rtl="0" algn="l">
              <a:spcBef>
                <a:spcPts val="0"/>
              </a:spcBef>
              <a:spcAft>
                <a:spcPts val="0"/>
              </a:spcAft>
              <a:buClr>
                <a:srgbClr val="002A7E"/>
              </a:buClr>
              <a:buSzPts val="2200"/>
              <a:buFont typeface="Arial"/>
              <a:buChar char="•"/>
            </a:pPr>
            <a:r>
              <a:rPr lang="it-IT" sz="2200">
                <a:solidFill>
                  <a:srgbClr val="002A7E"/>
                </a:solidFill>
                <a:latin typeface="Arial"/>
                <a:ea typeface="Arial"/>
                <a:cs typeface="Arial"/>
                <a:sym typeface="Arial"/>
              </a:rPr>
              <a:t>Normal</a:t>
            </a:r>
            <a:endParaRPr/>
          </a:p>
          <a:p>
            <a:pPr indent="-285750" lvl="0" marL="285750" marR="0" rtl="0" algn="l">
              <a:spcBef>
                <a:spcPts val="0"/>
              </a:spcBef>
              <a:spcAft>
                <a:spcPts val="0"/>
              </a:spcAft>
              <a:buClr>
                <a:srgbClr val="C00000"/>
              </a:buClr>
              <a:buSzPts val="2200"/>
              <a:buFont typeface="Arial"/>
              <a:buChar char="•"/>
            </a:pPr>
            <a:r>
              <a:rPr lang="it-IT" sz="2200">
                <a:solidFill>
                  <a:srgbClr val="C00000"/>
                </a:solidFill>
                <a:latin typeface="Arial"/>
                <a:ea typeface="Arial"/>
                <a:cs typeface="Arial"/>
                <a:sym typeface="Arial"/>
              </a:rPr>
              <a:t>Anomaly</a:t>
            </a:r>
            <a:endParaRPr sz="2200">
              <a:solidFill>
                <a:srgbClr val="0D172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descr="A screenshot of a cell phone&#10;&#10;Description automatically generated" id="284" name="Google Shape;284;p11"/>
          <p:cNvPicPr preferRelativeResize="0"/>
          <p:nvPr/>
        </p:nvPicPr>
        <p:blipFill rotWithShape="1">
          <a:blip r:embed="rId3">
            <a:alphaModFix/>
          </a:blip>
          <a:srcRect b="0" l="0" r="0" t="0"/>
          <a:stretch/>
        </p:blipFill>
        <p:spPr>
          <a:xfrm>
            <a:off x="5095281" y="914089"/>
            <a:ext cx="5532188" cy="5295900"/>
          </a:xfrm>
          <a:prstGeom prst="rect">
            <a:avLst/>
          </a:prstGeom>
          <a:noFill/>
          <a:ln>
            <a:noFill/>
          </a:ln>
        </p:spPr>
      </p:pic>
      <p:sp>
        <p:nvSpPr>
          <p:cNvPr id="285" name="Google Shape;285;p11"/>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it-IT"/>
              <a:t>‹#›</a:t>
            </a:fld>
            <a:endParaRPr/>
          </a:p>
        </p:txBody>
      </p:sp>
      <p:sp>
        <p:nvSpPr>
          <p:cNvPr id="286" name="Google Shape;286;p11"/>
          <p:cNvSpPr txBox="1"/>
          <p:nvPr>
            <p:ph type="title"/>
          </p:nvPr>
        </p:nvSpPr>
        <p:spPr>
          <a:xfrm>
            <a:off x="576000" y="207036"/>
            <a:ext cx="11041200" cy="11520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dk2"/>
              </a:buClr>
              <a:buSzPts val="3200"/>
              <a:buFont typeface="Arial"/>
              <a:buNone/>
            </a:pPr>
            <a:r>
              <a:rPr b="1" i="1" lang="it-IT" sz="3200"/>
              <a:t>Confidence Is a Novel Measure of Consistency</a:t>
            </a:r>
            <a:endParaRPr/>
          </a:p>
        </p:txBody>
      </p:sp>
      <p:sp>
        <p:nvSpPr>
          <p:cNvPr id="287" name="Google Shape;287;p11"/>
          <p:cNvSpPr txBox="1"/>
          <p:nvPr/>
        </p:nvSpPr>
        <p:spPr>
          <a:xfrm>
            <a:off x="576000" y="1573847"/>
            <a:ext cx="5844791" cy="430887"/>
          </a:xfrm>
          <a:prstGeom prst="rect">
            <a:avLst/>
          </a:prstGeom>
          <a:noFill/>
          <a:ln>
            <a:noFill/>
          </a:ln>
        </p:spPr>
        <p:txBody>
          <a:bodyPr anchorCtr="0" anchor="t" bIns="45700" lIns="91425" spcFirstLastPara="1" rIns="91425" wrap="square" tIns="45700">
            <a:spAutoFit/>
          </a:bodyPr>
          <a:lstStyle/>
          <a:p>
            <a:pPr indent="-146050" lvl="0" marL="285750" marR="0" rtl="0" algn="l">
              <a:spcBef>
                <a:spcPts val="0"/>
              </a:spcBef>
              <a:spcAft>
                <a:spcPts val="0"/>
              </a:spcAft>
              <a:buClr>
                <a:schemeClr val="dk1"/>
              </a:buClr>
              <a:buSzPts val="2200"/>
              <a:buFont typeface="Arial"/>
              <a:buNone/>
            </a:pPr>
            <a:r>
              <a:t/>
            </a:r>
            <a:endParaRPr sz="2200">
              <a:solidFill>
                <a:srgbClr val="0D1720"/>
              </a:solidFill>
              <a:latin typeface="Arial"/>
              <a:ea typeface="Arial"/>
              <a:cs typeface="Arial"/>
              <a:sym typeface="Arial"/>
            </a:endParaRPr>
          </a:p>
        </p:txBody>
      </p:sp>
      <p:sp>
        <p:nvSpPr>
          <p:cNvPr id="288" name="Google Shape;288;p11"/>
          <p:cNvSpPr/>
          <p:nvPr/>
        </p:nvSpPr>
        <p:spPr>
          <a:xfrm>
            <a:off x="668764" y="2245380"/>
            <a:ext cx="4520933" cy="1539138"/>
          </a:xfrm>
          <a:prstGeom prst="roundRect">
            <a:avLst>
              <a:gd fmla="val 16667" name="adj"/>
            </a:avLst>
          </a:prstGeom>
          <a:solidFill>
            <a:srgbClr val="BFBFBF">
              <a:alpha val="54901"/>
            </a:srgbClr>
          </a:solidFill>
          <a:ln cap="flat" cmpd="sng" w="25400">
            <a:solidFill>
              <a:srgbClr val="223B50"/>
            </a:solidFill>
            <a:prstDash val="solid"/>
            <a:miter lim="800000"/>
            <a:headEnd len="sm" w="sm" type="none"/>
            <a:tailEnd len="sm" w="sm" type="none"/>
          </a:ln>
        </p:spPr>
        <p:txBody>
          <a:bodyPr anchorCtr="0" anchor="ctr" bIns="45700" lIns="91425" spcFirstLastPara="1" rIns="91425" wrap="square" tIns="45700">
            <a:noAutofit/>
          </a:bodyPr>
          <a:lstStyle/>
          <a:p>
            <a:pPr indent="-285750" lvl="0" marL="285750" marR="0" rtl="0" algn="l">
              <a:spcBef>
                <a:spcPts val="0"/>
              </a:spcBef>
              <a:spcAft>
                <a:spcPts val="0"/>
              </a:spcAft>
              <a:buClr>
                <a:srgbClr val="0D1720"/>
              </a:buClr>
              <a:buSzPts val="2200"/>
              <a:buFont typeface="Arial"/>
              <a:buChar char="•"/>
            </a:pPr>
            <a:r>
              <a:rPr lang="it-IT" sz="2200">
                <a:solidFill>
                  <a:srgbClr val="0D1720"/>
                </a:solidFill>
                <a:latin typeface="Arial"/>
                <a:ea typeface="Arial"/>
                <a:cs typeface="Arial"/>
                <a:sym typeface="Arial"/>
              </a:rPr>
              <a:t>When the class is </a:t>
            </a:r>
            <a:r>
              <a:rPr lang="it-IT" sz="2200">
                <a:solidFill>
                  <a:srgbClr val="002A7E"/>
                </a:solidFill>
                <a:latin typeface="Arial"/>
                <a:ea typeface="Arial"/>
                <a:cs typeface="Arial"/>
                <a:sym typeface="Arial"/>
              </a:rPr>
              <a:t>Normal</a:t>
            </a:r>
            <a:r>
              <a:rPr lang="it-IT" sz="2200">
                <a:solidFill>
                  <a:srgbClr val="0D1720"/>
                </a:solidFill>
                <a:latin typeface="Arial"/>
                <a:ea typeface="Arial"/>
                <a:cs typeface="Arial"/>
                <a:sym typeface="Arial"/>
              </a:rPr>
              <a:t>, the confidence is around </a:t>
            </a:r>
            <a:r>
              <a:rPr b="1" lang="it-IT" sz="2200">
                <a:solidFill>
                  <a:srgbClr val="0D1720"/>
                </a:solidFill>
                <a:latin typeface="Arial"/>
                <a:ea typeface="Arial"/>
                <a:cs typeface="Arial"/>
                <a:sym typeface="Arial"/>
              </a:rPr>
              <a:t>60%</a:t>
            </a:r>
            <a:endParaRPr sz="2200">
              <a:solidFill>
                <a:srgbClr val="0D1720"/>
              </a:solidFill>
              <a:latin typeface="Arial"/>
              <a:ea typeface="Arial"/>
              <a:cs typeface="Arial"/>
              <a:sym typeface="Arial"/>
            </a:endParaRPr>
          </a:p>
          <a:p>
            <a:pPr indent="-285750" lvl="0" marL="285750" marR="0" rtl="0" algn="l">
              <a:spcBef>
                <a:spcPts val="0"/>
              </a:spcBef>
              <a:spcAft>
                <a:spcPts val="0"/>
              </a:spcAft>
              <a:buClr>
                <a:srgbClr val="0D1720"/>
              </a:buClr>
              <a:buSzPts val="2200"/>
              <a:buFont typeface="Arial"/>
              <a:buChar char="•"/>
            </a:pPr>
            <a:r>
              <a:rPr lang="it-IT" sz="2200">
                <a:solidFill>
                  <a:srgbClr val="0D1720"/>
                </a:solidFill>
                <a:latin typeface="Arial"/>
                <a:ea typeface="Arial"/>
                <a:cs typeface="Arial"/>
                <a:sym typeface="Arial"/>
              </a:rPr>
              <a:t>When the class is </a:t>
            </a:r>
            <a:r>
              <a:rPr lang="it-IT" sz="2200">
                <a:solidFill>
                  <a:srgbClr val="C00000"/>
                </a:solidFill>
                <a:latin typeface="Arial"/>
                <a:ea typeface="Arial"/>
                <a:cs typeface="Arial"/>
                <a:sym typeface="Arial"/>
              </a:rPr>
              <a:t>Anomaly</a:t>
            </a:r>
            <a:r>
              <a:rPr lang="it-IT" sz="2200">
                <a:solidFill>
                  <a:srgbClr val="0D1720"/>
                </a:solidFill>
                <a:latin typeface="Arial"/>
                <a:ea typeface="Arial"/>
                <a:cs typeface="Arial"/>
                <a:sym typeface="Arial"/>
              </a:rPr>
              <a:t>, the confidence is around </a:t>
            </a:r>
            <a:r>
              <a:rPr b="1" lang="it-IT" sz="2200">
                <a:solidFill>
                  <a:srgbClr val="0D1720"/>
                </a:solidFill>
                <a:latin typeface="Arial"/>
                <a:ea typeface="Arial"/>
                <a:cs typeface="Arial"/>
                <a:sym typeface="Arial"/>
              </a:rPr>
              <a:t>40%</a:t>
            </a:r>
            <a:endParaRPr sz="2200">
              <a:solidFill>
                <a:srgbClr val="0D1720"/>
              </a:solidFill>
              <a:latin typeface="Arial"/>
              <a:ea typeface="Arial"/>
              <a:cs typeface="Arial"/>
              <a:sym typeface="Arial"/>
            </a:endParaRPr>
          </a:p>
        </p:txBody>
      </p:sp>
      <p:cxnSp>
        <p:nvCxnSpPr>
          <p:cNvPr id="289" name="Google Shape;289;p11"/>
          <p:cNvCxnSpPr>
            <a:stCxn id="288" idx="2"/>
          </p:cNvCxnSpPr>
          <p:nvPr/>
        </p:nvCxnSpPr>
        <p:spPr>
          <a:xfrm flipH="1" rot="-5400000">
            <a:off x="3405031" y="3308718"/>
            <a:ext cx="1618800" cy="2570400"/>
          </a:xfrm>
          <a:prstGeom prst="bentConnector2">
            <a:avLst/>
          </a:prstGeom>
          <a:noFill/>
          <a:ln cap="flat" cmpd="sng" w="38100">
            <a:solidFill>
              <a:srgbClr val="17262E">
                <a:alpha val="69803"/>
              </a:srgbClr>
            </a:solidFill>
            <a:prstDash val="solid"/>
            <a:miter lim="800000"/>
            <a:headEnd len="sm" w="sm" type="none"/>
            <a:tailEnd len="med" w="med" type="triangle"/>
          </a:ln>
        </p:spPr>
      </p:cxnSp>
      <p:pic>
        <p:nvPicPr>
          <p:cNvPr descr="A picture containing drawing, food, plate&#10;&#10;Description automatically generated" id="290" name="Google Shape;290;p11"/>
          <p:cNvPicPr preferRelativeResize="0"/>
          <p:nvPr/>
        </p:nvPicPr>
        <p:blipFill rotWithShape="1">
          <a:blip r:embed="rId4">
            <a:alphaModFix/>
          </a:blip>
          <a:srcRect b="0" l="0" r="0" t="0"/>
          <a:stretch/>
        </p:blipFill>
        <p:spPr>
          <a:xfrm>
            <a:off x="10266737" y="6337850"/>
            <a:ext cx="648000" cy="390999"/>
          </a:xfrm>
          <a:prstGeom prst="rect">
            <a:avLst/>
          </a:prstGeom>
          <a:noFill/>
          <a:ln>
            <a:noFill/>
          </a:ln>
        </p:spPr>
      </p:pic>
      <p:sp>
        <p:nvSpPr>
          <p:cNvPr id="291" name="Google Shape;291;p11"/>
          <p:cNvSpPr txBox="1"/>
          <p:nvPr/>
        </p:nvSpPr>
        <p:spPr>
          <a:xfrm>
            <a:off x="9947184" y="1789290"/>
            <a:ext cx="1668816" cy="110799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it-IT" sz="2200">
                <a:solidFill>
                  <a:srgbClr val="0D1720"/>
                </a:solidFill>
                <a:latin typeface="Arial"/>
                <a:ea typeface="Arial"/>
                <a:cs typeface="Arial"/>
                <a:sym typeface="Arial"/>
              </a:rPr>
              <a:t>Prediction:</a:t>
            </a:r>
            <a:endParaRPr sz="2200">
              <a:solidFill>
                <a:srgbClr val="002A7E"/>
              </a:solidFill>
              <a:latin typeface="Arial"/>
              <a:ea typeface="Arial"/>
              <a:cs typeface="Arial"/>
              <a:sym typeface="Arial"/>
            </a:endParaRPr>
          </a:p>
          <a:p>
            <a:pPr indent="-285750" lvl="0" marL="285750" marR="0" rtl="0" algn="l">
              <a:spcBef>
                <a:spcPts val="0"/>
              </a:spcBef>
              <a:spcAft>
                <a:spcPts val="0"/>
              </a:spcAft>
              <a:buClr>
                <a:srgbClr val="002A7E"/>
              </a:buClr>
              <a:buSzPts val="2200"/>
              <a:buFont typeface="Arial"/>
              <a:buChar char="•"/>
            </a:pPr>
            <a:r>
              <a:rPr lang="it-IT" sz="2200">
                <a:solidFill>
                  <a:srgbClr val="002A7E"/>
                </a:solidFill>
                <a:latin typeface="Arial"/>
                <a:ea typeface="Arial"/>
                <a:cs typeface="Arial"/>
                <a:sym typeface="Arial"/>
              </a:rPr>
              <a:t>Normal</a:t>
            </a:r>
            <a:endParaRPr/>
          </a:p>
          <a:p>
            <a:pPr indent="-285750" lvl="0" marL="285750" marR="0" rtl="0" algn="l">
              <a:spcBef>
                <a:spcPts val="0"/>
              </a:spcBef>
              <a:spcAft>
                <a:spcPts val="0"/>
              </a:spcAft>
              <a:buClr>
                <a:srgbClr val="C00000"/>
              </a:buClr>
              <a:buSzPts val="2200"/>
              <a:buFont typeface="Arial"/>
              <a:buChar char="•"/>
            </a:pPr>
            <a:r>
              <a:rPr lang="it-IT" sz="2200">
                <a:solidFill>
                  <a:srgbClr val="C00000"/>
                </a:solidFill>
                <a:latin typeface="Arial"/>
                <a:ea typeface="Arial"/>
                <a:cs typeface="Arial"/>
                <a:sym typeface="Arial"/>
              </a:rPr>
              <a:t>Anomaly</a:t>
            </a:r>
            <a:endParaRPr sz="2200">
              <a:solidFill>
                <a:srgbClr val="0D172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descr="A screenshot of a cell phone&#10;&#10;Description automatically generated" id="296" name="Google Shape;296;p12"/>
          <p:cNvPicPr preferRelativeResize="0"/>
          <p:nvPr/>
        </p:nvPicPr>
        <p:blipFill rotWithShape="1">
          <a:blip r:embed="rId3">
            <a:alphaModFix/>
          </a:blip>
          <a:srcRect b="0" l="0" r="0" t="0"/>
          <a:stretch/>
        </p:blipFill>
        <p:spPr>
          <a:xfrm>
            <a:off x="5083656" y="914089"/>
            <a:ext cx="5532188" cy="5295900"/>
          </a:xfrm>
          <a:prstGeom prst="rect">
            <a:avLst/>
          </a:prstGeom>
          <a:noFill/>
          <a:ln>
            <a:noFill/>
          </a:ln>
        </p:spPr>
      </p:pic>
      <p:sp>
        <p:nvSpPr>
          <p:cNvPr id="297" name="Google Shape;297;p12"/>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it-IT"/>
              <a:t>‹#›</a:t>
            </a:fld>
            <a:endParaRPr/>
          </a:p>
        </p:txBody>
      </p:sp>
      <p:sp>
        <p:nvSpPr>
          <p:cNvPr id="298" name="Google Shape;298;p12"/>
          <p:cNvSpPr txBox="1"/>
          <p:nvPr>
            <p:ph type="title"/>
          </p:nvPr>
        </p:nvSpPr>
        <p:spPr>
          <a:xfrm>
            <a:off x="576000" y="74516"/>
            <a:ext cx="11041200" cy="11520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dk2"/>
              </a:buClr>
              <a:buSzPts val="3200"/>
              <a:buFont typeface="Arial"/>
              <a:buNone/>
            </a:pPr>
            <a:r>
              <a:rPr b="1" i="1" lang="it-IT" sz="3200"/>
              <a:t>Confidence Is NOT Outlier Probability because they measure fundamentally different things</a:t>
            </a:r>
            <a:endParaRPr/>
          </a:p>
        </p:txBody>
      </p:sp>
      <p:cxnSp>
        <p:nvCxnSpPr>
          <p:cNvPr id="299" name="Google Shape;299;p12"/>
          <p:cNvCxnSpPr>
            <a:stCxn id="300" idx="2"/>
          </p:cNvCxnSpPr>
          <p:nvPr/>
        </p:nvCxnSpPr>
        <p:spPr>
          <a:xfrm flipH="1" rot="-5400000">
            <a:off x="3204150" y="3395445"/>
            <a:ext cx="815100" cy="3812400"/>
          </a:xfrm>
          <a:prstGeom prst="bentConnector2">
            <a:avLst/>
          </a:prstGeom>
          <a:noFill/>
          <a:ln cap="flat" cmpd="sng" w="38100">
            <a:solidFill>
              <a:srgbClr val="17262E">
                <a:alpha val="69803"/>
              </a:srgbClr>
            </a:solidFill>
            <a:prstDash val="solid"/>
            <a:miter lim="800000"/>
            <a:headEnd len="sm" w="sm" type="none"/>
            <a:tailEnd len="med" w="med" type="triangle"/>
          </a:ln>
        </p:spPr>
      </p:cxnSp>
      <p:pic>
        <p:nvPicPr>
          <p:cNvPr descr="A picture containing drawing, food, plate&#10;&#10;Description automatically generated" id="301" name="Google Shape;301;p12"/>
          <p:cNvPicPr preferRelativeResize="0"/>
          <p:nvPr/>
        </p:nvPicPr>
        <p:blipFill rotWithShape="1">
          <a:blip r:embed="rId4">
            <a:alphaModFix/>
          </a:blip>
          <a:srcRect b="0" l="0" r="0" t="0"/>
          <a:stretch/>
        </p:blipFill>
        <p:spPr>
          <a:xfrm>
            <a:off x="10266737" y="6337850"/>
            <a:ext cx="648000" cy="390999"/>
          </a:xfrm>
          <a:prstGeom prst="rect">
            <a:avLst/>
          </a:prstGeom>
          <a:noFill/>
          <a:ln>
            <a:noFill/>
          </a:ln>
        </p:spPr>
      </p:pic>
      <p:sp>
        <p:nvSpPr>
          <p:cNvPr id="302" name="Google Shape;302;p12"/>
          <p:cNvSpPr/>
          <p:nvPr/>
        </p:nvSpPr>
        <p:spPr>
          <a:xfrm>
            <a:off x="3320696" y="3021495"/>
            <a:ext cx="2363620" cy="1872733"/>
          </a:xfrm>
          <a:prstGeom prst="roundRect">
            <a:avLst>
              <a:gd fmla="val 16667" name="adj"/>
            </a:avLst>
          </a:prstGeom>
          <a:solidFill>
            <a:srgbClr val="BFBFBF">
              <a:alpha val="54901"/>
            </a:srgbClr>
          </a:solidFill>
          <a:ln cap="flat" cmpd="sng" w="25400">
            <a:solidFill>
              <a:srgbClr val="223B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2200">
                <a:solidFill>
                  <a:srgbClr val="0D1720"/>
                </a:solidFill>
                <a:latin typeface="Arial"/>
                <a:ea typeface="Arial"/>
                <a:cs typeface="Arial"/>
                <a:sym typeface="Arial"/>
              </a:rPr>
              <a:t>Confidence measures the consistency in predicting the same class</a:t>
            </a:r>
            <a:endParaRPr/>
          </a:p>
        </p:txBody>
      </p:sp>
      <p:sp>
        <p:nvSpPr>
          <p:cNvPr id="300" name="Google Shape;300;p12"/>
          <p:cNvSpPr/>
          <p:nvPr/>
        </p:nvSpPr>
        <p:spPr>
          <a:xfrm>
            <a:off x="423600" y="3021495"/>
            <a:ext cx="2563800" cy="1872600"/>
          </a:xfrm>
          <a:prstGeom prst="roundRect">
            <a:avLst>
              <a:gd fmla="val 16667" name="adj"/>
            </a:avLst>
          </a:prstGeom>
          <a:solidFill>
            <a:srgbClr val="BFBFBF">
              <a:alpha val="54901"/>
            </a:srgbClr>
          </a:solidFill>
          <a:ln cap="flat" cmpd="sng" w="25400">
            <a:solidFill>
              <a:srgbClr val="223B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2200">
                <a:solidFill>
                  <a:srgbClr val="0D1720"/>
                </a:solidFill>
                <a:latin typeface="Arial"/>
                <a:ea typeface="Arial"/>
                <a:cs typeface="Arial"/>
                <a:sym typeface="Arial"/>
              </a:rPr>
              <a:t>Outlier probability measures the probability of belonging to the anomaly class</a:t>
            </a:r>
            <a:endParaRPr/>
          </a:p>
        </p:txBody>
      </p:sp>
      <p:cxnSp>
        <p:nvCxnSpPr>
          <p:cNvPr id="303" name="Google Shape;303;p12"/>
          <p:cNvCxnSpPr>
            <a:stCxn id="302" idx="2"/>
          </p:cNvCxnSpPr>
          <p:nvPr/>
        </p:nvCxnSpPr>
        <p:spPr>
          <a:xfrm flipH="1" rot="-5400000">
            <a:off x="4743406" y="4653328"/>
            <a:ext cx="519000" cy="1000800"/>
          </a:xfrm>
          <a:prstGeom prst="bentConnector2">
            <a:avLst/>
          </a:prstGeom>
          <a:noFill/>
          <a:ln cap="flat" cmpd="sng" w="38100">
            <a:solidFill>
              <a:srgbClr val="17262E">
                <a:alpha val="69803"/>
              </a:srgbClr>
            </a:solidFill>
            <a:prstDash val="solid"/>
            <a:miter lim="800000"/>
            <a:headEnd len="sm" w="sm" type="none"/>
            <a:tailEnd len="med" w="med" type="triangle"/>
          </a:ln>
        </p:spPr>
      </p:cxnSp>
      <p:sp>
        <p:nvSpPr>
          <p:cNvPr id="304" name="Google Shape;304;p12"/>
          <p:cNvSpPr txBox="1"/>
          <p:nvPr/>
        </p:nvSpPr>
        <p:spPr>
          <a:xfrm>
            <a:off x="9947184" y="1789290"/>
            <a:ext cx="1668816" cy="110799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it-IT" sz="2200">
                <a:solidFill>
                  <a:srgbClr val="0D1720"/>
                </a:solidFill>
                <a:latin typeface="Arial"/>
                <a:ea typeface="Arial"/>
                <a:cs typeface="Arial"/>
                <a:sym typeface="Arial"/>
              </a:rPr>
              <a:t>Prediction:</a:t>
            </a:r>
            <a:endParaRPr sz="2200">
              <a:solidFill>
                <a:srgbClr val="002A7E"/>
              </a:solidFill>
              <a:latin typeface="Arial"/>
              <a:ea typeface="Arial"/>
              <a:cs typeface="Arial"/>
              <a:sym typeface="Arial"/>
            </a:endParaRPr>
          </a:p>
          <a:p>
            <a:pPr indent="-285750" lvl="0" marL="285750" marR="0" rtl="0" algn="l">
              <a:spcBef>
                <a:spcPts val="0"/>
              </a:spcBef>
              <a:spcAft>
                <a:spcPts val="0"/>
              </a:spcAft>
              <a:buClr>
                <a:srgbClr val="002A7E"/>
              </a:buClr>
              <a:buSzPts val="2200"/>
              <a:buFont typeface="Arial"/>
              <a:buChar char="•"/>
            </a:pPr>
            <a:r>
              <a:rPr lang="it-IT" sz="2200">
                <a:solidFill>
                  <a:srgbClr val="002A7E"/>
                </a:solidFill>
                <a:latin typeface="Arial"/>
                <a:ea typeface="Arial"/>
                <a:cs typeface="Arial"/>
                <a:sym typeface="Arial"/>
              </a:rPr>
              <a:t>Normal</a:t>
            </a:r>
            <a:endParaRPr/>
          </a:p>
          <a:p>
            <a:pPr indent="-285750" lvl="0" marL="285750" marR="0" rtl="0" algn="l">
              <a:spcBef>
                <a:spcPts val="0"/>
              </a:spcBef>
              <a:spcAft>
                <a:spcPts val="0"/>
              </a:spcAft>
              <a:buClr>
                <a:srgbClr val="C00000"/>
              </a:buClr>
              <a:buSzPts val="2200"/>
              <a:buFont typeface="Arial"/>
              <a:buChar char="•"/>
            </a:pPr>
            <a:r>
              <a:rPr lang="it-IT" sz="2200">
                <a:solidFill>
                  <a:srgbClr val="C00000"/>
                </a:solidFill>
                <a:latin typeface="Arial"/>
                <a:ea typeface="Arial"/>
                <a:cs typeface="Arial"/>
                <a:sym typeface="Arial"/>
              </a:rPr>
              <a:t>Anomaly</a:t>
            </a:r>
            <a:endParaRPr sz="2200">
              <a:solidFill>
                <a:srgbClr val="0D1720"/>
              </a:solidFill>
              <a:latin typeface="Arial"/>
              <a:ea typeface="Arial"/>
              <a:cs typeface="Arial"/>
              <a:sym typeface="Arial"/>
            </a:endParaRPr>
          </a:p>
        </p:txBody>
      </p:sp>
      <p:sp>
        <p:nvSpPr>
          <p:cNvPr id="305" name="Google Shape;305;p12"/>
          <p:cNvSpPr txBox="1"/>
          <p:nvPr/>
        </p:nvSpPr>
        <p:spPr>
          <a:xfrm>
            <a:off x="314400" y="2553025"/>
            <a:ext cx="2782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IT" sz="2200"/>
              <a:t>Aleatoric Uncertainty</a:t>
            </a:r>
            <a:endParaRPr i="1" sz="2200"/>
          </a:p>
        </p:txBody>
      </p:sp>
      <p:sp>
        <p:nvSpPr>
          <p:cNvPr id="306" name="Google Shape;306;p12"/>
          <p:cNvSpPr txBox="1"/>
          <p:nvPr/>
        </p:nvSpPr>
        <p:spPr>
          <a:xfrm>
            <a:off x="3047663" y="2553025"/>
            <a:ext cx="2909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IT" sz="2200"/>
              <a:t>Epistemic</a:t>
            </a:r>
            <a:r>
              <a:rPr i="1" lang="it-IT" sz="2200"/>
              <a:t> Uncertainty</a:t>
            </a:r>
            <a:endParaRPr i="1"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c049fb8e18_0_17"/>
          <p:cNvSpPr txBox="1"/>
          <p:nvPr>
            <p:ph idx="1" type="body"/>
          </p:nvPr>
        </p:nvSpPr>
        <p:spPr>
          <a:xfrm>
            <a:off x="491300" y="1451650"/>
            <a:ext cx="11125800" cy="46683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it-IT"/>
              <a:t>Bachelor’s degree of </a:t>
            </a:r>
            <a:r>
              <a:rPr i="1" lang="it-IT"/>
              <a:t>Mathematics</a:t>
            </a:r>
            <a:r>
              <a:rPr lang="it-IT"/>
              <a:t> at </a:t>
            </a:r>
            <a:r>
              <a:rPr lang="it-IT"/>
              <a:t>Università</a:t>
            </a:r>
            <a:r>
              <a:rPr lang="it-IT"/>
              <a:t> degli studi di Firenze (2017);</a:t>
            </a:r>
            <a:endParaRPr/>
          </a:p>
          <a:p>
            <a:pPr indent="0" lvl="0" marL="0" rtl="0" algn="l">
              <a:spcBef>
                <a:spcPts val="1000"/>
              </a:spcBef>
              <a:spcAft>
                <a:spcPts val="0"/>
              </a:spcAft>
              <a:buNone/>
            </a:pPr>
            <a:r>
              <a:t/>
            </a:r>
            <a:endParaRPr sz="1000"/>
          </a:p>
          <a:p>
            <a:pPr indent="-342900" lvl="0" marL="457200" rtl="0" algn="l">
              <a:spcBef>
                <a:spcPts val="1000"/>
              </a:spcBef>
              <a:spcAft>
                <a:spcPts val="0"/>
              </a:spcAft>
              <a:buSzPts val="1800"/>
              <a:buChar char="•"/>
            </a:pPr>
            <a:r>
              <a:rPr lang="it-IT"/>
              <a:t>Master’s degree of </a:t>
            </a:r>
            <a:r>
              <a:rPr i="1" lang="it-IT"/>
              <a:t>Mathematical Engineering</a:t>
            </a:r>
            <a:r>
              <a:rPr lang="it-IT"/>
              <a:t> at Politecnico di Torino (2019);</a:t>
            </a:r>
            <a:endParaRPr/>
          </a:p>
          <a:p>
            <a:pPr indent="0" lvl="0" marL="0" rtl="0" algn="l">
              <a:spcBef>
                <a:spcPts val="1000"/>
              </a:spcBef>
              <a:spcAft>
                <a:spcPts val="0"/>
              </a:spcAft>
              <a:buNone/>
            </a:pPr>
            <a:r>
              <a:t/>
            </a:r>
            <a:endParaRPr sz="3500"/>
          </a:p>
          <a:p>
            <a:pPr indent="-342900" lvl="0" marL="457200" rtl="0" algn="l">
              <a:spcBef>
                <a:spcPts val="1000"/>
              </a:spcBef>
              <a:spcAft>
                <a:spcPts val="0"/>
              </a:spcAft>
              <a:buSzPts val="1800"/>
              <a:buChar char="•"/>
            </a:pPr>
            <a:r>
              <a:rPr lang="it-IT"/>
              <a:t>2nd-year PhD student in </a:t>
            </a:r>
            <a:r>
              <a:rPr i="1" lang="it-IT"/>
              <a:t>Computer Science</a:t>
            </a:r>
            <a:r>
              <a:rPr lang="it-IT"/>
              <a:t> at KU Leuven (Belgium);</a:t>
            </a:r>
            <a:endParaRPr/>
          </a:p>
          <a:p>
            <a:pPr indent="0" lvl="0" marL="0" rtl="0" algn="l">
              <a:spcBef>
                <a:spcPts val="1000"/>
              </a:spcBef>
              <a:spcAft>
                <a:spcPts val="0"/>
              </a:spcAft>
              <a:buNone/>
            </a:pPr>
            <a:r>
              <a:t/>
            </a:r>
            <a:endParaRPr sz="1000"/>
          </a:p>
          <a:p>
            <a:pPr indent="-342900" lvl="0" marL="457200" rtl="0" algn="l">
              <a:spcBef>
                <a:spcPts val="1000"/>
              </a:spcBef>
              <a:spcAft>
                <a:spcPts val="0"/>
              </a:spcAft>
              <a:buSzPts val="1800"/>
              <a:buChar char="•"/>
            </a:pPr>
            <a:r>
              <a:rPr lang="it-IT"/>
              <a:t>Research interests: PU Learning, Active Learning, Transfer Learning, </a:t>
            </a:r>
            <a:endParaRPr/>
          </a:p>
          <a:p>
            <a:pPr indent="457200" lvl="0" marL="2743200" rtl="0" algn="l">
              <a:spcBef>
                <a:spcPts val="1000"/>
              </a:spcBef>
              <a:spcAft>
                <a:spcPts val="0"/>
              </a:spcAft>
              <a:buNone/>
            </a:pPr>
            <a:r>
              <a:rPr i="1" lang="it-IT"/>
              <a:t>Anomaly Detection, Uncertainty Quantification</a:t>
            </a:r>
            <a:r>
              <a:rPr lang="it-IT"/>
              <a:t>;</a:t>
            </a:r>
            <a:endParaRPr/>
          </a:p>
          <a:p>
            <a:pPr indent="0" lvl="0" marL="0" rtl="0" algn="l">
              <a:spcBef>
                <a:spcPts val="1000"/>
              </a:spcBef>
              <a:spcAft>
                <a:spcPts val="0"/>
              </a:spcAft>
              <a:buNone/>
            </a:pPr>
            <a:r>
              <a:t/>
            </a:r>
            <a:endParaRPr sz="1000"/>
          </a:p>
          <a:p>
            <a:pPr indent="-342900" lvl="0" marL="457200" rtl="0" algn="l">
              <a:spcBef>
                <a:spcPts val="1000"/>
              </a:spcBef>
              <a:spcAft>
                <a:spcPts val="0"/>
              </a:spcAft>
              <a:buSzPts val="1800"/>
              <a:buChar char="•"/>
            </a:pPr>
            <a:r>
              <a:rPr lang="it-IT"/>
              <a:t>Supervisor: Prof. Dr. Jesse Davis, co-author: Dr. Vincent Vercruyssen.</a:t>
            </a:r>
            <a:endParaRPr/>
          </a:p>
        </p:txBody>
      </p:sp>
      <p:sp>
        <p:nvSpPr>
          <p:cNvPr id="93" name="Google Shape;93;gc049fb8e18_0_17"/>
          <p:cNvSpPr txBox="1"/>
          <p:nvPr>
            <p:ph idx="12" type="sldNum"/>
          </p:nvPr>
        </p:nvSpPr>
        <p:spPr>
          <a:xfrm>
            <a:off x="576000" y="6210000"/>
            <a:ext cx="648000" cy="6480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it-IT"/>
              <a:t>‹#›</a:t>
            </a:fld>
            <a:endParaRPr/>
          </a:p>
        </p:txBody>
      </p:sp>
      <p:pic>
        <p:nvPicPr>
          <p:cNvPr descr="A picture containing drawing, food, plate&#10;&#10;Description automatically generated" id="94" name="Google Shape;94;gc049fb8e18_0_17"/>
          <p:cNvPicPr preferRelativeResize="0"/>
          <p:nvPr/>
        </p:nvPicPr>
        <p:blipFill rotWithShape="1">
          <a:blip r:embed="rId3">
            <a:alphaModFix/>
          </a:blip>
          <a:srcRect b="0" l="0" r="0" t="0"/>
          <a:stretch/>
        </p:blipFill>
        <p:spPr>
          <a:xfrm>
            <a:off x="10266737" y="6337850"/>
            <a:ext cx="647999" cy="390998"/>
          </a:xfrm>
          <a:prstGeom prst="rect">
            <a:avLst/>
          </a:prstGeom>
          <a:noFill/>
          <a:ln>
            <a:noFill/>
          </a:ln>
        </p:spPr>
      </p:pic>
      <p:sp>
        <p:nvSpPr>
          <p:cNvPr id="95" name="Google Shape;95;gc049fb8e18_0_17"/>
          <p:cNvSpPr txBox="1"/>
          <p:nvPr>
            <p:ph type="title"/>
          </p:nvPr>
        </p:nvSpPr>
        <p:spPr>
          <a:xfrm>
            <a:off x="491288" y="207036"/>
            <a:ext cx="11553000" cy="11520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dk2"/>
              </a:buClr>
              <a:buSzPts val="3200"/>
              <a:buFont typeface="Arial"/>
              <a:buNone/>
            </a:pPr>
            <a:r>
              <a:rPr b="1" i="1" lang="it-IT" sz="3200"/>
              <a:t>About me</a:t>
            </a:r>
            <a:endParaRPr sz="320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it-IT"/>
              <a:t>‹#›</a:t>
            </a:fld>
            <a:endParaRPr/>
          </a:p>
        </p:txBody>
      </p:sp>
      <p:sp>
        <p:nvSpPr>
          <p:cNvPr id="312" name="Google Shape;312;p18"/>
          <p:cNvSpPr txBox="1"/>
          <p:nvPr>
            <p:ph type="title"/>
          </p:nvPr>
        </p:nvSpPr>
        <p:spPr>
          <a:xfrm>
            <a:off x="576000" y="1600822"/>
            <a:ext cx="11041200" cy="2327700"/>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chemeClr val="dk2"/>
              </a:buClr>
              <a:buSzPts val="4400"/>
              <a:buFont typeface="Arial"/>
              <a:buNone/>
            </a:pPr>
            <a:r>
              <a:rPr lang="it-IT" sz="4400"/>
              <a:t>Contribution 2: ExCeeD </a:t>
            </a:r>
            <a:br>
              <a:rPr lang="it-IT" sz="4400"/>
            </a:br>
            <a:br>
              <a:rPr lang="it-IT" sz="1000"/>
            </a:br>
            <a:r>
              <a:rPr lang="it-IT" sz="3600"/>
              <a:t>A two-steps approach for estimating the </a:t>
            </a:r>
            <a:endParaRPr sz="3600"/>
          </a:p>
          <a:p>
            <a:pPr indent="0" lvl="0" marL="0" rtl="0" algn="ctr">
              <a:lnSpc>
                <a:spcPct val="100000"/>
              </a:lnSpc>
              <a:spcBef>
                <a:spcPts val="0"/>
              </a:spcBef>
              <a:spcAft>
                <a:spcPts val="0"/>
              </a:spcAft>
              <a:buClr>
                <a:schemeClr val="dk2"/>
              </a:buClr>
              <a:buSzPts val="4400"/>
              <a:buFont typeface="Arial"/>
              <a:buNone/>
            </a:pPr>
            <a:r>
              <a:rPr lang="it-IT" sz="3600"/>
              <a:t>example-wise confidence</a:t>
            </a:r>
            <a:endParaRPr/>
          </a:p>
        </p:txBody>
      </p:sp>
      <p:pic>
        <p:nvPicPr>
          <p:cNvPr descr="A picture containing drawing, food, plate&#10;&#10;Description automatically generated" id="313" name="Google Shape;313;p18"/>
          <p:cNvPicPr preferRelativeResize="0"/>
          <p:nvPr/>
        </p:nvPicPr>
        <p:blipFill rotWithShape="1">
          <a:blip r:embed="rId3">
            <a:alphaModFix/>
          </a:blip>
          <a:srcRect b="0" l="0" r="0" t="0"/>
          <a:stretch/>
        </p:blipFill>
        <p:spPr>
          <a:xfrm>
            <a:off x="10266737" y="6337850"/>
            <a:ext cx="648000" cy="3909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19"/>
          <p:cNvPicPr preferRelativeResize="0"/>
          <p:nvPr/>
        </p:nvPicPr>
        <p:blipFill>
          <a:blip r:embed="rId3">
            <a:alphaModFix/>
          </a:blip>
          <a:stretch>
            <a:fillRect/>
          </a:stretch>
        </p:blipFill>
        <p:spPr>
          <a:xfrm>
            <a:off x="319023" y="2660836"/>
            <a:ext cx="5772150" cy="3533775"/>
          </a:xfrm>
          <a:prstGeom prst="rect">
            <a:avLst/>
          </a:prstGeom>
          <a:noFill/>
          <a:ln>
            <a:noFill/>
          </a:ln>
        </p:spPr>
      </p:pic>
      <p:sp>
        <p:nvSpPr>
          <p:cNvPr id="319" name="Google Shape;319;p19"/>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it-IT"/>
              <a:t>‹#›</a:t>
            </a:fld>
            <a:endParaRPr/>
          </a:p>
        </p:txBody>
      </p:sp>
      <p:sp>
        <p:nvSpPr>
          <p:cNvPr id="320" name="Google Shape;320;p19"/>
          <p:cNvSpPr txBox="1"/>
          <p:nvPr/>
        </p:nvSpPr>
        <p:spPr>
          <a:xfrm>
            <a:off x="491288" y="207036"/>
            <a:ext cx="11552898" cy="1152000"/>
          </a:xfrm>
          <a:prstGeom prst="rect">
            <a:avLst/>
          </a:prstGeom>
          <a:noFill/>
          <a:ln>
            <a:noFill/>
          </a:ln>
        </p:spPr>
        <p:txBody>
          <a:bodyPr anchorCtr="0" anchor="ctr" bIns="0" lIns="0" spcFirstLastPara="1" rIns="0" wrap="square" tIns="0">
            <a:normAutofit/>
          </a:bodyPr>
          <a:lstStyle/>
          <a:p>
            <a:pPr indent="0" lvl="0" marL="0" marR="0" rtl="0" algn="l">
              <a:lnSpc>
                <a:spcPct val="100000"/>
              </a:lnSpc>
              <a:spcBef>
                <a:spcPts val="0"/>
              </a:spcBef>
              <a:spcAft>
                <a:spcPts val="0"/>
              </a:spcAft>
              <a:buClr>
                <a:schemeClr val="dk2"/>
              </a:buClr>
              <a:buSzPts val="3200"/>
              <a:buFont typeface="Arial"/>
              <a:buNone/>
            </a:pPr>
            <a:r>
              <a:rPr b="1" i="1" lang="it-IT" sz="3200">
                <a:solidFill>
                  <a:schemeClr val="dk2"/>
                </a:solidFill>
                <a:latin typeface="Arial"/>
                <a:ea typeface="Arial"/>
                <a:cs typeface="Arial"/>
                <a:sym typeface="Arial"/>
              </a:rPr>
              <a:t>Step 1: Converting Anomaly Scores to Outlier Probabilities</a:t>
            </a:r>
            <a:endParaRPr sz="3200">
              <a:solidFill>
                <a:schemeClr val="dk1"/>
              </a:solidFill>
              <a:latin typeface="Arial"/>
              <a:ea typeface="Arial"/>
              <a:cs typeface="Arial"/>
              <a:sym typeface="Arial"/>
            </a:endParaRPr>
          </a:p>
        </p:txBody>
      </p:sp>
      <p:sp>
        <p:nvSpPr>
          <p:cNvPr id="321" name="Google Shape;321;p19"/>
          <p:cNvSpPr/>
          <p:nvPr/>
        </p:nvSpPr>
        <p:spPr>
          <a:xfrm>
            <a:off x="729824" y="1508833"/>
            <a:ext cx="4950523" cy="1152000"/>
          </a:xfrm>
          <a:prstGeom prst="roundRect">
            <a:avLst>
              <a:gd fmla="val 16667" name="adj"/>
            </a:avLst>
          </a:prstGeom>
          <a:solidFill>
            <a:srgbClr val="BFBFBF">
              <a:alpha val="54901"/>
            </a:srgbClr>
          </a:solidFill>
          <a:ln cap="flat" cmpd="sng" w="25400">
            <a:solidFill>
              <a:srgbClr val="223B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2200">
                <a:solidFill>
                  <a:srgbClr val="0D1720"/>
                </a:solidFill>
                <a:latin typeface="Arial"/>
                <a:ea typeface="Arial"/>
                <a:cs typeface="Arial"/>
                <a:sym typeface="Arial"/>
              </a:rPr>
              <a:t>The larger the number of examples with a lower anomaly score,</a:t>
            </a:r>
            <a:endParaRPr/>
          </a:p>
          <a:p>
            <a:pPr indent="0" lvl="0" marL="0" marR="0" rtl="0" algn="ctr">
              <a:spcBef>
                <a:spcPts val="0"/>
              </a:spcBef>
              <a:spcAft>
                <a:spcPts val="0"/>
              </a:spcAft>
              <a:buNone/>
            </a:pPr>
            <a:r>
              <a:rPr lang="it-IT" sz="2200">
                <a:solidFill>
                  <a:srgbClr val="0D1720"/>
                </a:solidFill>
                <a:latin typeface="Arial"/>
                <a:ea typeface="Arial"/>
                <a:cs typeface="Arial"/>
                <a:sym typeface="Arial"/>
              </a:rPr>
              <a:t> the more anomalous the example is.</a:t>
            </a:r>
            <a:endParaRPr/>
          </a:p>
        </p:txBody>
      </p:sp>
      <p:cxnSp>
        <p:nvCxnSpPr>
          <p:cNvPr id="322" name="Google Shape;322;p19"/>
          <p:cNvCxnSpPr>
            <a:stCxn id="323" idx="0"/>
            <a:endCxn id="321" idx="2"/>
          </p:cNvCxnSpPr>
          <p:nvPr/>
        </p:nvCxnSpPr>
        <p:spPr>
          <a:xfrm flipH="1" rot="10800000">
            <a:off x="1601286" y="2660833"/>
            <a:ext cx="1603800" cy="2295300"/>
          </a:xfrm>
          <a:prstGeom prst="straightConnector1">
            <a:avLst/>
          </a:prstGeom>
          <a:noFill/>
          <a:ln cap="flat" cmpd="sng" w="38100">
            <a:solidFill>
              <a:srgbClr val="A80000">
                <a:alpha val="69803"/>
              </a:srgbClr>
            </a:solidFill>
            <a:prstDash val="solid"/>
            <a:miter lim="800000"/>
            <a:headEnd len="sm" w="sm" type="none"/>
            <a:tailEnd len="med" w="med" type="triangle"/>
          </a:ln>
        </p:spPr>
      </p:cxnSp>
      <p:pic>
        <p:nvPicPr>
          <p:cNvPr descr="A picture containing drawing, food, plate&#10;&#10;Description automatically generated" id="324" name="Google Shape;324;p19"/>
          <p:cNvPicPr preferRelativeResize="0"/>
          <p:nvPr/>
        </p:nvPicPr>
        <p:blipFill rotWithShape="1">
          <a:blip r:embed="rId4">
            <a:alphaModFix/>
          </a:blip>
          <a:srcRect b="0" l="0" r="0" t="0"/>
          <a:stretch/>
        </p:blipFill>
        <p:spPr>
          <a:xfrm>
            <a:off x="10266737" y="6337850"/>
            <a:ext cx="648000" cy="390999"/>
          </a:xfrm>
          <a:prstGeom prst="rect">
            <a:avLst/>
          </a:prstGeom>
          <a:noFill/>
          <a:ln>
            <a:noFill/>
          </a:ln>
        </p:spPr>
      </p:pic>
      <p:sp>
        <p:nvSpPr>
          <p:cNvPr id="325" name="Google Shape;325;p19"/>
          <p:cNvSpPr txBox="1"/>
          <p:nvPr/>
        </p:nvSpPr>
        <p:spPr>
          <a:xfrm>
            <a:off x="1272650" y="4795475"/>
            <a:ext cx="530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it-IT" sz="2400"/>
              <a:t>p</a:t>
            </a:r>
            <a:r>
              <a:rPr b="1" baseline="-25000" i="1" lang="it-IT" sz="2400"/>
              <a:t>s</a:t>
            </a:r>
            <a:endParaRPr b="1" baseline="-25000" i="1"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p20"/>
          <p:cNvPicPr preferRelativeResize="0"/>
          <p:nvPr/>
        </p:nvPicPr>
        <p:blipFill>
          <a:blip r:embed="rId3">
            <a:alphaModFix/>
          </a:blip>
          <a:stretch>
            <a:fillRect/>
          </a:stretch>
        </p:blipFill>
        <p:spPr>
          <a:xfrm>
            <a:off x="319023" y="2660836"/>
            <a:ext cx="5772150" cy="3533775"/>
          </a:xfrm>
          <a:prstGeom prst="rect">
            <a:avLst/>
          </a:prstGeom>
          <a:noFill/>
          <a:ln>
            <a:noFill/>
          </a:ln>
        </p:spPr>
      </p:pic>
      <p:pic>
        <p:nvPicPr>
          <p:cNvPr descr="A close up of a piece of paper&#10;&#10;Description automatically generated" id="331" name="Google Shape;331;p20"/>
          <p:cNvPicPr preferRelativeResize="0"/>
          <p:nvPr/>
        </p:nvPicPr>
        <p:blipFill rotWithShape="1">
          <a:blip r:embed="rId4">
            <a:alphaModFix/>
          </a:blip>
          <a:srcRect b="0" l="0" r="0" t="0"/>
          <a:stretch/>
        </p:blipFill>
        <p:spPr>
          <a:xfrm>
            <a:off x="6539564" y="2840009"/>
            <a:ext cx="5504622" cy="3369991"/>
          </a:xfrm>
          <a:prstGeom prst="rect">
            <a:avLst/>
          </a:prstGeom>
          <a:noFill/>
          <a:ln>
            <a:noFill/>
          </a:ln>
        </p:spPr>
      </p:pic>
      <p:sp>
        <p:nvSpPr>
          <p:cNvPr id="332" name="Google Shape;332;p20"/>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it-IT"/>
              <a:t>‹#›</a:t>
            </a:fld>
            <a:endParaRPr/>
          </a:p>
        </p:txBody>
      </p:sp>
      <p:sp>
        <p:nvSpPr>
          <p:cNvPr id="333" name="Google Shape;333;p20"/>
          <p:cNvSpPr/>
          <p:nvPr/>
        </p:nvSpPr>
        <p:spPr>
          <a:xfrm>
            <a:off x="6051174" y="1785890"/>
            <a:ext cx="649357" cy="597886"/>
          </a:xfrm>
          <a:prstGeom prst="rightArrow">
            <a:avLst>
              <a:gd fmla="val 50000" name="adj1"/>
              <a:gd fmla="val 50000" name="adj2"/>
            </a:avLst>
          </a:prstGeom>
          <a:solidFill>
            <a:srgbClr val="4D7E99">
              <a:alpha val="49803"/>
            </a:srgbClr>
          </a:solidFill>
          <a:ln cap="flat" cmpd="sng" w="25400">
            <a:solidFill>
              <a:srgbClr val="0E465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4" name="Google Shape;334;p20"/>
          <p:cNvSpPr/>
          <p:nvPr/>
        </p:nvSpPr>
        <p:spPr>
          <a:xfrm>
            <a:off x="7071359" y="1508833"/>
            <a:ext cx="4131510" cy="1152000"/>
          </a:xfrm>
          <a:prstGeom prst="roundRect">
            <a:avLst>
              <a:gd fmla="val 16667" name="adj"/>
            </a:avLst>
          </a:prstGeom>
          <a:solidFill>
            <a:srgbClr val="BFBFBF">
              <a:alpha val="54901"/>
            </a:srgbClr>
          </a:solidFill>
          <a:ln cap="flat" cmpd="sng" w="25400">
            <a:solidFill>
              <a:srgbClr val="223B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2200">
                <a:solidFill>
                  <a:srgbClr val="0D1720"/>
                </a:solidFill>
                <a:latin typeface="Arial"/>
                <a:ea typeface="Arial"/>
                <a:cs typeface="Arial"/>
                <a:sym typeface="Arial"/>
              </a:rPr>
              <a:t>We need a Bayesian approach because we need a smooth measurement of the area.</a:t>
            </a:r>
            <a:endParaRPr/>
          </a:p>
        </p:txBody>
      </p:sp>
      <p:sp>
        <p:nvSpPr>
          <p:cNvPr id="335" name="Google Shape;335;p20"/>
          <p:cNvSpPr txBox="1"/>
          <p:nvPr/>
        </p:nvSpPr>
        <p:spPr>
          <a:xfrm>
            <a:off x="491288" y="207036"/>
            <a:ext cx="11552898" cy="1152000"/>
          </a:xfrm>
          <a:prstGeom prst="rect">
            <a:avLst/>
          </a:prstGeom>
          <a:noFill/>
          <a:ln>
            <a:noFill/>
          </a:ln>
        </p:spPr>
        <p:txBody>
          <a:bodyPr anchorCtr="0" anchor="ctr" bIns="0" lIns="0" spcFirstLastPara="1" rIns="0" wrap="square" tIns="0">
            <a:normAutofit/>
          </a:bodyPr>
          <a:lstStyle/>
          <a:p>
            <a:pPr indent="0" lvl="0" marL="0" marR="0" rtl="0" algn="l">
              <a:lnSpc>
                <a:spcPct val="100000"/>
              </a:lnSpc>
              <a:spcBef>
                <a:spcPts val="0"/>
              </a:spcBef>
              <a:spcAft>
                <a:spcPts val="0"/>
              </a:spcAft>
              <a:buClr>
                <a:schemeClr val="dk2"/>
              </a:buClr>
              <a:buSzPts val="3200"/>
              <a:buFont typeface="Arial"/>
              <a:buNone/>
            </a:pPr>
            <a:r>
              <a:rPr b="1" i="1" lang="it-IT" sz="3200">
                <a:solidFill>
                  <a:schemeClr val="dk2"/>
                </a:solidFill>
                <a:latin typeface="Arial"/>
                <a:ea typeface="Arial"/>
                <a:cs typeface="Arial"/>
                <a:sym typeface="Arial"/>
              </a:rPr>
              <a:t>Step 1: Converting Anomaly Scores to Outlier Probabilities</a:t>
            </a:r>
            <a:endParaRPr sz="3200">
              <a:solidFill>
                <a:schemeClr val="dk1"/>
              </a:solidFill>
              <a:latin typeface="Arial"/>
              <a:ea typeface="Arial"/>
              <a:cs typeface="Arial"/>
              <a:sym typeface="Arial"/>
            </a:endParaRPr>
          </a:p>
        </p:txBody>
      </p:sp>
      <p:sp>
        <p:nvSpPr>
          <p:cNvPr id="336" name="Google Shape;336;p20"/>
          <p:cNvSpPr/>
          <p:nvPr/>
        </p:nvSpPr>
        <p:spPr>
          <a:xfrm>
            <a:off x="729824" y="1508833"/>
            <a:ext cx="4950523" cy="1152000"/>
          </a:xfrm>
          <a:prstGeom prst="roundRect">
            <a:avLst>
              <a:gd fmla="val 16667" name="adj"/>
            </a:avLst>
          </a:prstGeom>
          <a:solidFill>
            <a:srgbClr val="BFBFBF">
              <a:alpha val="54901"/>
            </a:srgbClr>
          </a:solidFill>
          <a:ln cap="flat" cmpd="sng" w="25400">
            <a:solidFill>
              <a:srgbClr val="223B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2200">
                <a:solidFill>
                  <a:srgbClr val="0D1720"/>
                </a:solidFill>
                <a:latin typeface="Arial"/>
                <a:ea typeface="Arial"/>
                <a:cs typeface="Arial"/>
                <a:sym typeface="Arial"/>
              </a:rPr>
              <a:t>The larger the number of examples with a lower anomaly score,</a:t>
            </a:r>
            <a:endParaRPr/>
          </a:p>
          <a:p>
            <a:pPr indent="0" lvl="0" marL="0" marR="0" rtl="0" algn="ctr">
              <a:spcBef>
                <a:spcPts val="0"/>
              </a:spcBef>
              <a:spcAft>
                <a:spcPts val="0"/>
              </a:spcAft>
              <a:buNone/>
            </a:pPr>
            <a:r>
              <a:rPr lang="it-IT" sz="2200">
                <a:solidFill>
                  <a:srgbClr val="0D1720"/>
                </a:solidFill>
                <a:latin typeface="Arial"/>
                <a:ea typeface="Arial"/>
                <a:cs typeface="Arial"/>
                <a:sym typeface="Arial"/>
              </a:rPr>
              <a:t> the more anomalous the example is.</a:t>
            </a:r>
            <a:endParaRPr/>
          </a:p>
        </p:txBody>
      </p:sp>
      <p:cxnSp>
        <p:nvCxnSpPr>
          <p:cNvPr id="337" name="Google Shape;337;p20"/>
          <p:cNvCxnSpPr>
            <a:stCxn id="338" idx="0"/>
            <a:endCxn id="336" idx="2"/>
          </p:cNvCxnSpPr>
          <p:nvPr/>
        </p:nvCxnSpPr>
        <p:spPr>
          <a:xfrm flipH="1" rot="10800000">
            <a:off x="1601286" y="2660833"/>
            <a:ext cx="1603800" cy="2295300"/>
          </a:xfrm>
          <a:prstGeom prst="straightConnector1">
            <a:avLst/>
          </a:prstGeom>
          <a:noFill/>
          <a:ln cap="flat" cmpd="sng" w="38100">
            <a:solidFill>
              <a:srgbClr val="A80000">
                <a:alpha val="69803"/>
              </a:srgbClr>
            </a:solidFill>
            <a:prstDash val="solid"/>
            <a:miter lim="800000"/>
            <a:headEnd len="sm" w="sm" type="none"/>
            <a:tailEnd len="med" w="med" type="triangle"/>
          </a:ln>
        </p:spPr>
      </p:cxnSp>
      <p:cxnSp>
        <p:nvCxnSpPr>
          <p:cNvPr id="339" name="Google Shape;339;p20"/>
          <p:cNvCxnSpPr>
            <a:endCxn id="334" idx="2"/>
          </p:cNvCxnSpPr>
          <p:nvPr/>
        </p:nvCxnSpPr>
        <p:spPr>
          <a:xfrm rot="10800000">
            <a:off x="9137114" y="2660833"/>
            <a:ext cx="1453500" cy="2541300"/>
          </a:xfrm>
          <a:prstGeom prst="straightConnector1">
            <a:avLst/>
          </a:prstGeom>
          <a:noFill/>
          <a:ln cap="flat" cmpd="sng" w="38100">
            <a:solidFill>
              <a:srgbClr val="A80000">
                <a:alpha val="69803"/>
              </a:srgbClr>
            </a:solidFill>
            <a:prstDash val="solid"/>
            <a:miter lim="800000"/>
            <a:headEnd len="sm" w="sm" type="none"/>
            <a:tailEnd len="med" w="med" type="triangle"/>
          </a:ln>
        </p:spPr>
      </p:cxnSp>
      <p:pic>
        <p:nvPicPr>
          <p:cNvPr descr="A picture containing drawing, food, plate&#10;&#10;Description automatically generated" id="340" name="Google Shape;340;p20"/>
          <p:cNvPicPr preferRelativeResize="0"/>
          <p:nvPr/>
        </p:nvPicPr>
        <p:blipFill rotWithShape="1">
          <a:blip r:embed="rId5">
            <a:alphaModFix/>
          </a:blip>
          <a:srcRect b="0" l="0" r="0" t="0"/>
          <a:stretch/>
        </p:blipFill>
        <p:spPr>
          <a:xfrm>
            <a:off x="10266737" y="6337850"/>
            <a:ext cx="648000" cy="390999"/>
          </a:xfrm>
          <a:prstGeom prst="rect">
            <a:avLst/>
          </a:prstGeom>
          <a:noFill/>
          <a:ln>
            <a:noFill/>
          </a:ln>
        </p:spPr>
      </p:pic>
      <p:sp>
        <p:nvSpPr>
          <p:cNvPr id="341" name="Google Shape;341;p20"/>
          <p:cNvSpPr txBox="1"/>
          <p:nvPr/>
        </p:nvSpPr>
        <p:spPr>
          <a:xfrm>
            <a:off x="1272650" y="4795475"/>
            <a:ext cx="530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it-IT" sz="2400"/>
              <a:t>p</a:t>
            </a:r>
            <a:r>
              <a:rPr b="1" baseline="-25000" i="1" lang="it-IT" sz="2400"/>
              <a:t>s</a:t>
            </a:r>
            <a:endParaRPr b="1" baseline="-25000" i="1"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p21"/>
          <p:cNvPicPr preferRelativeResize="0"/>
          <p:nvPr/>
        </p:nvPicPr>
        <p:blipFill>
          <a:blip r:embed="rId3">
            <a:alphaModFix/>
          </a:blip>
          <a:stretch>
            <a:fillRect/>
          </a:stretch>
        </p:blipFill>
        <p:spPr>
          <a:xfrm>
            <a:off x="6972150" y="1359016"/>
            <a:ext cx="2723225" cy="1667184"/>
          </a:xfrm>
          <a:prstGeom prst="rect">
            <a:avLst/>
          </a:prstGeom>
          <a:noFill/>
          <a:ln>
            <a:noFill/>
          </a:ln>
        </p:spPr>
      </p:pic>
      <p:sp>
        <p:nvSpPr>
          <p:cNvPr id="347" name="Google Shape;347;p21"/>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it-IT"/>
              <a:t>‹#›</a:t>
            </a:fld>
            <a:endParaRPr/>
          </a:p>
        </p:txBody>
      </p:sp>
      <p:sp>
        <p:nvSpPr>
          <p:cNvPr id="348" name="Google Shape;348;p21"/>
          <p:cNvSpPr txBox="1"/>
          <p:nvPr>
            <p:ph type="title"/>
          </p:nvPr>
        </p:nvSpPr>
        <p:spPr>
          <a:xfrm>
            <a:off x="491288" y="207036"/>
            <a:ext cx="11552898" cy="11520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dk2"/>
              </a:buClr>
              <a:buSzPts val="3200"/>
              <a:buFont typeface="Arial"/>
              <a:buNone/>
            </a:pPr>
            <a:r>
              <a:rPr b="1" i="1" lang="it-IT" sz="3200"/>
              <a:t>Step 2: Converting Outlier Probabilities to Confidence Scores</a:t>
            </a:r>
            <a:endParaRPr sz="3200">
              <a:solidFill>
                <a:schemeClr val="dk1"/>
              </a:solidFill>
            </a:endParaRPr>
          </a:p>
        </p:txBody>
      </p:sp>
      <p:sp>
        <p:nvSpPr>
          <p:cNvPr id="349" name="Google Shape;349;p21"/>
          <p:cNvSpPr/>
          <p:nvPr/>
        </p:nvSpPr>
        <p:spPr>
          <a:xfrm>
            <a:off x="3077810" y="2789209"/>
            <a:ext cx="2902226" cy="1839502"/>
          </a:xfrm>
          <a:prstGeom prst="ellipse">
            <a:avLst/>
          </a:prstGeom>
          <a:solidFill>
            <a:srgbClr val="C8ECF7">
              <a:alpha val="49803"/>
            </a:srgbClr>
          </a:solidFill>
          <a:ln cap="flat" cmpd="sng" w="25400">
            <a:solidFill>
              <a:srgbClr val="223B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0" name="Google Shape;350;p21"/>
          <p:cNvSpPr/>
          <p:nvPr/>
        </p:nvSpPr>
        <p:spPr>
          <a:xfrm rot="-7651313">
            <a:off x="4821529" y="2709748"/>
            <a:ext cx="1355955" cy="2392285"/>
          </a:xfrm>
          <a:prstGeom prst="chord">
            <a:avLst>
              <a:gd fmla="val 2504640" name="adj1"/>
              <a:gd fmla="val 16200000" name="adj2"/>
            </a:avLst>
          </a:prstGeom>
          <a:solidFill>
            <a:srgbClr val="FD6E6B"/>
          </a:solidFill>
          <a:ln cap="flat" cmpd="sng" w="25400">
            <a:solidFill>
              <a:srgbClr val="223B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351" name="Google Shape;351;p21"/>
          <p:cNvCxnSpPr>
            <a:stCxn id="350" idx="1"/>
            <a:endCxn id="350" idx="0"/>
          </p:cNvCxnSpPr>
          <p:nvPr/>
        </p:nvCxnSpPr>
        <p:spPr>
          <a:xfrm flipH="1" rot="10800000">
            <a:off x="4550821" y="3097218"/>
            <a:ext cx="1008300" cy="1537200"/>
          </a:xfrm>
          <a:prstGeom prst="straightConnector1">
            <a:avLst/>
          </a:prstGeom>
          <a:noFill/>
          <a:ln cap="flat" cmpd="sng" w="38100">
            <a:solidFill>
              <a:srgbClr val="C00000"/>
            </a:solidFill>
            <a:prstDash val="solid"/>
            <a:miter lim="800000"/>
            <a:headEnd len="sm" w="sm" type="none"/>
            <a:tailEnd len="sm" w="sm" type="none"/>
          </a:ln>
        </p:spPr>
      </p:cxnSp>
      <p:cxnSp>
        <p:nvCxnSpPr>
          <p:cNvPr id="352" name="Google Shape;352;p21"/>
          <p:cNvCxnSpPr/>
          <p:nvPr/>
        </p:nvCxnSpPr>
        <p:spPr>
          <a:xfrm flipH="1">
            <a:off x="5911093" y="2517940"/>
            <a:ext cx="1516800" cy="999000"/>
          </a:xfrm>
          <a:prstGeom prst="straightConnector1">
            <a:avLst/>
          </a:prstGeom>
          <a:noFill/>
          <a:ln cap="flat" cmpd="sng" w="31750">
            <a:solidFill>
              <a:srgbClr val="960000">
                <a:alpha val="69803"/>
              </a:srgbClr>
            </a:solidFill>
            <a:prstDash val="solid"/>
            <a:miter lim="800000"/>
            <a:headEnd len="sm" w="sm" type="none"/>
            <a:tailEnd len="med" w="med" type="triangle"/>
          </a:ln>
        </p:spPr>
      </p:cxnSp>
      <p:pic>
        <p:nvPicPr>
          <p:cNvPr descr="A picture containing drawing, food, plate&#10;&#10;Description automatically generated" id="353" name="Google Shape;353;p21"/>
          <p:cNvPicPr preferRelativeResize="0"/>
          <p:nvPr/>
        </p:nvPicPr>
        <p:blipFill rotWithShape="1">
          <a:blip r:embed="rId4">
            <a:alphaModFix/>
          </a:blip>
          <a:srcRect b="0" l="0" r="0" t="0"/>
          <a:stretch/>
        </p:blipFill>
        <p:spPr>
          <a:xfrm>
            <a:off x="10266737" y="6337850"/>
            <a:ext cx="648000" cy="390999"/>
          </a:xfrm>
          <a:prstGeom prst="rect">
            <a:avLst/>
          </a:prstGeom>
          <a:noFill/>
          <a:ln>
            <a:noFill/>
          </a:ln>
        </p:spPr>
      </p:pic>
      <p:sp>
        <p:nvSpPr>
          <p:cNvPr id="354" name="Google Shape;354;p21"/>
          <p:cNvSpPr/>
          <p:nvPr/>
        </p:nvSpPr>
        <p:spPr>
          <a:xfrm>
            <a:off x="491288" y="1443534"/>
            <a:ext cx="5809855"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2400">
                <a:solidFill>
                  <a:srgbClr val="0D1720"/>
                </a:solidFill>
                <a:latin typeface="Arial"/>
                <a:ea typeface="Arial"/>
                <a:cs typeface="Arial"/>
                <a:sym typeface="Arial"/>
              </a:rPr>
              <a:t>It is only matter of whether the drawn anomaly scores are greater than </a:t>
            </a:r>
            <a:r>
              <a:rPr b="1" i="1" lang="it-IT" sz="2400">
                <a:solidFill>
                  <a:srgbClr val="980000"/>
                </a:solidFill>
              </a:rPr>
              <a:t>s</a:t>
            </a:r>
            <a:r>
              <a:rPr lang="it-IT" sz="2400">
                <a:solidFill>
                  <a:srgbClr val="0D1720"/>
                </a:solidFill>
                <a:latin typeface="Arial"/>
                <a:ea typeface="Arial"/>
                <a:cs typeface="Arial"/>
                <a:sym typeface="Arial"/>
              </a:rPr>
              <a:t> or not. </a:t>
            </a:r>
            <a:endParaRPr sz="2400">
              <a:solidFill>
                <a:schemeClr val="dk1"/>
              </a:solidFill>
              <a:latin typeface="Arial"/>
              <a:ea typeface="Arial"/>
              <a:cs typeface="Arial"/>
              <a:sym typeface="Arial"/>
            </a:endParaRPr>
          </a:p>
        </p:txBody>
      </p:sp>
      <p:sp>
        <p:nvSpPr>
          <p:cNvPr id="355" name="Google Shape;355;p21"/>
          <p:cNvSpPr txBox="1"/>
          <p:nvPr/>
        </p:nvSpPr>
        <p:spPr>
          <a:xfrm>
            <a:off x="3794050" y="3355700"/>
            <a:ext cx="100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it-IT" sz="2400"/>
              <a:t>1 - </a:t>
            </a:r>
            <a:r>
              <a:rPr b="1" i="1" lang="it-IT" sz="2400"/>
              <a:t>p</a:t>
            </a:r>
            <a:r>
              <a:rPr b="1" baseline="-25000" i="1" lang="it-IT" sz="2400"/>
              <a:t>s</a:t>
            </a:r>
            <a:endParaRPr b="1" baseline="-25000" i="1" sz="2400"/>
          </a:p>
        </p:txBody>
      </p:sp>
      <p:sp>
        <p:nvSpPr>
          <p:cNvPr id="356" name="Google Shape;356;p21"/>
          <p:cNvSpPr txBox="1"/>
          <p:nvPr/>
        </p:nvSpPr>
        <p:spPr>
          <a:xfrm>
            <a:off x="5559125" y="3355700"/>
            <a:ext cx="530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it-IT" sz="2400"/>
              <a:t>p</a:t>
            </a:r>
            <a:r>
              <a:rPr b="1" baseline="-25000" i="1" lang="it-IT" sz="2400"/>
              <a:t>s</a:t>
            </a:r>
            <a:endParaRPr b="1" baseline="-25000" i="1" sz="2400"/>
          </a:p>
        </p:txBody>
      </p:sp>
      <p:sp>
        <p:nvSpPr>
          <p:cNvPr id="357" name="Google Shape;357;p21"/>
          <p:cNvSpPr txBox="1"/>
          <p:nvPr/>
        </p:nvSpPr>
        <p:spPr>
          <a:xfrm>
            <a:off x="7355050" y="2274525"/>
            <a:ext cx="53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it-IT"/>
              <a:t>p</a:t>
            </a:r>
            <a:r>
              <a:rPr b="1" baseline="-25000" i="1" lang="it-IT"/>
              <a:t>s</a:t>
            </a:r>
            <a:endParaRPr b="1" baseline="-25000" i="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gba443be9f3_0_72"/>
          <p:cNvPicPr preferRelativeResize="0"/>
          <p:nvPr/>
        </p:nvPicPr>
        <p:blipFill>
          <a:blip r:embed="rId3">
            <a:alphaModFix/>
          </a:blip>
          <a:stretch>
            <a:fillRect/>
          </a:stretch>
        </p:blipFill>
        <p:spPr>
          <a:xfrm>
            <a:off x="6972150" y="1359016"/>
            <a:ext cx="2723225" cy="1667184"/>
          </a:xfrm>
          <a:prstGeom prst="rect">
            <a:avLst/>
          </a:prstGeom>
          <a:noFill/>
          <a:ln>
            <a:noFill/>
          </a:ln>
        </p:spPr>
      </p:pic>
      <p:sp>
        <p:nvSpPr>
          <p:cNvPr id="363" name="Google Shape;363;gba443be9f3_0_72"/>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it-IT"/>
              <a:t>‹#›</a:t>
            </a:fld>
            <a:endParaRPr/>
          </a:p>
        </p:txBody>
      </p:sp>
      <p:sp>
        <p:nvSpPr>
          <p:cNvPr id="364" name="Google Shape;364;gba443be9f3_0_72"/>
          <p:cNvSpPr txBox="1"/>
          <p:nvPr>
            <p:ph type="title"/>
          </p:nvPr>
        </p:nvSpPr>
        <p:spPr>
          <a:xfrm>
            <a:off x="491288" y="207036"/>
            <a:ext cx="11553000" cy="11520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dk2"/>
              </a:buClr>
              <a:buSzPts val="3200"/>
              <a:buFont typeface="Arial"/>
              <a:buNone/>
            </a:pPr>
            <a:r>
              <a:rPr b="1" i="1" lang="it-IT" sz="3200"/>
              <a:t>Step 2: Converting Outlier Probabilities to Confidence Scores</a:t>
            </a:r>
            <a:endParaRPr sz="3200">
              <a:solidFill>
                <a:schemeClr val="dk1"/>
              </a:solidFill>
            </a:endParaRPr>
          </a:p>
        </p:txBody>
      </p:sp>
      <p:sp>
        <p:nvSpPr>
          <p:cNvPr id="365" name="Google Shape;365;gba443be9f3_0_72"/>
          <p:cNvSpPr/>
          <p:nvPr/>
        </p:nvSpPr>
        <p:spPr>
          <a:xfrm>
            <a:off x="3077810" y="2789209"/>
            <a:ext cx="2902200" cy="1839600"/>
          </a:xfrm>
          <a:prstGeom prst="ellipse">
            <a:avLst/>
          </a:prstGeom>
          <a:solidFill>
            <a:srgbClr val="C8ECF7">
              <a:alpha val="49800"/>
            </a:srgbClr>
          </a:solidFill>
          <a:ln cap="flat" cmpd="sng" w="25400">
            <a:solidFill>
              <a:srgbClr val="223B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6" name="Google Shape;366;gba443be9f3_0_72"/>
          <p:cNvSpPr/>
          <p:nvPr/>
        </p:nvSpPr>
        <p:spPr>
          <a:xfrm rot="-7651287">
            <a:off x="4821539" y="2709629"/>
            <a:ext cx="1356028" cy="2392414"/>
          </a:xfrm>
          <a:prstGeom prst="chord">
            <a:avLst>
              <a:gd fmla="val 2504640" name="adj1"/>
              <a:gd fmla="val 16200000" name="adj2"/>
            </a:avLst>
          </a:prstGeom>
          <a:solidFill>
            <a:srgbClr val="FD6E6B"/>
          </a:solidFill>
          <a:ln cap="flat" cmpd="sng" w="25400">
            <a:solidFill>
              <a:srgbClr val="223B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367" name="Google Shape;367;gba443be9f3_0_72"/>
          <p:cNvCxnSpPr>
            <a:stCxn id="366" idx="1"/>
            <a:endCxn id="366" idx="0"/>
          </p:cNvCxnSpPr>
          <p:nvPr/>
        </p:nvCxnSpPr>
        <p:spPr>
          <a:xfrm flipH="1" rot="10800000">
            <a:off x="4550803" y="3097186"/>
            <a:ext cx="1008600" cy="1537200"/>
          </a:xfrm>
          <a:prstGeom prst="straightConnector1">
            <a:avLst/>
          </a:prstGeom>
          <a:noFill/>
          <a:ln cap="flat" cmpd="sng" w="38100">
            <a:solidFill>
              <a:srgbClr val="C00000"/>
            </a:solidFill>
            <a:prstDash val="solid"/>
            <a:miter lim="800000"/>
            <a:headEnd len="sm" w="sm" type="none"/>
            <a:tailEnd len="sm" w="sm" type="none"/>
          </a:ln>
        </p:spPr>
      </p:cxnSp>
      <p:cxnSp>
        <p:nvCxnSpPr>
          <p:cNvPr id="368" name="Google Shape;368;gba443be9f3_0_72"/>
          <p:cNvCxnSpPr/>
          <p:nvPr/>
        </p:nvCxnSpPr>
        <p:spPr>
          <a:xfrm flipH="1">
            <a:off x="5911093" y="2517940"/>
            <a:ext cx="1516800" cy="999000"/>
          </a:xfrm>
          <a:prstGeom prst="straightConnector1">
            <a:avLst/>
          </a:prstGeom>
          <a:noFill/>
          <a:ln cap="flat" cmpd="sng" w="31750">
            <a:solidFill>
              <a:srgbClr val="960000">
                <a:alpha val="69800"/>
              </a:srgbClr>
            </a:solidFill>
            <a:prstDash val="solid"/>
            <a:miter lim="800000"/>
            <a:headEnd len="sm" w="sm" type="none"/>
            <a:tailEnd len="med" w="med" type="triangle"/>
          </a:ln>
        </p:spPr>
      </p:cxnSp>
      <p:pic>
        <p:nvPicPr>
          <p:cNvPr descr="A picture containing drawing, food, plate&#10;&#10;Description automatically generated" id="369" name="Google Shape;369;gba443be9f3_0_72"/>
          <p:cNvPicPr preferRelativeResize="0"/>
          <p:nvPr/>
        </p:nvPicPr>
        <p:blipFill rotWithShape="1">
          <a:blip r:embed="rId4">
            <a:alphaModFix/>
          </a:blip>
          <a:srcRect b="0" l="0" r="0" t="0"/>
          <a:stretch/>
        </p:blipFill>
        <p:spPr>
          <a:xfrm>
            <a:off x="10266737" y="6337850"/>
            <a:ext cx="647999" cy="390998"/>
          </a:xfrm>
          <a:prstGeom prst="rect">
            <a:avLst/>
          </a:prstGeom>
          <a:noFill/>
          <a:ln>
            <a:noFill/>
          </a:ln>
        </p:spPr>
      </p:pic>
      <p:sp>
        <p:nvSpPr>
          <p:cNvPr id="370" name="Google Shape;370;gba443be9f3_0_72"/>
          <p:cNvSpPr/>
          <p:nvPr/>
        </p:nvSpPr>
        <p:spPr>
          <a:xfrm>
            <a:off x="491288" y="1443534"/>
            <a:ext cx="58098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it-IT" sz="2400">
                <a:solidFill>
                  <a:srgbClr val="0D1720"/>
                </a:solidFill>
                <a:latin typeface="Arial"/>
                <a:ea typeface="Arial"/>
                <a:cs typeface="Arial"/>
                <a:sym typeface="Arial"/>
              </a:rPr>
              <a:t>It is only matter of whether the drawn anomaly scores are greater than </a:t>
            </a:r>
            <a:r>
              <a:rPr b="1" i="1" lang="it-IT" sz="2400">
                <a:solidFill>
                  <a:srgbClr val="980000"/>
                </a:solidFill>
              </a:rPr>
              <a:t>s</a:t>
            </a:r>
            <a:r>
              <a:rPr lang="it-IT" sz="2400">
                <a:solidFill>
                  <a:srgbClr val="0D1720"/>
                </a:solidFill>
                <a:latin typeface="Arial"/>
                <a:ea typeface="Arial"/>
                <a:cs typeface="Arial"/>
                <a:sym typeface="Arial"/>
              </a:rPr>
              <a:t> or not. </a:t>
            </a:r>
            <a:endParaRPr sz="2400">
              <a:solidFill>
                <a:schemeClr val="dk1"/>
              </a:solidFill>
              <a:latin typeface="Arial"/>
              <a:ea typeface="Arial"/>
              <a:cs typeface="Arial"/>
              <a:sym typeface="Arial"/>
            </a:endParaRPr>
          </a:p>
        </p:txBody>
      </p:sp>
      <p:sp>
        <p:nvSpPr>
          <p:cNvPr id="371" name="Google Shape;371;gba443be9f3_0_72"/>
          <p:cNvSpPr txBox="1"/>
          <p:nvPr/>
        </p:nvSpPr>
        <p:spPr>
          <a:xfrm>
            <a:off x="3794050" y="3355700"/>
            <a:ext cx="100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it-IT" sz="2400"/>
              <a:t>1 - p</a:t>
            </a:r>
            <a:r>
              <a:rPr b="1" baseline="-25000" i="1" lang="it-IT" sz="2400"/>
              <a:t>s</a:t>
            </a:r>
            <a:endParaRPr b="1" baseline="-25000" i="1" sz="2400"/>
          </a:p>
        </p:txBody>
      </p:sp>
      <p:sp>
        <p:nvSpPr>
          <p:cNvPr id="372" name="Google Shape;372;gba443be9f3_0_72"/>
          <p:cNvSpPr txBox="1"/>
          <p:nvPr/>
        </p:nvSpPr>
        <p:spPr>
          <a:xfrm>
            <a:off x="5559125" y="3355700"/>
            <a:ext cx="530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it-IT" sz="2400"/>
              <a:t>p</a:t>
            </a:r>
            <a:r>
              <a:rPr b="1" baseline="-25000" i="1" lang="it-IT" sz="2400"/>
              <a:t>s</a:t>
            </a:r>
            <a:endParaRPr b="1" baseline="-25000" i="1" sz="2400"/>
          </a:p>
        </p:txBody>
      </p:sp>
      <p:sp>
        <p:nvSpPr>
          <p:cNvPr id="373" name="Google Shape;373;gba443be9f3_0_72"/>
          <p:cNvSpPr txBox="1"/>
          <p:nvPr/>
        </p:nvSpPr>
        <p:spPr>
          <a:xfrm>
            <a:off x="7355050" y="2274525"/>
            <a:ext cx="53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it-IT"/>
              <a:t>p</a:t>
            </a:r>
            <a:r>
              <a:rPr b="1" baseline="-25000" i="1" lang="it-IT"/>
              <a:t>s</a:t>
            </a:r>
            <a:endParaRPr b="1" baseline="-25000" i="1"/>
          </a:p>
        </p:txBody>
      </p:sp>
      <p:sp>
        <p:nvSpPr>
          <p:cNvPr id="374" name="Google Shape;374;gba443be9f3_0_72"/>
          <p:cNvSpPr/>
          <p:nvPr/>
        </p:nvSpPr>
        <p:spPr>
          <a:xfrm>
            <a:off x="7388268" y="3328396"/>
            <a:ext cx="4265400" cy="1001400"/>
          </a:xfrm>
          <a:prstGeom prst="roundRect">
            <a:avLst>
              <a:gd fmla="val 16667" name="adj"/>
            </a:avLst>
          </a:prstGeom>
          <a:solidFill>
            <a:srgbClr val="BFBFBF">
              <a:alpha val="54900"/>
            </a:srgbClr>
          </a:solidFill>
          <a:ln cap="flat" cmpd="sng" w="25400">
            <a:solidFill>
              <a:srgbClr val="223B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it-IT" sz="2200">
                <a:solidFill>
                  <a:srgbClr val="0D1720"/>
                </a:solidFill>
                <a:latin typeface="Arial"/>
                <a:ea typeface="Arial"/>
                <a:cs typeface="Arial"/>
                <a:sym typeface="Arial"/>
              </a:rPr>
              <a:t>How many scores end up being</a:t>
            </a:r>
            <a:endParaRPr/>
          </a:p>
          <a:p>
            <a:pPr indent="0" lvl="0" marL="0" marR="0" rtl="0" algn="ctr">
              <a:spcBef>
                <a:spcPts val="0"/>
              </a:spcBef>
              <a:spcAft>
                <a:spcPts val="0"/>
              </a:spcAft>
              <a:buNone/>
            </a:pPr>
            <a:r>
              <a:rPr i="1" lang="it-IT" sz="2200">
                <a:solidFill>
                  <a:srgbClr val="0D1720"/>
                </a:solidFill>
                <a:latin typeface="Arial"/>
                <a:ea typeface="Arial"/>
                <a:cs typeface="Arial"/>
                <a:sym typeface="Arial"/>
              </a:rPr>
              <a:t> in the red area?</a:t>
            </a:r>
            <a:endParaRPr/>
          </a:p>
        </p:txBody>
      </p:sp>
      <p:cxnSp>
        <p:nvCxnSpPr>
          <p:cNvPr id="375" name="Google Shape;375;gba443be9f3_0_72"/>
          <p:cNvCxnSpPr>
            <a:stCxn id="374" idx="1"/>
          </p:cNvCxnSpPr>
          <p:nvPr/>
        </p:nvCxnSpPr>
        <p:spPr>
          <a:xfrm rot="10800000">
            <a:off x="6095868" y="3829096"/>
            <a:ext cx="1292400" cy="0"/>
          </a:xfrm>
          <a:prstGeom prst="straightConnector1">
            <a:avLst/>
          </a:prstGeom>
          <a:noFill/>
          <a:ln cap="flat" cmpd="sng" w="57150">
            <a:solidFill>
              <a:srgbClr val="474747">
                <a:alpha val="69800"/>
              </a:srgbClr>
            </a:solidFill>
            <a:prstDash val="solid"/>
            <a:miter lim="800000"/>
            <a:headEnd len="sm" w="sm"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pic>
        <p:nvPicPr>
          <p:cNvPr id="380" name="Google Shape;380;gba443be9f3_0_89"/>
          <p:cNvPicPr preferRelativeResize="0"/>
          <p:nvPr/>
        </p:nvPicPr>
        <p:blipFill>
          <a:blip r:embed="rId3">
            <a:alphaModFix/>
          </a:blip>
          <a:stretch>
            <a:fillRect/>
          </a:stretch>
        </p:blipFill>
        <p:spPr>
          <a:xfrm>
            <a:off x="6972150" y="1359016"/>
            <a:ext cx="2723225" cy="1667184"/>
          </a:xfrm>
          <a:prstGeom prst="rect">
            <a:avLst/>
          </a:prstGeom>
          <a:noFill/>
          <a:ln>
            <a:noFill/>
          </a:ln>
        </p:spPr>
      </p:pic>
      <p:sp>
        <p:nvSpPr>
          <p:cNvPr id="381" name="Google Shape;381;gba443be9f3_0_89"/>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it-IT"/>
              <a:t>‹#›</a:t>
            </a:fld>
            <a:endParaRPr/>
          </a:p>
        </p:txBody>
      </p:sp>
      <p:sp>
        <p:nvSpPr>
          <p:cNvPr id="382" name="Google Shape;382;gba443be9f3_0_89"/>
          <p:cNvSpPr txBox="1"/>
          <p:nvPr>
            <p:ph type="title"/>
          </p:nvPr>
        </p:nvSpPr>
        <p:spPr>
          <a:xfrm>
            <a:off x="491288" y="207036"/>
            <a:ext cx="11553000" cy="11520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dk2"/>
              </a:buClr>
              <a:buSzPts val="3200"/>
              <a:buFont typeface="Arial"/>
              <a:buNone/>
            </a:pPr>
            <a:r>
              <a:rPr b="1" i="1" lang="it-IT" sz="3200"/>
              <a:t>Step 2: Converting Outlier Probabilities to Confidence Scores</a:t>
            </a:r>
            <a:endParaRPr sz="3200">
              <a:solidFill>
                <a:schemeClr val="dk1"/>
              </a:solidFill>
            </a:endParaRPr>
          </a:p>
        </p:txBody>
      </p:sp>
      <p:sp>
        <p:nvSpPr>
          <p:cNvPr id="383" name="Google Shape;383;gba443be9f3_0_89"/>
          <p:cNvSpPr/>
          <p:nvPr/>
        </p:nvSpPr>
        <p:spPr>
          <a:xfrm>
            <a:off x="3077810" y="2789209"/>
            <a:ext cx="2902200" cy="1839600"/>
          </a:xfrm>
          <a:prstGeom prst="ellipse">
            <a:avLst/>
          </a:prstGeom>
          <a:solidFill>
            <a:srgbClr val="C8ECF7">
              <a:alpha val="49800"/>
            </a:srgbClr>
          </a:solidFill>
          <a:ln cap="flat" cmpd="sng" w="25400">
            <a:solidFill>
              <a:srgbClr val="223B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4" name="Google Shape;384;gba443be9f3_0_89"/>
          <p:cNvSpPr/>
          <p:nvPr/>
        </p:nvSpPr>
        <p:spPr>
          <a:xfrm rot="-7651287">
            <a:off x="4821539" y="2709629"/>
            <a:ext cx="1356028" cy="2392414"/>
          </a:xfrm>
          <a:prstGeom prst="chord">
            <a:avLst>
              <a:gd fmla="val 2504640" name="adj1"/>
              <a:gd fmla="val 16200000" name="adj2"/>
            </a:avLst>
          </a:prstGeom>
          <a:solidFill>
            <a:srgbClr val="FD6E6B"/>
          </a:solidFill>
          <a:ln cap="flat" cmpd="sng" w="25400">
            <a:solidFill>
              <a:srgbClr val="223B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385" name="Google Shape;385;gba443be9f3_0_89"/>
          <p:cNvCxnSpPr>
            <a:stCxn id="384" idx="1"/>
            <a:endCxn id="384" idx="0"/>
          </p:cNvCxnSpPr>
          <p:nvPr/>
        </p:nvCxnSpPr>
        <p:spPr>
          <a:xfrm flipH="1" rot="10800000">
            <a:off x="4550803" y="3097186"/>
            <a:ext cx="1008600" cy="1537200"/>
          </a:xfrm>
          <a:prstGeom prst="straightConnector1">
            <a:avLst/>
          </a:prstGeom>
          <a:noFill/>
          <a:ln cap="flat" cmpd="sng" w="38100">
            <a:solidFill>
              <a:srgbClr val="C00000"/>
            </a:solidFill>
            <a:prstDash val="solid"/>
            <a:miter lim="800000"/>
            <a:headEnd len="sm" w="sm" type="none"/>
            <a:tailEnd len="sm" w="sm" type="none"/>
          </a:ln>
        </p:spPr>
      </p:cxnSp>
      <p:cxnSp>
        <p:nvCxnSpPr>
          <p:cNvPr id="386" name="Google Shape;386;gba443be9f3_0_89"/>
          <p:cNvCxnSpPr/>
          <p:nvPr/>
        </p:nvCxnSpPr>
        <p:spPr>
          <a:xfrm flipH="1">
            <a:off x="5911093" y="2517940"/>
            <a:ext cx="1516800" cy="999000"/>
          </a:xfrm>
          <a:prstGeom prst="straightConnector1">
            <a:avLst/>
          </a:prstGeom>
          <a:noFill/>
          <a:ln cap="flat" cmpd="sng" w="31750">
            <a:solidFill>
              <a:srgbClr val="960000">
                <a:alpha val="69800"/>
              </a:srgbClr>
            </a:solidFill>
            <a:prstDash val="solid"/>
            <a:miter lim="800000"/>
            <a:headEnd len="sm" w="sm" type="none"/>
            <a:tailEnd len="med" w="med" type="triangle"/>
          </a:ln>
        </p:spPr>
      </p:cxnSp>
      <p:pic>
        <p:nvPicPr>
          <p:cNvPr descr="A picture containing drawing, food, plate&#10;&#10;Description automatically generated" id="387" name="Google Shape;387;gba443be9f3_0_89"/>
          <p:cNvPicPr preferRelativeResize="0"/>
          <p:nvPr/>
        </p:nvPicPr>
        <p:blipFill rotWithShape="1">
          <a:blip r:embed="rId4">
            <a:alphaModFix/>
          </a:blip>
          <a:srcRect b="0" l="0" r="0" t="0"/>
          <a:stretch/>
        </p:blipFill>
        <p:spPr>
          <a:xfrm>
            <a:off x="10266737" y="6337850"/>
            <a:ext cx="647999" cy="390998"/>
          </a:xfrm>
          <a:prstGeom prst="rect">
            <a:avLst/>
          </a:prstGeom>
          <a:noFill/>
          <a:ln>
            <a:noFill/>
          </a:ln>
        </p:spPr>
      </p:pic>
      <p:sp>
        <p:nvSpPr>
          <p:cNvPr id="388" name="Google Shape;388;gba443be9f3_0_89"/>
          <p:cNvSpPr/>
          <p:nvPr/>
        </p:nvSpPr>
        <p:spPr>
          <a:xfrm>
            <a:off x="491288" y="1443534"/>
            <a:ext cx="58098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it-IT" sz="2400">
                <a:solidFill>
                  <a:srgbClr val="0D1720"/>
                </a:solidFill>
                <a:latin typeface="Arial"/>
                <a:ea typeface="Arial"/>
                <a:cs typeface="Arial"/>
                <a:sym typeface="Arial"/>
              </a:rPr>
              <a:t>It is only matter of whether the drawn anomaly scores are greater than </a:t>
            </a:r>
            <a:r>
              <a:rPr b="1" i="1" lang="it-IT" sz="2400">
                <a:solidFill>
                  <a:srgbClr val="980000"/>
                </a:solidFill>
              </a:rPr>
              <a:t>s</a:t>
            </a:r>
            <a:r>
              <a:rPr lang="it-IT" sz="2400">
                <a:solidFill>
                  <a:srgbClr val="0D1720"/>
                </a:solidFill>
                <a:latin typeface="Arial"/>
                <a:ea typeface="Arial"/>
                <a:cs typeface="Arial"/>
                <a:sym typeface="Arial"/>
              </a:rPr>
              <a:t> or not. </a:t>
            </a:r>
            <a:endParaRPr sz="2400">
              <a:solidFill>
                <a:schemeClr val="dk1"/>
              </a:solidFill>
              <a:latin typeface="Arial"/>
              <a:ea typeface="Arial"/>
              <a:cs typeface="Arial"/>
              <a:sym typeface="Arial"/>
            </a:endParaRPr>
          </a:p>
        </p:txBody>
      </p:sp>
      <p:sp>
        <p:nvSpPr>
          <p:cNvPr id="389" name="Google Shape;389;gba443be9f3_0_89"/>
          <p:cNvSpPr txBox="1"/>
          <p:nvPr/>
        </p:nvSpPr>
        <p:spPr>
          <a:xfrm>
            <a:off x="3794050" y="3355700"/>
            <a:ext cx="100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it-IT" sz="2400"/>
              <a:t>1 - p</a:t>
            </a:r>
            <a:r>
              <a:rPr b="1" baseline="-25000" i="1" lang="it-IT" sz="2400"/>
              <a:t>s</a:t>
            </a:r>
            <a:endParaRPr b="1" baseline="-25000" i="1" sz="2400"/>
          </a:p>
        </p:txBody>
      </p:sp>
      <p:sp>
        <p:nvSpPr>
          <p:cNvPr id="390" name="Google Shape;390;gba443be9f3_0_89"/>
          <p:cNvSpPr txBox="1"/>
          <p:nvPr/>
        </p:nvSpPr>
        <p:spPr>
          <a:xfrm>
            <a:off x="5559125" y="3355700"/>
            <a:ext cx="530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it-IT" sz="2400"/>
              <a:t>p</a:t>
            </a:r>
            <a:r>
              <a:rPr b="1" baseline="-25000" i="1" lang="it-IT" sz="2400"/>
              <a:t>s</a:t>
            </a:r>
            <a:endParaRPr b="1" baseline="-25000" i="1" sz="2400"/>
          </a:p>
        </p:txBody>
      </p:sp>
      <p:sp>
        <p:nvSpPr>
          <p:cNvPr id="391" name="Google Shape;391;gba443be9f3_0_89"/>
          <p:cNvSpPr txBox="1"/>
          <p:nvPr/>
        </p:nvSpPr>
        <p:spPr>
          <a:xfrm>
            <a:off x="7355050" y="2274525"/>
            <a:ext cx="53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it-IT"/>
              <a:t>p</a:t>
            </a:r>
            <a:r>
              <a:rPr b="1" baseline="-25000" i="1" lang="it-IT"/>
              <a:t>s</a:t>
            </a:r>
            <a:endParaRPr b="1" baseline="-25000" i="1"/>
          </a:p>
        </p:txBody>
      </p:sp>
      <p:sp>
        <p:nvSpPr>
          <p:cNvPr id="392" name="Google Shape;392;gba443be9f3_0_89"/>
          <p:cNvSpPr/>
          <p:nvPr/>
        </p:nvSpPr>
        <p:spPr>
          <a:xfrm>
            <a:off x="7388268" y="3328396"/>
            <a:ext cx="4265400" cy="1001400"/>
          </a:xfrm>
          <a:prstGeom prst="roundRect">
            <a:avLst>
              <a:gd fmla="val 16667" name="adj"/>
            </a:avLst>
          </a:prstGeom>
          <a:solidFill>
            <a:srgbClr val="BFBFBF">
              <a:alpha val="54900"/>
            </a:srgbClr>
          </a:solidFill>
          <a:ln cap="flat" cmpd="sng" w="25400">
            <a:solidFill>
              <a:srgbClr val="223B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it-IT" sz="2200">
                <a:solidFill>
                  <a:srgbClr val="0D1720"/>
                </a:solidFill>
                <a:latin typeface="Arial"/>
                <a:ea typeface="Arial"/>
                <a:cs typeface="Arial"/>
                <a:sym typeface="Arial"/>
              </a:rPr>
              <a:t>How many scores end up being</a:t>
            </a:r>
            <a:endParaRPr/>
          </a:p>
          <a:p>
            <a:pPr indent="0" lvl="0" marL="0" marR="0" rtl="0" algn="ctr">
              <a:spcBef>
                <a:spcPts val="0"/>
              </a:spcBef>
              <a:spcAft>
                <a:spcPts val="0"/>
              </a:spcAft>
              <a:buNone/>
            </a:pPr>
            <a:r>
              <a:rPr i="1" lang="it-IT" sz="2200">
                <a:solidFill>
                  <a:srgbClr val="0D1720"/>
                </a:solidFill>
                <a:latin typeface="Arial"/>
                <a:ea typeface="Arial"/>
                <a:cs typeface="Arial"/>
                <a:sym typeface="Arial"/>
              </a:rPr>
              <a:t> in the red area?</a:t>
            </a:r>
            <a:endParaRPr/>
          </a:p>
        </p:txBody>
      </p:sp>
      <p:cxnSp>
        <p:nvCxnSpPr>
          <p:cNvPr id="393" name="Google Shape;393;gba443be9f3_0_89"/>
          <p:cNvCxnSpPr>
            <a:stCxn id="392" idx="1"/>
          </p:cNvCxnSpPr>
          <p:nvPr/>
        </p:nvCxnSpPr>
        <p:spPr>
          <a:xfrm rot="10800000">
            <a:off x="6095868" y="3829096"/>
            <a:ext cx="1292400" cy="0"/>
          </a:xfrm>
          <a:prstGeom prst="straightConnector1">
            <a:avLst/>
          </a:prstGeom>
          <a:noFill/>
          <a:ln cap="flat" cmpd="sng" w="57150">
            <a:solidFill>
              <a:srgbClr val="474747">
                <a:alpha val="69800"/>
              </a:srgbClr>
            </a:solidFill>
            <a:prstDash val="solid"/>
            <a:miter lim="800000"/>
            <a:headEnd len="sm" w="sm" type="none"/>
            <a:tailEnd len="med" w="med" type="triangle"/>
          </a:ln>
        </p:spPr>
      </p:cxnSp>
      <p:sp>
        <p:nvSpPr>
          <p:cNvPr id="394" name="Google Shape;394;gba443be9f3_0_89"/>
          <p:cNvSpPr/>
          <p:nvPr/>
        </p:nvSpPr>
        <p:spPr>
          <a:xfrm>
            <a:off x="1395614" y="5293841"/>
            <a:ext cx="9400800" cy="834900"/>
          </a:xfrm>
          <a:prstGeom prst="roundRect">
            <a:avLst>
              <a:gd fmla="val 16667" name="adj"/>
            </a:avLst>
          </a:prstGeom>
          <a:solidFill>
            <a:srgbClr val="BFBFBF">
              <a:alpha val="54900"/>
            </a:srgbClr>
          </a:solidFill>
          <a:ln cap="flat" cmpd="sng" w="25400">
            <a:solidFill>
              <a:srgbClr val="223B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2400">
                <a:solidFill>
                  <a:srgbClr val="0D1720"/>
                </a:solidFill>
                <a:latin typeface="Arial"/>
                <a:ea typeface="Arial"/>
                <a:cs typeface="Arial"/>
                <a:sym typeface="Arial"/>
              </a:rPr>
              <a:t>ExCeeD estimates the probability that </a:t>
            </a:r>
            <a:r>
              <a:rPr b="1" i="1" lang="it-IT" sz="2400">
                <a:solidFill>
                  <a:srgbClr val="0D1720"/>
                </a:solidFill>
                <a:latin typeface="Arial"/>
                <a:ea typeface="Arial"/>
                <a:cs typeface="Arial"/>
                <a:sym typeface="Arial"/>
              </a:rPr>
              <a:t>‘</a:t>
            </a:r>
            <a:r>
              <a:rPr i="1" lang="it-IT" sz="2400">
                <a:solidFill>
                  <a:srgbClr val="0D1720"/>
                </a:solidFill>
                <a:latin typeface="Arial"/>
                <a:ea typeface="Arial"/>
                <a:cs typeface="Arial"/>
                <a:sym typeface="Arial"/>
              </a:rPr>
              <a:t>enough</a:t>
            </a:r>
            <a:r>
              <a:rPr b="1" i="1" lang="it-IT" sz="2400">
                <a:solidFill>
                  <a:srgbClr val="0D1720"/>
                </a:solidFill>
                <a:latin typeface="Arial"/>
                <a:ea typeface="Arial"/>
                <a:cs typeface="Arial"/>
                <a:sym typeface="Arial"/>
              </a:rPr>
              <a:t>’</a:t>
            </a:r>
            <a:r>
              <a:rPr i="1" lang="it-IT" sz="2400">
                <a:solidFill>
                  <a:srgbClr val="0D1720"/>
                </a:solidFill>
                <a:latin typeface="Arial"/>
                <a:ea typeface="Arial"/>
                <a:cs typeface="Arial"/>
                <a:sym typeface="Arial"/>
              </a:rPr>
              <a:t> </a:t>
            </a:r>
            <a:r>
              <a:rPr lang="it-IT" sz="2400">
                <a:solidFill>
                  <a:srgbClr val="0D1720"/>
                </a:solidFill>
                <a:latin typeface="Arial"/>
                <a:ea typeface="Arial"/>
                <a:cs typeface="Arial"/>
                <a:sym typeface="Arial"/>
              </a:rPr>
              <a:t>examples </a:t>
            </a:r>
            <a:endParaRPr/>
          </a:p>
          <a:p>
            <a:pPr indent="0" lvl="0" marL="0" marR="0" rtl="0" algn="ctr">
              <a:spcBef>
                <a:spcPts val="0"/>
              </a:spcBef>
              <a:spcAft>
                <a:spcPts val="0"/>
              </a:spcAft>
              <a:buNone/>
            </a:pPr>
            <a:r>
              <a:rPr lang="it-IT" sz="2400">
                <a:solidFill>
                  <a:srgbClr val="0D1720"/>
                </a:solidFill>
                <a:latin typeface="Arial"/>
                <a:ea typeface="Arial"/>
                <a:cs typeface="Arial"/>
                <a:sym typeface="Arial"/>
              </a:rPr>
              <a:t>fall inside the red area in order to keep the same prediction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8" name="Shape 398"/>
        <p:cNvGrpSpPr/>
        <p:nvPr/>
      </p:nvGrpSpPr>
      <p:grpSpPr>
        <a:xfrm>
          <a:off x="0" y="0"/>
          <a:ext cx="0" cy="0"/>
          <a:chOff x="0" y="0"/>
          <a:chExt cx="0" cy="0"/>
        </a:xfrm>
      </p:grpSpPr>
      <p:sp>
        <p:nvSpPr>
          <p:cNvPr id="399" name="Google Shape;399;gba73bf705e_0_50"/>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it-IT"/>
              <a:t>‹#›</a:t>
            </a:fld>
            <a:endParaRPr/>
          </a:p>
        </p:txBody>
      </p:sp>
      <p:pic>
        <p:nvPicPr>
          <p:cNvPr descr="A picture containing drawing, food, plate&#10;&#10;Description automatically generated" id="400" name="Google Shape;400;gba73bf705e_0_50"/>
          <p:cNvPicPr preferRelativeResize="0"/>
          <p:nvPr/>
        </p:nvPicPr>
        <p:blipFill rotWithShape="1">
          <a:blip r:embed="rId3">
            <a:alphaModFix/>
          </a:blip>
          <a:srcRect b="0" l="0" r="0" t="0"/>
          <a:stretch/>
        </p:blipFill>
        <p:spPr>
          <a:xfrm>
            <a:off x="10266737" y="6337850"/>
            <a:ext cx="647999" cy="390998"/>
          </a:xfrm>
          <a:prstGeom prst="rect">
            <a:avLst/>
          </a:prstGeom>
          <a:noFill/>
          <a:ln>
            <a:noFill/>
          </a:ln>
        </p:spPr>
      </p:pic>
      <p:pic>
        <p:nvPicPr>
          <p:cNvPr id="401" name="Google Shape;401;gba73bf705e_0_50"/>
          <p:cNvPicPr preferRelativeResize="0"/>
          <p:nvPr/>
        </p:nvPicPr>
        <p:blipFill>
          <a:blip r:embed="rId4">
            <a:alphaModFix/>
          </a:blip>
          <a:stretch>
            <a:fillRect/>
          </a:stretch>
        </p:blipFill>
        <p:spPr>
          <a:xfrm>
            <a:off x="5172975" y="1784325"/>
            <a:ext cx="4380500" cy="4044825"/>
          </a:xfrm>
          <a:prstGeom prst="rect">
            <a:avLst/>
          </a:prstGeom>
          <a:noFill/>
          <a:ln>
            <a:noFill/>
          </a:ln>
        </p:spPr>
      </p:pic>
      <p:pic>
        <p:nvPicPr>
          <p:cNvPr id="402" name="Google Shape;402;gba73bf705e_0_50"/>
          <p:cNvPicPr preferRelativeResize="0"/>
          <p:nvPr/>
        </p:nvPicPr>
        <p:blipFill>
          <a:blip r:embed="rId5">
            <a:alphaModFix/>
          </a:blip>
          <a:stretch>
            <a:fillRect/>
          </a:stretch>
        </p:blipFill>
        <p:spPr>
          <a:xfrm>
            <a:off x="613250" y="1762100"/>
            <a:ext cx="4143923" cy="4044825"/>
          </a:xfrm>
          <a:prstGeom prst="rect">
            <a:avLst/>
          </a:prstGeom>
          <a:noFill/>
          <a:ln>
            <a:noFill/>
          </a:ln>
        </p:spPr>
      </p:pic>
      <p:sp>
        <p:nvSpPr>
          <p:cNvPr id="403" name="Google Shape;403;gba73bf705e_0_50"/>
          <p:cNvSpPr txBox="1"/>
          <p:nvPr>
            <p:ph type="title"/>
          </p:nvPr>
        </p:nvSpPr>
        <p:spPr>
          <a:xfrm>
            <a:off x="491288" y="207036"/>
            <a:ext cx="11553000" cy="11520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dk2"/>
              </a:buClr>
              <a:buSzPts val="3200"/>
              <a:buFont typeface="Arial"/>
              <a:buNone/>
            </a:pPr>
            <a:r>
              <a:rPr b="1" i="1" lang="it-IT" sz="3200"/>
              <a:t>How to Derive the Confidence score </a:t>
            </a:r>
            <a:endParaRPr b="1" i="1" sz="3200"/>
          </a:p>
          <a:p>
            <a:pPr indent="0" lvl="0" marL="0" rtl="0" algn="l">
              <a:lnSpc>
                <a:spcPct val="100000"/>
              </a:lnSpc>
              <a:spcBef>
                <a:spcPts val="0"/>
              </a:spcBef>
              <a:spcAft>
                <a:spcPts val="0"/>
              </a:spcAft>
              <a:buClr>
                <a:schemeClr val="dk2"/>
              </a:buClr>
              <a:buSzPts val="3200"/>
              <a:buFont typeface="Arial"/>
              <a:buNone/>
            </a:pPr>
            <a:r>
              <a:rPr b="1" i="1" lang="it-IT" sz="3200"/>
              <a:t>in Practice</a:t>
            </a:r>
            <a:endParaRPr sz="3200">
              <a:solidFill>
                <a:schemeClr val="dk1"/>
              </a:solidFill>
            </a:endParaRPr>
          </a:p>
        </p:txBody>
      </p:sp>
      <p:sp>
        <p:nvSpPr>
          <p:cNvPr id="404" name="Google Shape;404;gba73bf705e_0_50"/>
          <p:cNvSpPr/>
          <p:nvPr/>
        </p:nvSpPr>
        <p:spPr>
          <a:xfrm>
            <a:off x="3255900" y="1227751"/>
            <a:ext cx="2072175" cy="1099900"/>
          </a:xfrm>
          <a:custGeom>
            <a:rect b="b" l="l" r="r" t="t"/>
            <a:pathLst>
              <a:path extrusionOk="0" h="43996" w="82887">
                <a:moveTo>
                  <a:pt x="0" y="43996"/>
                </a:moveTo>
                <a:cubicBezTo>
                  <a:pt x="9452" y="36683"/>
                  <a:pt x="42898" y="1954"/>
                  <a:pt x="56712" y="115"/>
                </a:cubicBezTo>
                <a:cubicBezTo>
                  <a:pt x="70527" y="-1724"/>
                  <a:pt x="78525" y="27487"/>
                  <a:pt x="82887" y="32961"/>
                </a:cubicBezTo>
              </a:path>
            </a:pathLst>
          </a:custGeom>
          <a:noFill/>
          <a:ln cap="flat" cmpd="sng" w="28575">
            <a:solidFill>
              <a:srgbClr val="073763"/>
            </a:solidFill>
            <a:prstDash val="solid"/>
            <a:round/>
            <a:headEnd len="med" w="med" type="none"/>
            <a:tailEnd len="med" w="med" type="triangle"/>
          </a:ln>
        </p:spPr>
      </p:sp>
      <p:sp>
        <p:nvSpPr>
          <p:cNvPr id="405" name="Google Shape;405;gba73bf705e_0_50"/>
          <p:cNvSpPr txBox="1"/>
          <p:nvPr/>
        </p:nvSpPr>
        <p:spPr>
          <a:xfrm>
            <a:off x="3955200" y="1359025"/>
            <a:ext cx="1276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IT" sz="1800"/>
              <a:t>anomaly detector</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9" name="Shape 409"/>
        <p:cNvGrpSpPr/>
        <p:nvPr/>
      </p:nvGrpSpPr>
      <p:grpSpPr>
        <a:xfrm>
          <a:off x="0" y="0"/>
          <a:ext cx="0" cy="0"/>
          <a:chOff x="0" y="0"/>
          <a:chExt cx="0" cy="0"/>
        </a:xfrm>
      </p:grpSpPr>
      <p:sp>
        <p:nvSpPr>
          <p:cNvPr id="410" name="Google Shape;410;gba73bf705e_0_59"/>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it-IT"/>
              <a:t>‹#›</a:t>
            </a:fld>
            <a:endParaRPr/>
          </a:p>
        </p:txBody>
      </p:sp>
      <p:sp>
        <p:nvSpPr>
          <p:cNvPr id="411" name="Google Shape;411;gba73bf705e_0_59"/>
          <p:cNvSpPr txBox="1"/>
          <p:nvPr>
            <p:ph type="title"/>
          </p:nvPr>
        </p:nvSpPr>
        <p:spPr>
          <a:xfrm>
            <a:off x="491288" y="207036"/>
            <a:ext cx="11553000" cy="11520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dk2"/>
              </a:buClr>
              <a:buSzPts val="3200"/>
              <a:buFont typeface="Arial"/>
              <a:buNone/>
            </a:pPr>
            <a:r>
              <a:rPr b="1" i="1" lang="it-IT" sz="3200"/>
              <a:t>How to Derive the Confidence score </a:t>
            </a:r>
            <a:endParaRPr b="1" i="1" sz="3200"/>
          </a:p>
          <a:p>
            <a:pPr indent="0" lvl="0" marL="0" rtl="0" algn="l">
              <a:lnSpc>
                <a:spcPct val="100000"/>
              </a:lnSpc>
              <a:spcBef>
                <a:spcPts val="0"/>
              </a:spcBef>
              <a:spcAft>
                <a:spcPts val="0"/>
              </a:spcAft>
              <a:buClr>
                <a:schemeClr val="dk2"/>
              </a:buClr>
              <a:buSzPts val="3200"/>
              <a:buFont typeface="Arial"/>
              <a:buNone/>
            </a:pPr>
            <a:r>
              <a:rPr b="1" i="1" lang="it-IT" sz="3200"/>
              <a:t>in Practice</a:t>
            </a:r>
            <a:endParaRPr sz="3200">
              <a:solidFill>
                <a:schemeClr val="dk1"/>
              </a:solidFill>
            </a:endParaRPr>
          </a:p>
        </p:txBody>
      </p:sp>
      <p:pic>
        <p:nvPicPr>
          <p:cNvPr descr="A picture containing drawing, food, plate&#10;&#10;Description automatically generated" id="412" name="Google Shape;412;gba73bf705e_0_59"/>
          <p:cNvPicPr preferRelativeResize="0"/>
          <p:nvPr/>
        </p:nvPicPr>
        <p:blipFill rotWithShape="1">
          <a:blip r:embed="rId3">
            <a:alphaModFix/>
          </a:blip>
          <a:srcRect b="0" l="0" r="0" t="0"/>
          <a:stretch/>
        </p:blipFill>
        <p:spPr>
          <a:xfrm>
            <a:off x="10266737" y="6337850"/>
            <a:ext cx="647999" cy="390998"/>
          </a:xfrm>
          <a:prstGeom prst="rect">
            <a:avLst/>
          </a:prstGeom>
          <a:noFill/>
          <a:ln>
            <a:noFill/>
          </a:ln>
        </p:spPr>
      </p:pic>
      <p:pic>
        <p:nvPicPr>
          <p:cNvPr id="413" name="Google Shape;413;gba73bf705e_0_59"/>
          <p:cNvPicPr preferRelativeResize="0"/>
          <p:nvPr/>
        </p:nvPicPr>
        <p:blipFill>
          <a:blip r:embed="rId4">
            <a:alphaModFix/>
          </a:blip>
          <a:stretch>
            <a:fillRect/>
          </a:stretch>
        </p:blipFill>
        <p:spPr>
          <a:xfrm>
            <a:off x="5172975" y="1784325"/>
            <a:ext cx="4380500" cy="4044825"/>
          </a:xfrm>
          <a:prstGeom prst="rect">
            <a:avLst/>
          </a:prstGeom>
          <a:noFill/>
          <a:ln>
            <a:noFill/>
          </a:ln>
        </p:spPr>
      </p:pic>
      <p:pic>
        <p:nvPicPr>
          <p:cNvPr id="414" name="Google Shape;414;gba73bf705e_0_59"/>
          <p:cNvPicPr preferRelativeResize="0"/>
          <p:nvPr/>
        </p:nvPicPr>
        <p:blipFill>
          <a:blip r:embed="rId5">
            <a:alphaModFix/>
          </a:blip>
          <a:stretch>
            <a:fillRect/>
          </a:stretch>
        </p:blipFill>
        <p:spPr>
          <a:xfrm>
            <a:off x="613250" y="1762100"/>
            <a:ext cx="4143923" cy="4044825"/>
          </a:xfrm>
          <a:prstGeom prst="rect">
            <a:avLst/>
          </a:prstGeom>
          <a:noFill/>
          <a:ln>
            <a:noFill/>
          </a:ln>
        </p:spPr>
      </p:pic>
      <p:graphicFrame>
        <p:nvGraphicFramePr>
          <p:cNvPr id="415" name="Google Shape;415;gba73bf705e_0_59"/>
          <p:cNvGraphicFramePr/>
          <p:nvPr/>
        </p:nvGraphicFramePr>
        <p:xfrm>
          <a:off x="8643825" y="376800"/>
          <a:ext cx="3000000" cy="3000000"/>
        </p:xfrm>
        <a:graphic>
          <a:graphicData uri="http://schemas.openxmlformats.org/drawingml/2006/table">
            <a:tbl>
              <a:tblPr>
                <a:noFill/>
                <a:tableStyleId>{57E7C5C4-E5AE-4BDE-A7EF-14A6EC3466AC}</a:tableStyleId>
              </a:tblPr>
              <a:tblGrid>
                <a:gridCol w="2389650"/>
                <a:gridCol w="994825"/>
              </a:tblGrid>
              <a:tr h="458400">
                <a:tc>
                  <a:txBody>
                    <a:bodyPr/>
                    <a:lstStyle/>
                    <a:p>
                      <a:pPr indent="0" lvl="0" marL="0" rtl="0" algn="l">
                        <a:spcBef>
                          <a:spcPts val="0"/>
                        </a:spcBef>
                        <a:spcAft>
                          <a:spcPts val="0"/>
                        </a:spcAft>
                        <a:buNone/>
                      </a:pPr>
                      <a:r>
                        <a:rPr i="1" lang="it-IT" sz="1650"/>
                        <a:t># training data (n)</a:t>
                      </a:r>
                      <a:endParaRPr i="1" sz="16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i="1" lang="it-IT" sz="1650"/>
                        <a:t>300</a:t>
                      </a:r>
                      <a:endParaRPr i="1" sz="16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58400">
                <a:tc>
                  <a:txBody>
                    <a:bodyPr/>
                    <a:lstStyle/>
                    <a:p>
                      <a:pPr indent="0" lvl="0" marL="0" rtl="0" algn="l">
                        <a:spcBef>
                          <a:spcPts val="0"/>
                        </a:spcBef>
                        <a:spcAft>
                          <a:spcPts val="0"/>
                        </a:spcAft>
                        <a:buNone/>
                      </a:pPr>
                      <a:r>
                        <a:rPr i="1" lang="it-IT" sz="1650"/>
                        <a:t># test data</a:t>
                      </a:r>
                      <a:endParaRPr i="1" sz="16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i="1" lang="it-IT" sz="1650"/>
                        <a:t>1</a:t>
                      </a:r>
                      <a:endParaRPr i="1" sz="16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58400">
                <a:tc>
                  <a:txBody>
                    <a:bodyPr/>
                    <a:lstStyle/>
                    <a:p>
                      <a:pPr indent="0" lvl="0" marL="0" rtl="0" algn="l">
                        <a:spcBef>
                          <a:spcPts val="0"/>
                        </a:spcBef>
                        <a:spcAft>
                          <a:spcPts val="0"/>
                        </a:spcAft>
                        <a:buNone/>
                      </a:pPr>
                      <a:r>
                        <a:rPr i="1" lang="it-IT" sz="1650"/>
                        <a:t>contamination factor (γ)</a:t>
                      </a:r>
                      <a:endParaRPr i="1" sz="16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i="1" lang="it-IT" sz="1650"/>
                        <a:t>10%</a:t>
                      </a:r>
                      <a:endParaRPr i="1" sz="16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58400">
                <a:tc>
                  <a:txBody>
                    <a:bodyPr/>
                    <a:lstStyle/>
                    <a:p>
                      <a:pPr indent="0" lvl="0" marL="0" rtl="0" algn="l">
                        <a:spcBef>
                          <a:spcPts val="0"/>
                        </a:spcBef>
                        <a:spcAft>
                          <a:spcPts val="0"/>
                        </a:spcAft>
                        <a:buNone/>
                      </a:pPr>
                      <a:r>
                        <a:rPr i="1" lang="it-IT" sz="1650"/>
                        <a:t>threshold value</a:t>
                      </a:r>
                      <a:endParaRPr i="1" sz="16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i="1" lang="it-IT" sz="1650"/>
                        <a:t>0.357</a:t>
                      </a:r>
                      <a:endParaRPr i="1" sz="16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58400">
                <a:tc>
                  <a:txBody>
                    <a:bodyPr/>
                    <a:lstStyle/>
                    <a:p>
                      <a:pPr indent="0" lvl="0" marL="0" rtl="0" algn="l">
                        <a:spcBef>
                          <a:spcPts val="0"/>
                        </a:spcBef>
                        <a:spcAft>
                          <a:spcPts val="0"/>
                        </a:spcAft>
                        <a:buNone/>
                      </a:pPr>
                      <a:r>
                        <a:rPr i="1" lang="it-IT" sz="1650"/>
                        <a:t>test score</a:t>
                      </a:r>
                      <a:endParaRPr i="1" sz="16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i="1" lang="it-IT" sz="1650"/>
                        <a:t>0.390</a:t>
                      </a:r>
                      <a:endParaRPr i="1" sz="16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2200">
                <a:tc>
                  <a:txBody>
                    <a:bodyPr/>
                    <a:lstStyle/>
                    <a:p>
                      <a:pPr indent="0" lvl="0" marL="0" rtl="0" algn="l">
                        <a:spcBef>
                          <a:spcPts val="0"/>
                        </a:spcBef>
                        <a:spcAft>
                          <a:spcPts val="0"/>
                        </a:spcAft>
                        <a:buNone/>
                      </a:pPr>
                      <a:r>
                        <a:rPr i="1" lang="it-IT" sz="1650"/>
                        <a:t>class prediction</a:t>
                      </a:r>
                      <a:endParaRPr i="1" sz="16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i="1" lang="it-IT" sz="1650"/>
                        <a:t>anomaly</a:t>
                      </a:r>
                      <a:endParaRPr i="1" sz="16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58400">
                <a:tc>
                  <a:txBody>
                    <a:bodyPr/>
                    <a:lstStyle/>
                    <a:p>
                      <a:pPr indent="0" lvl="0" marL="0" rtl="0" algn="l">
                        <a:spcBef>
                          <a:spcPts val="0"/>
                        </a:spcBef>
                        <a:spcAft>
                          <a:spcPts val="0"/>
                        </a:spcAft>
                        <a:buNone/>
                      </a:pPr>
                      <a:r>
                        <a:rPr i="1" lang="it-IT" sz="1650"/>
                        <a:t># lower scores (ls)</a:t>
                      </a:r>
                      <a:endParaRPr i="1" sz="16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i="1" lang="it-IT" sz="1650"/>
                        <a:t>291</a:t>
                      </a:r>
                      <a:endParaRPr i="1" sz="16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416" name="Google Shape;416;gba73bf705e_0_59"/>
          <p:cNvSpPr/>
          <p:nvPr/>
        </p:nvSpPr>
        <p:spPr>
          <a:xfrm>
            <a:off x="3255900" y="1227751"/>
            <a:ext cx="2072175" cy="1099900"/>
          </a:xfrm>
          <a:custGeom>
            <a:rect b="b" l="l" r="r" t="t"/>
            <a:pathLst>
              <a:path extrusionOk="0" h="43996" w="82887">
                <a:moveTo>
                  <a:pt x="0" y="43996"/>
                </a:moveTo>
                <a:cubicBezTo>
                  <a:pt x="9452" y="36683"/>
                  <a:pt x="42898" y="1954"/>
                  <a:pt x="56712" y="115"/>
                </a:cubicBezTo>
                <a:cubicBezTo>
                  <a:pt x="70527" y="-1724"/>
                  <a:pt x="78525" y="27487"/>
                  <a:pt x="82887" y="32961"/>
                </a:cubicBezTo>
              </a:path>
            </a:pathLst>
          </a:custGeom>
          <a:noFill/>
          <a:ln cap="flat" cmpd="sng" w="28575">
            <a:solidFill>
              <a:srgbClr val="073763"/>
            </a:solidFill>
            <a:prstDash val="solid"/>
            <a:round/>
            <a:headEnd len="med" w="med" type="none"/>
            <a:tailEnd len="med" w="med" type="triangle"/>
          </a:ln>
        </p:spPr>
      </p:sp>
      <p:sp>
        <p:nvSpPr>
          <p:cNvPr id="417" name="Google Shape;417;gba73bf705e_0_59"/>
          <p:cNvSpPr txBox="1"/>
          <p:nvPr/>
        </p:nvSpPr>
        <p:spPr>
          <a:xfrm>
            <a:off x="3955200" y="1359025"/>
            <a:ext cx="1276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IT" sz="1800"/>
              <a:t>a</a:t>
            </a:r>
            <a:r>
              <a:rPr lang="it-IT" sz="1800"/>
              <a:t>nomaly detector</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21" name="Shape 421"/>
        <p:cNvGrpSpPr/>
        <p:nvPr/>
      </p:nvGrpSpPr>
      <p:grpSpPr>
        <a:xfrm>
          <a:off x="0" y="0"/>
          <a:ext cx="0" cy="0"/>
          <a:chOff x="0" y="0"/>
          <a:chExt cx="0" cy="0"/>
        </a:xfrm>
      </p:grpSpPr>
      <p:sp>
        <p:nvSpPr>
          <p:cNvPr id="422" name="Google Shape;422;gba73bf705e_0_68"/>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it-IT"/>
              <a:t>‹#›</a:t>
            </a:fld>
            <a:endParaRPr/>
          </a:p>
        </p:txBody>
      </p:sp>
      <p:pic>
        <p:nvPicPr>
          <p:cNvPr descr="A picture containing drawing, food, plate&#10;&#10;Description automatically generated" id="423" name="Google Shape;423;gba73bf705e_0_68"/>
          <p:cNvPicPr preferRelativeResize="0"/>
          <p:nvPr/>
        </p:nvPicPr>
        <p:blipFill rotWithShape="1">
          <a:blip r:embed="rId3">
            <a:alphaModFix/>
          </a:blip>
          <a:srcRect b="0" l="0" r="0" t="0"/>
          <a:stretch/>
        </p:blipFill>
        <p:spPr>
          <a:xfrm>
            <a:off x="10266737" y="6337850"/>
            <a:ext cx="647999" cy="390998"/>
          </a:xfrm>
          <a:prstGeom prst="rect">
            <a:avLst/>
          </a:prstGeom>
          <a:noFill/>
          <a:ln>
            <a:noFill/>
          </a:ln>
        </p:spPr>
      </p:pic>
      <p:graphicFrame>
        <p:nvGraphicFramePr>
          <p:cNvPr id="424" name="Google Shape;424;gba73bf705e_0_68"/>
          <p:cNvGraphicFramePr/>
          <p:nvPr/>
        </p:nvGraphicFramePr>
        <p:xfrm>
          <a:off x="8643825" y="376800"/>
          <a:ext cx="3000000" cy="3000000"/>
        </p:xfrm>
        <a:graphic>
          <a:graphicData uri="http://schemas.openxmlformats.org/drawingml/2006/table">
            <a:tbl>
              <a:tblPr>
                <a:noFill/>
                <a:tableStyleId>{57E7C5C4-E5AE-4BDE-A7EF-14A6EC3466AC}</a:tableStyleId>
              </a:tblPr>
              <a:tblGrid>
                <a:gridCol w="2389650"/>
                <a:gridCol w="994825"/>
              </a:tblGrid>
              <a:tr h="458400">
                <a:tc>
                  <a:txBody>
                    <a:bodyPr/>
                    <a:lstStyle/>
                    <a:p>
                      <a:pPr indent="0" lvl="0" marL="0" rtl="0" algn="l">
                        <a:spcBef>
                          <a:spcPts val="0"/>
                        </a:spcBef>
                        <a:spcAft>
                          <a:spcPts val="0"/>
                        </a:spcAft>
                        <a:buNone/>
                      </a:pPr>
                      <a:r>
                        <a:rPr i="1" lang="it-IT" sz="1650"/>
                        <a:t># training data (n)</a:t>
                      </a:r>
                      <a:endParaRPr i="1" sz="16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i="1" lang="it-IT" sz="1650"/>
                        <a:t>300</a:t>
                      </a:r>
                      <a:endParaRPr i="1" sz="16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58400">
                <a:tc>
                  <a:txBody>
                    <a:bodyPr/>
                    <a:lstStyle/>
                    <a:p>
                      <a:pPr indent="0" lvl="0" marL="0" rtl="0" algn="l">
                        <a:spcBef>
                          <a:spcPts val="0"/>
                        </a:spcBef>
                        <a:spcAft>
                          <a:spcPts val="0"/>
                        </a:spcAft>
                        <a:buNone/>
                      </a:pPr>
                      <a:r>
                        <a:rPr i="1" lang="it-IT" sz="1650"/>
                        <a:t># test data</a:t>
                      </a:r>
                      <a:endParaRPr i="1" sz="16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i="1" lang="it-IT" sz="1650"/>
                        <a:t>1</a:t>
                      </a:r>
                      <a:endParaRPr i="1" sz="16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58400">
                <a:tc>
                  <a:txBody>
                    <a:bodyPr/>
                    <a:lstStyle/>
                    <a:p>
                      <a:pPr indent="0" lvl="0" marL="0" rtl="0" algn="l">
                        <a:spcBef>
                          <a:spcPts val="0"/>
                        </a:spcBef>
                        <a:spcAft>
                          <a:spcPts val="0"/>
                        </a:spcAft>
                        <a:buNone/>
                      </a:pPr>
                      <a:r>
                        <a:rPr i="1" lang="it-IT" sz="1650"/>
                        <a:t>contamination factor (γ)</a:t>
                      </a:r>
                      <a:endParaRPr i="1" sz="16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i="1" lang="it-IT" sz="1650"/>
                        <a:t>10%</a:t>
                      </a:r>
                      <a:endParaRPr i="1" sz="16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58400">
                <a:tc>
                  <a:txBody>
                    <a:bodyPr/>
                    <a:lstStyle/>
                    <a:p>
                      <a:pPr indent="0" lvl="0" marL="0" rtl="0" algn="l">
                        <a:spcBef>
                          <a:spcPts val="0"/>
                        </a:spcBef>
                        <a:spcAft>
                          <a:spcPts val="0"/>
                        </a:spcAft>
                        <a:buNone/>
                      </a:pPr>
                      <a:r>
                        <a:rPr i="1" lang="it-IT" sz="1650"/>
                        <a:t>threshold value</a:t>
                      </a:r>
                      <a:endParaRPr i="1" sz="16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i="1" lang="it-IT" sz="1650"/>
                        <a:t>0.357</a:t>
                      </a:r>
                      <a:endParaRPr i="1" sz="16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58400">
                <a:tc>
                  <a:txBody>
                    <a:bodyPr/>
                    <a:lstStyle/>
                    <a:p>
                      <a:pPr indent="0" lvl="0" marL="0" rtl="0" algn="l">
                        <a:spcBef>
                          <a:spcPts val="0"/>
                        </a:spcBef>
                        <a:spcAft>
                          <a:spcPts val="0"/>
                        </a:spcAft>
                        <a:buNone/>
                      </a:pPr>
                      <a:r>
                        <a:rPr i="1" lang="it-IT" sz="1650"/>
                        <a:t>test score</a:t>
                      </a:r>
                      <a:endParaRPr i="1" sz="16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i="1" lang="it-IT" sz="1650"/>
                        <a:t>0.390</a:t>
                      </a:r>
                      <a:endParaRPr i="1" sz="16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2200">
                <a:tc>
                  <a:txBody>
                    <a:bodyPr/>
                    <a:lstStyle/>
                    <a:p>
                      <a:pPr indent="0" lvl="0" marL="0" rtl="0" algn="l">
                        <a:spcBef>
                          <a:spcPts val="0"/>
                        </a:spcBef>
                        <a:spcAft>
                          <a:spcPts val="0"/>
                        </a:spcAft>
                        <a:buNone/>
                      </a:pPr>
                      <a:r>
                        <a:rPr i="1" lang="it-IT" sz="1650"/>
                        <a:t>class prediction</a:t>
                      </a:r>
                      <a:endParaRPr i="1" sz="16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i="1" lang="it-IT" sz="1650"/>
                        <a:t>anomaly</a:t>
                      </a:r>
                      <a:endParaRPr i="1" sz="16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58400">
                <a:tc>
                  <a:txBody>
                    <a:bodyPr/>
                    <a:lstStyle/>
                    <a:p>
                      <a:pPr indent="0" lvl="0" marL="0" rtl="0" algn="l">
                        <a:spcBef>
                          <a:spcPts val="0"/>
                        </a:spcBef>
                        <a:spcAft>
                          <a:spcPts val="0"/>
                        </a:spcAft>
                        <a:buNone/>
                      </a:pPr>
                      <a:r>
                        <a:rPr i="1" lang="it-IT" sz="1650"/>
                        <a:t># lower scores (ls)</a:t>
                      </a:r>
                      <a:endParaRPr i="1" sz="16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i="1" lang="it-IT" sz="1650"/>
                        <a:t>291</a:t>
                      </a:r>
                      <a:endParaRPr i="1" sz="16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425" name="Google Shape;425;gba73bf705e_0_68"/>
          <p:cNvSpPr txBox="1"/>
          <p:nvPr/>
        </p:nvSpPr>
        <p:spPr>
          <a:xfrm>
            <a:off x="491300" y="1359025"/>
            <a:ext cx="387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IT" sz="2400"/>
              <a:t>1</a:t>
            </a:r>
            <a:r>
              <a:rPr baseline="30000" i="1" lang="it-IT" sz="2400"/>
              <a:t>st</a:t>
            </a:r>
            <a:r>
              <a:rPr i="1" lang="it-IT" sz="2400"/>
              <a:t> Step: Outlier Probability</a:t>
            </a:r>
            <a:endParaRPr i="1" sz="2400"/>
          </a:p>
        </p:txBody>
      </p:sp>
      <p:sp>
        <p:nvSpPr>
          <p:cNvPr id="426" name="Google Shape;426;gba73bf705e_0_68"/>
          <p:cNvSpPr txBox="1"/>
          <p:nvPr/>
        </p:nvSpPr>
        <p:spPr>
          <a:xfrm>
            <a:off x="491300" y="3290550"/>
            <a:ext cx="387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IT" sz="2400"/>
              <a:t>2</a:t>
            </a:r>
            <a:r>
              <a:rPr baseline="30000" i="1" lang="it-IT" sz="2400"/>
              <a:t>nd</a:t>
            </a:r>
            <a:r>
              <a:rPr i="1" lang="it-IT" sz="2400"/>
              <a:t> Step: Confidence Score</a:t>
            </a:r>
            <a:endParaRPr i="1" sz="2400"/>
          </a:p>
        </p:txBody>
      </p:sp>
      <p:pic>
        <p:nvPicPr>
          <p:cNvPr id="427" name="Google Shape;427;gba73bf705e_0_68"/>
          <p:cNvPicPr preferRelativeResize="0"/>
          <p:nvPr/>
        </p:nvPicPr>
        <p:blipFill>
          <a:blip r:embed="rId4">
            <a:alphaModFix/>
          </a:blip>
          <a:stretch>
            <a:fillRect/>
          </a:stretch>
        </p:blipFill>
        <p:spPr>
          <a:xfrm>
            <a:off x="1446950" y="3980927"/>
            <a:ext cx="7010102" cy="972400"/>
          </a:xfrm>
          <a:prstGeom prst="rect">
            <a:avLst/>
          </a:prstGeom>
          <a:noFill/>
          <a:ln>
            <a:noFill/>
          </a:ln>
        </p:spPr>
      </p:pic>
      <p:pic>
        <p:nvPicPr>
          <p:cNvPr id="428" name="Google Shape;428;gba73bf705e_0_68"/>
          <p:cNvPicPr preferRelativeResize="0"/>
          <p:nvPr/>
        </p:nvPicPr>
        <p:blipFill>
          <a:blip r:embed="rId5">
            <a:alphaModFix/>
          </a:blip>
          <a:stretch>
            <a:fillRect/>
          </a:stretch>
        </p:blipFill>
        <p:spPr>
          <a:xfrm>
            <a:off x="3237725" y="5112075"/>
            <a:ext cx="5626571" cy="972400"/>
          </a:xfrm>
          <a:prstGeom prst="rect">
            <a:avLst/>
          </a:prstGeom>
          <a:noFill/>
          <a:ln>
            <a:noFill/>
          </a:ln>
        </p:spPr>
      </p:pic>
      <p:pic>
        <p:nvPicPr>
          <p:cNvPr id="429" name="Google Shape;429;gba73bf705e_0_68"/>
          <p:cNvPicPr preferRelativeResize="0"/>
          <p:nvPr/>
        </p:nvPicPr>
        <p:blipFill>
          <a:blip r:embed="rId6">
            <a:alphaModFix/>
          </a:blip>
          <a:stretch>
            <a:fillRect/>
          </a:stretch>
        </p:blipFill>
        <p:spPr>
          <a:xfrm>
            <a:off x="1446950" y="2223550"/>
            <a:ext cx="4297130" cy="756600"/>
          </a:xfrm>
          <a:prstGeom prst="rect">
            <a:avLst/>
          </a:prstGeom>
          <a:noFill/>
          <a:ln>
            <a:noFill/>
          </a:ln>
        </p:spPr>
      </p:pic>
      <p:sp>
        <p:nvSpPr>
          <p:cNvPr id="430" name="Google Shape;430;gba73bf705e_0_68"/>
          <p:cNvSpPr txBox="1"/>
          <p:nvPr>
            <p:ph type="title"/>
          </p:nvPr>
        </p:nvSpPr>
        <p:spPr>
          <a:xfrm>
            <a:off x="491288" y="207036"/>
            <a:ext cx="11553000" cy="11520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dk2"/>
              </a:buClr>
              <a:buSzPts val="3200"/>
              <a:buFont typeface="Arial"/>
              <a:buNone/>
            </a:pPr>
            <a:r>
              <a:rPr b="1" i="1" lang="it-IT" sz="3200"/>
              <a:t>How to Derive the Confidence score </a:t>
            </a:r>
            <a:endParaRPr b="1" i="1" sz="3200"/>
          </a:p>
          <a:p>
            <a:pPr indent="0" lvl="0" marL="0" rtl="0" algn="l">
              <a:lnSpc>
                <a:spcPct val="100000"/>
              </a:lnSpc>
              <a:spcBef>
                <a:spcPts val="0"/>
              </a:spcBef>
              <a:spcAft>
                <a:spcPts val="0"/>
              </a:spcAft>
              <a:buClr>
                <a:schemeClr val="dk2"/>
              </a:buClr>
              <a:buSzPts val="3200"/>
              <a:buFont typeface="Arial"/>
              <a:buNone/>
            </a:pPr>
            <a:r>
              <a:rPr b="1" i="1" lang="it-IT" sz="3200"/>
              <a:t>in Practice</a:t>
            </a:r>
            <a:endParaRPr sz="3200">
              <a:solidFill>
                <a:schemeClr val="dk1"/>
              </a:solidFill>
            </a:endParaRPr>
          </a:p>
        </p:txBody>
      </p:sp>
      <p:cxnSp>
        <p:nvCxnSpPr>
          <p:cNvPr id="431" name="Google Shape;431;gba73bf705e_0_68"/>
          <p:cNvCxnSpPr/>
          <p:nvPr/>
        </p:nvCxnSpPr>
        <p:spPr>
          <a:xfrm flipH="1" rot="10800000">
            <a:off x="5878805" y="1994100"/>
            <a:ext cx="950400" cy="543600"/>
          </a:xfrm>
          <a:prstGeom prst="straightConnector1">
            <a:avLst/>
          </a:prstGeom>
          <a:noFill/>
          <a:ln cap="flat" cmpd="sng" w="28575">
            <a:solidFill>
              <a:srgbClr val="073763"/>
            </a:solidFill>
            <a:prstDash val="solid"/>
            <a:round/>
            <a:headEnd len="med" w="med" type="none"/>
            <a:tailEnd len="med" w="med" type="triangle"/>
          </a:ln>
        </p:spPr>
      </p:cxnSp>
      <p:sp>
        <p:nvSpPr>
          <p:cNvPr id="432" name="Google Shape;432;gba73bf705e_0_68"/>
          <p:cNvSpPr txBox="1"/>
          <p:nvPr/>
        </p:nvSpPr>
        <p:spPr>
          <a:xfrm>
            <a:off x="6425100" y="1266625"/>
            <a:ext cx="15846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IT" sz="1800"/>
              <a:t>Likely to be anomalous</a:t>
            </a:r>
            <a:endParaRPr sz="1800"/>
          </a:p>
        </p:txBody>
      </p:sp>
      <p:cxnSp>
        <p:nvCxnSpPr>
          <p:cNvPr id="433" name="Google Shape;433;gba73bf705e_0_68"/>
          <p:cNvCxnSpPr/>
          <p:nvPr/>
        </p:nvCxnSpPr>
        <p:spPr>
          <a:xfrm flipH="1" rot="10800000">
            <a:off x="9079205" y="4965900"/>
            <a:ext cx="950400" cy="543600"/>
          </a:xfrm>
          <a:prstGeom prst="straightConnector1">
            <a:avLst/>
          </a:prstGeom>
          <a:noFill/>
          <a:ln cap="flat" cmpd="sng" w="28575">
            <a:solidFill>
              <a:srgbClr val="073763"/>
            </a:solidFill>
            <a:prstDash val="solid"/>
            <a:round/>
            <a:headEnd len="med" w="med" type="none"/>
            <a:tailEnd len="med" w="med" type="triangle"/>
          </a:ln>
        </p:spPr>
      </p:cxnSp>
      <p:sp>
        <p:nvSpPr>
          <p:cNvPr id="434" name="Google Shape;434;gba73bf705e_0_68"/>
          <p:cNvSpPr txBox="1"/>
          <p:nvPr/>
        </p:nvSpPr>
        <p:spPr>
          <a:xfrm>
            <a:off x="9669725" y="4214425"/>
            <a:ext cx="1842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IT" sz="1800"/>
              <a:t>Not so confident in its prediction</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24"/>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it-IT"/>
              <a:t>‹#›</a:t>
            </a:fld>
            <a:endParaRPr/>
          </a:p>
        </p:txBody>
      </p:sp>
      <p:sp>
        <p:nvSpPr>
          <p:cNvPr id="440" name="Google Shape;440;p24"/>
          <p:cNvSpPr txBox="1"/>
          <p:nvPr>
            <p:ph type="title"/>
          </p:nvPr>
        </p:nvSpPr>
        <p:spPr>
          <a:xfrm>
            <a:off x="575400" y="1391478"/>
            <a:ext cx="11041200" cy="2344998"/>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chemeClr val="dk2"/>
              </a:buClr>
              <a:buSzPts val="4400"/>
              <a:buFont typeface="Arial"/>
              <a:buNone/>
            </a:pPr>
            <a:r>
              <a:rPr lang="it-IT" sz="4400"/>
              <a:t>Contribution 3: Convergence Analysis </a:t>
            </a:r>
            <a:br>
              <a:rPr lang="it-IT" sz="4400"/>
            </a:br>
            <a:br>
              <a:rPr lang="it-IT" sz="1000"/>
            </a:br>
            <a:r>
              <a:rPr lang="it-IT" sz="3600"/>
              <a:t>How increasing the size of the training set </a:t>
            </a:r>
            <a:br>
              <a:rPr lang="it-IT" sz="3600"/>
            </a:br>
            <a:r>
              <a:rPr lang="it-IT" sz="3600"/>
              <a:t>affects ExCeeD’s confidence estimation</a:t>
            </a:r>
            <a:endParaRPr/>
          </a:p>
        </p:txBody>
      </p:sp>
      <p:pic>
        <p:nvPicPr>
          <p:cNvPr descr="A picture containing drawing, food, plate&#10;&#10;Description automatically generated" id="441" name="Google Shape;441;p24"/>
          <p:cNvPicPr preferRelativeResize="0"/>
          <p:nvPr/>
        </p:nvPicPr>
        <p:blipFill rotWithShape="1">
          <a:blip r:embed="rId3">
            <a:alphaModFix/>
          </a:blip>
          <a:srcRect b="0" l="0" r="0" t="0"/>
          <a:stretch/>
        </p:blipFill>
        <p:spPr>
          <a:xfrm>
            <a:off x="10266737" y="6337850"/>
            <a:ext cx="648000" cy="3909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bd50017c4a_0_0"/>
          <p:cNvSpPr txBox="1"/>
          <p:nvPr>
            <p:ph idx="12" type="sldNum"/>
          </p:nvPr>
        </p:nvSpPr>
        <p:spPr>
          <a:xfrm>
            <a:off x="576000" y="6210000"/>
            <a:ext cx="648000" cy="6480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it-IT"/>
              <a:t>‹#›</a:t>
            </a:fld>
            <a:endParaRPr/>
          </a:p>
        </p:txBody>
      </p:sp>
      <p:sp>
        <p:nvSpPr>
          <p:cNvPr id="102" name="Google Shape;102;gbd50017c4a_0_0"/>
          <p:cNvSpPr txBox="1"/>
          <p:nvPr>
            <p:ph type="title"/>
          </p:nvPr>
        </p:nvSpPr>
        <p:spPr>
          <a:xfrm>
            <a:off x="576000" y="207036"/>
            <a:ext cx="11041200" cy="11520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b="1" i="1" lang="it-IT" sz="3200"/>
              <a:t>About DTAI team</a:t>
            </a:r>
            <a:endParaRPr b="1" i="1" sz="3200"/>
          </a:p>
        </p:txBody>
      </p:sp>
      <p:sp>
        <p:nvSpPr>
          <p:cNvPr id="103" name="Google Shape;103;gbd50017c4a_0_0"/>
          <p:cNvSpPr txBox="1"/>
          <p:nvPr/>
        </p:nvSpPr>
        <p:spPr>
          <a:xfrm>
            <a:off x="489175" y="946775"/>
            <a:ext cx="6742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IT" sz="2200">
                <a:solidFill>
                  <a:schemeClr val="dk1"/>
                </a:solidFill>
              </a:rPr>
              <a:t>Declarative Languages and Artificial Intelligence</a:t>
            </a:r>
            <a:endParaRPr sz="2200">
              <a:solidFill>
                <a:schemeClr val="dk1"/>
              </a:solidFill>
            </a:endParaRPr>
          </a:p>
        </p:txBody>
      </p:sp>
      <p:graphicFrame>
        <p:nvGraphicFramePr>
          <p:cNvPr id="104" name="Google Shape;104;gbd50017c4a_0_0"/>
          <p:cNvGraphicFramePr/>
          <p:nvPr/>
        </p:nvGraphicFramePr>
        <p:xfrm>
          <a:off x="2851369" y="2090362"/>
          <a:ext cx="3000000" cy="3000000"/>
        </p:xfrm>
        <a:graphic>
          <a:graphicData uri="http://schemas.openxmlformats.org/drawingml/2006/table">
            <a:tbl>
              <a:tblPr bandRow="1" firstRow="1">
                <a:noFill/>
                <a:tableStyleId>{B96E9AD6-4988-40D4-B7E5-C3B6E556E435}</a:tableStyleId>
              </a:tblPr>
              <a:tblGrid>
                <a:gridCol w="4758225"/>
              </a:tblGrid>
              <a:tr h="540950">
                <a:tc>
                  <a:txBody>
                    <a:bodyPr/>
                    <a:lstStyle/>
                    <a:p>
                      <a:pPr indent="0" lvl="0" marL="0" marR="0" rtl="0" algn="ctr">
                        <a:spcBef>
                          <a:spcPts val="0"/>
                        </a:spcBef>
                        <a:spcAft>
                          <a:spcPts val="0"/>
                        </a:spcAft>
                        <a:buNone/>
                      </a:pPr>
                      <a:r>
                        <a:rPr lang="it-IT" sz="2400"/>
                        <a:t>Basic Research</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2775">
                <a:tc>
                  <a:txBody>
                    <a:bodyPr/>
                    <a:lstStyle/>
                    <a:p>
                      <a:pPr indent="0" lvl="0" marL="0" rtl="0" algn="ctr">
                        <a:spcBef>
                          <a:spcPts val="0"/>
                        </a:spcBef>
                        <a:spcAft>
                          <a:spcPts val="0"/>
                        </a:spcAft>
                        <a:buNone/>
                      </a:pPr>
                      <a:r>
                        <a:rPr lang="it-IT" sz="1800">
                          <a:solidFill>
                            <a:srgbClr val="000000"/>
                          </a:solidFill>
                        </a:rPr>
                        <a:t>Probabilistic Programming</a:t>
                      </a:r>
                      <a:endParaRPr b="1"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40500">
                <a:tc>
                  <a:txBody>
                    <a:bodyPr/>
                    <a:lstStyle/>
                    <a:p>
                      <a:pPr indent="0" lvl="0" marL="0" rtl="0" algn="ctr">
                        <a:spcBef>
                          <a:spcPts val="0"/>
                        </a:spcBef>
                        <a:spcAft>
                          <a:spcPts val="0"/>
                        </a:spcAft>
                        <a:buNone/>
                      </a:pPr>
                      <a:r>
                        <a:rPr lang="it-IT" sz="1800">
                          <a:solidFill>
                            <a:srgbClr val="000000"/>
                          </a:solidFill>
                        </a:rPr>
                        <a:t>Predictive Learning and Clustering</a:t>
                      </a:r>
                      <a:endParaRPr b="1"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2775">
                <a:tc>
                  <a:txBody>
                    <a:bodyPr/>
                    <a:lstStyle/>
                    <a:p>
                      <a:pPr indent="0" lvl="0" marL="0" rtl="0" algn="ctr">
                        <a:spcBef>
                          <a:spcPts val="0"/>
                        </a:spcBef>
                        <a:spcAft>
                          <a:spcPts val="0"/>
                        </a:spcAft>
                        <a:buNone/>
                      </a:pPr>
                      <a:r>
                        <a:rPr lang="it-IT" sz="1800">
                          <a:solidFill>
                            <a:srgbClr val="000000"/>
                          </a:solidFill>
                        </a:rPr>
                        <a:t>Automated Data Science</a:t>
                      </a:r>
                      <a:endParaRPr b="1"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2775">
                <a:tc>
                  <a:txBody>
                    <a:bodyPr/>
                    <a:lstStyle/>
                    <a:p>
                      <a:pPr indent="0" lvl="0" marL="0" rtl="0" algn="ctr">
                        <a:spcBef>
                          <a:spcPts val="0"/>
                        </a:spcBef>
                        <a:spcAft>
                          <a:spcPts val="0"/>
                        </a:spcAft>
                        <a:buNone/>
                      </a:pPr>
                      <a:r>
                        <a:rPr lang="it-IT" sz="1800">
                          <a:solidFill>
                            <a:srgbClr val="000000"/>
                          </a:solidFill>
                        </a:rPr>
                        <a:t>Exploratory Data Mining</a:t>
                      </a:r>
                      <a:endParaRPr b="1"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2775">
                <a:tc>
                  <a:txBody>
                    <a:bodyPr/>
                    <a:lstStyle/>
                    <a:p>
                      <a:pPr indent="0" lvl="0" marL="0" rtl="0" algn="ctr">
                        <a:spcBef>
                          <a:spcPts val="0"/>
                        </a:spcBef>
                        <a:spcAft>
                          <a:spcPts val="0"/>
                        </a:spcAft>
                        <a:buNone/>
                      </a:pPr>
                      <a:r>
                        <a:rPr lang="it-IT" sz="1800">
                          <a:solidFill>
                            <a:srgbClr val="000000"/>
                          </a:solidFill>
                        </a:rPr>
                        <a:t>Privacy, Non-discrimination and Ethics</a:t>
                      </a:r>
                      <a:endParaRPr b="1"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2775">
                <a:tc>
                  <a:txBody>
                    <a:bodyPr/>
                    <a:lstStyle/>
                    <a:p>
                      <a:pPr indent="0" lvl="0" marL="0" rtl="0" algn="ctr">
                        <a:spcBef>
                          <a:spcPts val="0"/>
                        </a:spcBef>
                        <a:spcAft>
                          <a:spcPts val="0"/>
                        </a:spcAft>
                        <a:buNone/>
                      </a:pPr>
                      <a:r>
                        <a:rPr lang="it-IT" sz="1800">
                          <a:solidFill>
                            <a:srgbClr val="000000"/>
                          </a:solidFill>
                        </a:rPr>
                        <a:t>Constraints</a:t>
                      </a:r>
                      <a:endParaRPr b="1"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2775">
                <a:tc>
                  <a:txBody>
                    <a:bodyPr/>
                    <a:lstStyle/>
                    <a:p>
                      <a:pPr indent="0" lvl="0" marL="0" rtl="0" algn="ctr">
                        <a:spcBef>
                          <a:spcPts val="0"/>
                        </a:spcBef>
                        <a:spcAft>
                          <a:spcPts val="0"/>
                        </a:spcAft>
                        <a:buNone/>
                      </a:pPr>
                      <a:r>
                        <a:rPr lang="it-IT" sz="1800">
                          <a:solidFill>
                            <a:srgbClr val="000000"/>
                          </a:solidFill>
                        </a:rPr>
                        <a:t>Functional Programming</a:t>
                      </a:r>
                      <a:endParaRPr b="1"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99925">
                <a:tc>
                  <a:txBody>
                    <a:bodyPr/>
                    <a:lstStyle/>
                    <a:p>
                      <a:pPr indent="0" lvl="0" marL="0" rtl="0" algn="ctr">
                        <a:spcBef>
                          <a:spcPts val="0"/>
                        </a:spcBef>
                        <a:spcAft>
                          <a:spcPts val="0"/>
                        </a:spcAft>
                        <a:buNone/>
                      </a:pPr>
                      <a:r>
                        <a:rPr lang="it-IT" sz="1800">
                          <a:solidFill>
                            <a:srgbClr val="000000"/>
                          </a:solidFill>
                        </a:rPr>
                        <a:t>Knowledge Base Systems</a:t>
                      </a:r>
                      <a:endParaRPr b="1"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105" name="Google Shape;105;gbd50017c4a_0_0"/>
          <p:cNvGraphicFramePr/>
          <p:nvPr/>
        </p:nvGraphicFramePr>
        <p:xfrm>
          <a:off x="7904794" y="2090337"/>
          <a:ext cx="3000000" cy="3000000"/>
        </p:xfrm>
        <a:graphic>
          <a:graphicData uri="http://schemas.openxmlformats.org/drawingml/2006/table">
            <a:tbl>
              <a:tblPr bandRow="1" firstRow="1">
                <a:noFill/>
                <a:tableStyleId>{B96E9AD6-4988-40D4-B7E5-C3B6E556E435}</a:tableStyleId>
              </a:tblPr>
              <a:tblGrid>
                <a:gridCol w="4037575"/>
              </a:tblGrid>
              <a:tr h="555200">
                <a:tc>
                  <a:txBody>
                    <a:bodyPr/>
                    <a:lstStyle/>
                    <a:p>
                      <a:pPr indent="0" lvl="0" marL="0" marR="0" rtl="0" algn="ctr">
                        <a:spcBef>
                          <a:spcPts val="0"/>
                        </a:spcBef>
                        <a:spcAft>
                          <a:spcPts val="0"/>
                        </a:spcAft>
                        <a:buNone/>
                      </a:pPr>
                      <a:r>
                        <a:rPr lang="it-IT" sz="2400">
                          <a:solidFill>
                            <a:srgbClr val="000000"/>
                          </a:solidFill>
                        </a:rPr>
                        <a:t>Applications</a:t>
                      </a:r>
                      <a:endParaRPr sz="1800">
                        <a:solidFill>
                          <a:srgbClr val="000000"/>
                        </a:solidFill>
                      </a:endParaRPr>
                    </a:p>
                  </a:txBody>
                  <a:tcPr marT="45725" marB="45725" marR="91450" marL="9145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B7B7B7"/>
                    </a:solidFill>
                  </a:tcPr>
                </a:tc>
              </a:tr>
              <a:tr h="431850">
                <a:tc>
                  <a:txBody>
                    <a:bodyPr/>
                    <a:lstStyle/>
                    <a:p>
                      <a:pPr indent="0" lvl="0" marL="0" rtl="0" algn="ctr">
                        <a:spcBef>
                          <a:spcPts val="0"/>
                        </a:spcBef>
                        <a:spcAft>
                          <a:spcPts val="0"/>
                        </a:spcAft>
                        <a:buNone/>
                      </a:pPr>
                      <a:r>
                        <a:rPr lang="it-IT" sz="1800">
                          <a:solidFill>
                            <a:srgbClr val="000000"/>
                          </a:solidFill>
                        </a:rPr>
                        <a:t>Sports Analytics</a:t>
                      </a:r>
                      <a:endParaRPr sz="1800">
                        <a:solidFill>
                          <a:srgbClr val="000000"/>
                        </a:solidFill>
                      </a:endParaRPr>
                    </a:p>
                  </a:txBody>
                  <a:tcPr marT="45725" marB="45725" marR="91450" marL="9145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r>
              <a:tr h="431850">
                <a:tc>
                  <a:txBody>
                    <a:bodyPr/>
                    <a:lstStyle/>
                    <a:p>
                      <a:pPr indent="0" lvl="0" marL="0" rtl="0" algn="ctr">
                        <a:spcBef>
                          <a:spcPts val="0"/>
                        </a:spcBef>
                        <a:spcAft>
                          <a:spcPts val="0"/>
                        </a:spcAft>
                        <a:buNone/>
                      </a:pPr>
                      <a:r>
                        <a:rPr lang="it-IT" sz="1800">
                          <a:solidFill>
                            <a:srgbClr val="000000"/>
                          </a:solidFill>
                        </a:rPr>
                        <a:t>Anomaly Detection</a:t>
                      </a:r>
                      <a:endParaRPr sz="1800">
                        <a:solidFill>
                          <a:srgbClr val="000000"/>
                        </a:solidFill>
                      </a:endParaRPr>
                    </a:p>
                  </a:txBody>
                  <a:tcPr marT="45725" marB="45725" marR="91450" marL="9145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FEFEF"/>
                    </a:solidFill>
                  </a:tcPr>
                </a:tc>
              </a:tr>
              <a:tr h="431850">
                <a:tc>
                  <a:txBody>
                    <a:bodyPr/>
                    <a:lstStyle/>
                    <a:p>
                      <a:pPr indent="0" lvl="0" marL="0" rtl="0" algn="ctr">
                        <a:spcBef>
                          <a:spcPts val="0"/>
                        </a:spcBef>
                        <a:spcAft>
                          <a:spcPts val="0"/>
                        </a:spcAft>
                        <a:buNone/>
                      </a:pPr>
                      <a:r>
                        <a:rPr lang="it-IT" sz="1800">
                          <a:solidFill>
                            <a:srgbClr val="000000"/>
                          </a:solidFill>
                        </a:rPr>
                        <a:t>Robotics</a:t>
                      </a:r>
                      <a:endParaRPr sz="1800">
                        <a:solidFill>
                          <a:srgbClr val="000000"/>
                        </a:solidFill>
                      </a:endParaRPr>
                    </a:p>
                  </a:txBody>
                  <a:tcPr marT="45725" marB="45725" marR="91450" marL="9145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r>
              <a:tr h="431850">
                <a:tc>
                  <a:txBody>
                    <a:bodyPr/>
                    <a:lstStyle/>
                    <a:p>
                      <a:pPr indent="0" lvl="0" marL="0" rtl="0" algn="ctr">
                        <a:spcBef>
                          <a:spcPts val="0"/>
                        </a:spcBef>
                        <a:spcAft>
                          <a:spcPts val="0"/>
                        </a:spcAft>
                        <a:buNone/>
                      </a:pPr>
                      <a:r>
                        <a:rPr lang="it-IT" sz="1800">
                          <a:solidFill>
                            <a:srgbClr val="000000"/>
                          </a:solidFill>
                        </a:rPr>
                        <a:t>Engineering and Sensors</a:t>
                      </a:r>
                      <a:endParaRPr sz="1800">
                        <a:solidFill>
                          <a:srgbClr val="000000"/>
                        </a:solidFill>
                      </a:endParaRPr>
                    </a:p>
                  </a:txBody>
                  <a:tcPr marT="45725" marB="45725" marR="91450" marL="9145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FEFEF"/>
                    </a:solidFill>
                  </a:tcPr>
                </a:tc>
              </a:tr>
              <a:tr h="431850">
                <a:tc>
                  <a:txBody>
                    <a:bodyPr/>
                    <a:lstStyle/>
                    <a:p>
                      <a:pPr indent="0" lvl="0" marL="0" rtl="0" algn="ctr">
                        <a:spcBef>
                          <a:spcPts val="0"/>
                        </a:spcBef>
                        <a:spcAft>
                          <a:spcPts val="0"/>
                        </a:spcAft>
                        <a:buNone/>
                      </a:pPr>
                      <a:r>
                        <a:rPr lang="it-IT" sz="1800">
                          <a:solidFill>
                            <a:srgbClr val="000000"/>
                          </a:solidFill>
                        </a:rPr>
                        <a:t>Health</a:t>
                      </a:r>
                      <a:endParaRPr b="1" sz="1700"/>
                    </a:p>
                  </a:txBody>
                  <a:tcPr marT="45725" marB="45725" marR="91450" marL="9145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r>
              <a:tr h="431850">
                <a:tc>
                  <a:txBody>
                    <a:bodyPr/>
                    <a:lstStyle/>
                    <a:p>
                      <a:pPr indent="0" lvl="0" marL="0" rtl="0" algn="ctr">
                        <a:spcBef>
                          <a:spcPts val="0"/>
                        </a:spcBef>
                        <a:spcAft>
                          <a:spcPts val="0"/>
                        </a:spcAft>
                        <a:buNone/>
                      </a:pPr>
                      <a:r>
                        <a:rPr lang="it-IT" sz="1800">
                          <a:solidFill>
                            <a:srgbClr val="000000"/>
                          </a:solidFill>
                        </a:rPr>
                        <a:t>Texts and Web</a:t>
                      </a:r>
                      <a:endParaRPr b="1" sz="1700"/>
                    </a:p>
                  </a:txBody>
                  <a:tcPr marT="45725" marB="45725" marR="91450" marL="9145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FEFEF"/>
                    </a:solidFill>
                  </a:tcPr>
                </a:tc>
              </a:tr>
              <a:tr h="431850">
                <a:tc>
                  <a:txBody>
                    <a:bodyPr/>
                    <a:lstStyle/>
                    <a:p>
                      <a:pPr indent="0" lvl="0" marL="0" rtl="0" algn="ctr">
                        <a:spcBef>
                          <a:spcPts val="0"/>
                        </a:spcBef>
                        <a:spcAft>
                          <a:spcPts val="0"/>
                        </a:spcAft>
                        <a:buNone/>
                      </a:pPr>
                      <a:r>
                        <a:rPr lang="it-IT" sz="1800">
                          <a:solidFill>
                            <a:srgbClr val="000000"/>
                          </a:solidFill>
                        </a:rPr>
                        <a:t>Games</a:t>
                      </a:r>
                      <a:endParaRPr b="1" sz="1700"/>
                    </a:p>
                  </a:txBody>
                  <a:tcPr marT="45725" marB="45725" marR="91450" marL="9145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r>
            </a:tbl>
          </a:graphicData>
        </a:graphic>
      </p:graphicFrame>
      <p:sp>
        <p:nvSpPr>
          <p:cNvPr id="106" name="Google Shape;106;gbd50017c4a_0_0"/>
          <p:cNvSpPr txBox="1"/>
          <p:nvPr/>
        </p:nvSpPr>
        <p:spPr>
          <a:xfrm>
            <a:off x="537375" y="1359013"/>
            <a:ext cx="3812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IT" sz="1800">
                <a:solidFill>
                  <a:schemeClr val="dk1"/>
                </a:solidFill>
              </a:rPr>
              <a:t>http://dtai.cs.kuleuven.be/research</a:t>
            </a:r>
            <a:endParaRPr i="1" sz="1800">
              <a:solidFill>
                <a:schemeClr val="dk1"/>
              </a:solidFill>
            </a:endParaRPr>
          </a:p>
        </p:txBody>
      </p:sp>
      <p:pic>
        <p:nvPicPr>
          <p:cNvPr id="107" name="Google Shape;107;gbd50017c4a_0_0"/>
          <p:cNvPicPr preferRelativeResize="0"/>
          <p:nvPr/>
        </p:nvPicPr>
        <p:blipFill>
          <a:blip r:embed="rId3">
            <a:alphaModFix/>
          </a:blip>
          <a:stretch>
            <a:fillRect/>
          </a:stretch>
        </p:blipFill>
        <p:spPr>
          <a:xfrm>
            <a:off x="10323125" y="341325"/>
            <a:ext cx="1565125" cy="1389050"/>
          </a:xfrm>
          <a:prstGeom prst="rect">
            <a:avLst/>
          </a:prstGeom>
          <a:noFill/>
          <a:ln>
            <a:noFill/>
          </a:ln>
        </p:spPr>
      </p:pic>
      <p:pic>
        <p:nvPicPr>
          <p:cNvPr id="108" name="Google Shape;108;gbd50017c4a_0_0"/>
          <p:cNvPicPr preferRelativeResize="0"/>
          <p:nvPr/>
        </p:nvPicPr>
        <p:blipFill>
          <a:blip r:embed="rId4">
            <a:alphaModFix/>
          </a:blip>
          <a:stretch>
            <a:fillRect/>
          </a:stretch>
        </p:blipFill>
        <p:spPr>
          <a:xfrm>
            <a:off x="9560500" y="576400"/>
            <a:ext cx="762625" cy="762625"/>
          </a:xfrm>
          <a:prstGeom prst="rect">
            <a:avLst/>
          </a:prstGeom>
          <a:noFill/>
          <a:ln>
            <a:noFill/>
          </a:ln>
        </p:spPr>
      </p:pic>
      <p:pic>
        <p:nvPicPr>
          <p:cNvPr id="109" name="Google Shape;109;gbd50017c4a_0_0"/>
          <p:cNvPicPr preferRelativeResize="0"/>
          <p:nvPr/>
        </p:nvPicPr>
        <p:blipFill>
          <a:blip r:embed="rId5">
            <a:alphaModFix/>
          </a:blip>
          <a:stretch>
            <a:fillRect/>
          </a:stretch>
        </p:blipFill>
        <p:spPr>
          <a:xfrm>
            <a:off x="8594650" y="576401"/>
            <a:ext cx="813451" cy="762625"/>
          </a:xfrm>
          <a:prstGeom prst="rect">
            <a:avLst/>
          </a:prstGeom>
          <a:noFill/>
          <a:ln>
            <a:noFill/>
          </a:ln>
        </p:spPr>
      </p:pic>
      <p:pic>
        <p:nvPicPr>
          <p:cNvPr descr="A picture containing drawing, food, plate&#10;&#10;Description automatically generated" id="110" name="Google Shape;110;gbd50017c4a_0_0"/>
          <p:cNvPicPr preferRelativeResize="0"/>
          <p:nvPr/>
        </p:nvPicPr>
        <p:blipFill rotWithShape="1">
          <a:blip r:embed="rId6">
            <a:alphaModFix/>
          </a:blip>
          <a:srcRect b="0" l="0" r="0" t="0"/>
          <a:stretch/>
        </p:blipFill>
        <p:spPr>
          <a:xfrm>
            <a:off x="10266737" y="6337850"/>
            <a:ext cx="647999" cy="390998"/>
          </a:xfrm>
          <a:prstGeom prst="rect">
            <a:avLst/>
          </a:prstGeom>
          <a:noFill/>
          <a:ln>
            <a:noFill/>
          </a:ln>
        </p:spPr>
      </p:pic>
      <p:sp>
        <p:nvSpPr>
          <p:cNvPr id="111" name="Google Shape;111;gbd50017c4a_0_0"/>
          <p:cNvSpPr txBox="1"/>
          <p:nvPr/>
        </p:nvSpPr>
        <p:spPr>
          <a:xfrm>
            <a:off x="537375" y="2048400"/>
            <a:ext cx="2216400" cy="11082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b="1" lang="it-IT" sz="2000"/>
              <a:t>11</a:t>
            </a:r>
            <a:r>
              <a:rPr lang="it-IT" sz="2000"/>
              <a:t> Professors</a:t>
            </a:r>
            <a:endParaRPr sz="2000"/>
          </a:p>
          <a:p>
            <a:pPr indent="-336550" lvl="0" marL="457200" rtl="0" algn="l">
              <a:spcBef>
                <a:spcPts val="0"/>
              </a:spcBef>
              <a:spcAft>
                <a:spcPts val="0"/>
              </a:spcAft>
              <a:buSzPts val="1700"/>
              <a:buChar char="❏"/>
            </a:pPr>
            <a:r>
              <a:rPr b="1" lang="it-IT" sz="2000"/>
              <a:t>10</a:t>
            </a:r>
            <a:r>
              <a:rPr lang="it-IT" sz="2000"/>
              <a:t> Post-docs</a:t>
            </a:r>
            <a:endParaRPr sz="2000"/>
          </a:p>
          <a:p>
            <a:pPr indent="-336550" lvl="0" marL="457200" rtl="0" algn="l">
              <a:spcBef>
                <a:spcPts val="0"/>
              </a:spcBef>
              <a:spcAft>
                <a:spcPts val="0"/>
              </a:spcAft>
              <a:buSzPts val="1700"/>
              <a:buChar char="❏"/>
            </a:pPr>
            <a:r>
              <a:rPr b="1" lang="it-IT" sz="2000"/>
              <a:t>68</a:t>
            </a:r>
            <a:r>
              <a:rPr lang="it-IT" sz="2000"/>
              <a:t> PhDs</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25"/>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it-IT"/>
              <a:t>‹#›</a:t>
            </a:fld>
            <a:endParaRPr/>
          </a:p>
        </p:txBody>
      </p:sp>
      <p:sp>
        <p:nvSpPr>
          <p:cNvPr id="447" name="Google Shape;447;p25"/>
          <p:cNvSpPr txBox="1"/>
          <p:nvPr>
            <p:ph type="title"/>
          </p:nvPr>
        </p:nvSpPr>
        <p:spPr>
          <a:xfrm>
            <a:off x="491288" y="207036"/>
            <a:ext cx="11552898" cy="11520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dk2"/>
              </a:buClr>
              <a:buSzPts val="3200"/>
              <a:buFont typeface="Arial"/>
              <a:buNone/>
            </a:pPr>
            <a:r>
              <a:rPr b="1" i="1" lang="it-IT" sz="3200"/>
              <a:t>Convergence Behavior of Our Confidence Measure</a:t>
            </a:r>
            <a:endParaRPr sz="3200">
              <a:solidFill>
                <a:schemeClr val="dk1"/>
              </a:solidFill>
            </a:endParaRPr>
          </a:p>
        </p:txBody>
      </p:sp>
      <p:pic>
        <p:nvPicPr>
          <p:cNvPr descr="A picture containing drawing, food, plate&#10;&#10;Description automatically generated" id="448" name="Google Shape;448;p25"/>
          <p:cNvPicPr preferRelativeResize="0"/>
          <p:nvPr/>
        </p:nvPicPr>
        <p:blipFill rotWithShape="1">
          <a:blip r:embed="rId3">
            <a:alphaModFix/>
          </a:blip>
          <a:srcRect b="0" l="0" r="0" t="0"/>
          <a:stretch/>
        </p:blipFill>
        <p:spPr>
          <a:xfrm>
            <a:off x="10266737" y="6337850"/>
            <a:ext cx="648000" cy="390999"/>
          </a:xfrm>
          <a:prstGeom prst="rect">
            <a:avLst/>
          </a:prstGeom>
          <a:noFill/>
          <a:ln>
            <a:noFill/>
          </a:ln>
        </p:spPr>
      </p:pic>
      <p:sp>
        <p:nvSpPr>
          <p:cNvPr id="449" name="Google Shape;449;p25"/>
          <p:cNvSpPr txBox="1"/>
          <p:nvPr/>
        </p:nvSpPr>
        <p:spPr>
          <a:xfrm>
            <a:off x="4583725" y="1144400"/>
            <a:ext cx="3653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IT" sz="2200"/>
              <a:t>Two cases according to </a:t>
            </a:r>
            <a:r>
              <a:rPr b="1" lang="it-IT" sz="2200"/>
              <a:t>γ</a:t>
            </a:r>
            <a:endParaRPr b="1" sz="2200"/>
          </a:p>
        </p:txBody>
      </p:sp>
      <p:sp>
        <p:nvSpPr>
          <p:cNvPr id="450" name="Google Shape;450;p25"/>
          <p:cNvSpPr/>
          <p:nvPr/>
        </p:nvSpPr>
        <p:spPr>
          <a:xfrm>
            <a:off x="491300" y="1861638"/>
            <a:ext cx="4898700" cy="416700"/>
          </a:xfrm>
          <a:prstGeom prst="roundRect">
            <a:avLst>
              <a:gd fmla="val 16667" name="adj"/>
            </a:avLst>
          </a:prstGeom>
          <a:solidFill>
            <a:srgbClr val="CCCCCC"/>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it-IT" sz="2200"/>
              <a:t>γ ≠ 0</a:t>
            </a:r>
            <a:r>
              <a:rPr lang="it-IT" sz="2200"/>
              <a:t>: training set contains anomalies</a:t>
            </a:r>
            <a:endParaRPr/>
          </a:p>
        </p:txBody>
      </p:sp>
      <p:sp>
        <p:nvSpPr>
          <p:cNvPr id="451" name="Google Shape;451;p25"/>
          <p:cNvSpPr/>
          <p:nvPr/>
        </p:nvSpPr>
        <p:spPr>
          <a:xfrm>
            <a:off x="6720225" y="1861638"/>
            <a:ext cx="4898700" cy="416700"/>
          </a:xfrm>
          <a:prstGeom prst="roundRect">
            <a:avLst>
              <a:gd fmla="val 16667" name="adj"/>
            </a:avLst>
          </a:prstGeom>
          <a:solidFill>
            <a:srgbClr val="CCCCCC"/>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it-IT" sz="2200"/>
              <a:t>γ = 0</a:t>
            </a:r>
            <a:r>
              <a:rPr lang="it-IT" sz="2200"/>
              <a:t>: training set with no anomalies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pic>
        <p:nvPicPr>
          <p:cNvPr id="456" name="Google Shape;456;p26"/>
          <p:cNvPicPr preferRelativeResize="0"/>
          <p:nvPr/>
        </p:nvPicPr>
        <p:blipFill>
          <a:blip r:embed="rId3">
            <a:alphaModFix/>
          </a:blip>
          <a:stretch>
            <a:fillRect/>
          </a:stretch>
        </p:blipFill>
        <p:spPr>
          <a:xfrm>
            <a:off x="742156" y="2472400"/>
            <a:ext cx="8467694" cy="3614500"/>
          </a:xfrm>
          <a:prstGeom prst="rect">
            <a:avLst/>
          </a:prstGeom>
          <a:noFill/>
          <a:ln>
            <a:noFill/>
          </a:ln>
        </p:spPr>
      </p:pic>
      <p:sp>
        <p:nvSpPr>
          <p:cNvPr id="457" name="Google Shape;457;p26"/>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it-IT"/>
              <a:t>‹#›</a:t>
            </a:fld>
            <a:endParaRPr/>
          </a:p>
        </p:txBody>
      </p:sp>
      <p:sp>
        <p:nvSpPr>
          <p:cNvPr id="458" name="Google Shape;458;p26"/>
          <p:cNvSpPr txBox="1"/>
          <p:nvPr>
            <p:ph type="title"/>
          </p:nvPr>
        </p:nvSpPr>
        <p:spPr>
          <a:xfrm>
            <a:off x="491288" y="207036"/>
            <a:ext cx="11552898" cy="11520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dk2"/>
              </a:buClr>
              <a:buSzPts val="3200"/>
              <a:buFont typeface="Arial"/>
              <a:buNone/>
            </a:pPr>
            <a:r>
              <a:rPr b="1" i="1" lang="it-IT" sz="3200"/>
              <a:t>If the Training Set Contains Anomalies, the Confidence Always Converges to 1</a:t>
            </a:r>
            <a:endParaRPr sz="3200">
              <a:solidFill>
                <a:schemeClr val="dk1"/>
              </a:solidFill>
            </a:endParaRPr>
          </a:p>
        </p:txBody>
      </p:sp>
      <p:pic>
        <p:nvPicPr>
          <p:cNvPr descr="A picture containing drawing, food, plate&#10;&#10;Description automatically generated" id="459" name="Google Shape;459;p26"/>
          <p:cNvPicPr preferRelativeResize="0"/>
          <p:nvPr/>
        </p:nvPicPr>
        <p:blipFill rotWithShape="1">
          <a:blip r:embed="rId4">
            <a:alphaModFix/>
          </a:blip>
          <a:srcRect b="0" l="0" r="0" t="0"/>
          <a:stretch/>
        </p:blipFill>
        <p:spPr>
          <a:xfrm>
            <a:off x="10266737" y="6337850"/>
            <a:ext cx="648000" cy="390999"/>
          </a:xfrm>
          <a:prstGeom prst="rect">
            <a:avLst/>
          </a:prstGeom>
          <a:noFill/>
          <a:ln>
            <a:noFill/>
          </a:ln>
        </p:spPr>
      </p:pic>
      <p:sp>
        <p:nvSpPr>
          <p:cNvPr id="460" name="Google Shape;460;p26"/>
          <p:cNvSpPr/>
          <p:nvPr/>
        </p:nvSpPr>
        <p:spPr>
          <a:xfrm>
            <a:off x="491300" y="1861638"/>
            <a:ext cx="4898700" cy="416700"/>
          </a:xfrm>
          <a:prstGeom prst="roundRect">
            <a:avLst>
              <a:gd fmla="val 16667" name="adj"/>
            </a:avLst>
          </a:prstGeom>
          <a:solidFill>
            <a:srgbClr val="CCCCCC"/>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it-IT" sz="2200"/>
              <a:t>γ ≠ 0</a:t>
            </a:r>
            <a:r>
              <a:rPr lang="it-IT" sz="2200"/>
              <a:t>: training set contains anomalies</a:t>
            </a:r>
            <a:endParaRPr/>
          </a:p>
        </p:txBody>
      </p:sp>
      <p:sp>
        <p:nvSpPr>
          <p:cNvPr id="461" name="Google Shape;461;p26"/>
          <p:cNvSpPr/>
          <p:nvPr/>
        </p:nvSpPr>
        <p:spPr>
          <a:xfrm>
            <a:off x="9770075" y="3130500"/>
            <a:ext cx="2153700" cy="1017300"/>
          </a:xfrm>
          <a:prstGeom prst="roundRect">
            <a:avLst>
              <a:gd fmla="val 16667" name="adj"/>
            </a:avLst>
          </a:prstGeom>
          <a:solidFill>
            <a:srgbClr val="CCCCCC"/>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it-IT" sz="2200"/>
              <a:t>Confidence</a:t>
            </a:r>
            <a:r>
              <a:rPr lang="it-IT" sz="2200"/>
              <a:t> converges to </a:t>
            </a:r>
            <a:r>
              <a:rPr b="1" lang="it-IT" sz="2200"/>
              <a:t>1</a:t>
            </a:r>
            <a:endParaRPr b="1" sz="2200"/>
          </a:p>
        </p:txBody>
      </p:sp>
      <p:cxnSp>
        <p:nvCxnSpPr>
          <p:cNvPr id="462" name="Google Shape;462;p26"/>
          <p:cNvCxnSpPr>
            <a:stCxn id="461" idx="1"/>
          </p:cNvCxnSpPr>
          <p:nvPr/>
        </p:nvCxnSpPr>
        <p:spPr>
          <a:xfrm rot="10800000">
            <a:off x="9253175" y="3048450"/>
            <a:ext cx="516900" cy="590700"/>
          </a:xfrm>
          <a:prstGeom prst="straightConnector1">
            <a:avLst/>
          </a:prstGeom>
          <a:noFill/>
          <a:ln cap="flat" cmpd="sng" w="38100">
            <a:solidFill>
              <a:srgbClr val="434343">
                <a:alpha val="69800"/>
              </a:srgbClr>
            </a:solidFill>
            <a:prstDash val="solid"/>
            <a:miter lim="800000"/>
            <a:headEnd len="sm" w="sm"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pic>
        <p:nvPicPr>
          <p:cNvPr id="467" name="Google Shape;467;p27"/>
          <p:cNvPicPr preferRelativeResize="0"/>
          <p:nvPr/>
        </p:nvPicPr>
        <p:blipFill>
          <a:blip r:embed="rId3">
            <a:alphaModFix/>
          </a:blip>
          <a:stretch>
            <a:fillRect/>
          </a:stretch>
        </p:blipFill>
        <p:spPr>
          <a:xfrm>
            <a:off x="228600" y="2506951"/>
            <a:ext cx="9846032" cy="3692250"/>
          </a:xfrm>
          <a:prstGeom prst="rect">
            <a:avLst/>
          </a:prstGeom>
          <a:noFill/>
          <a:ln>
            <a:noFill/>
          </a:ln>
        </p:spPr>
      </p:pic>
      <p:sp>
        <p:nvSpPr>
          <p:cNvPr id="468" name="Google Shape;468;p27"/>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it-IT"/>
              <a:t>‹#›</a:t>
            </a:fld>
            <a:endParaRPr/>
          </a:p>
        </p:txBody>
      </p:sp>
      <p:sp>
        <p:nvSpPr>
          <p:cNvPr id="469" name="Google Shape;469;p27"/>
          <p:cNvSpPr txBox="1"/>
          <p:nvPr>
            <p:ph type="title"/>
          </p:nvPr>
        </p:nvSpPr>
        <p:spPr>
          <a:xfrm>
            <a:off x="491288" y="207036"/>
            <a:ext cx="11552898" cy="11520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dk2"/>
              </a:buClr>
              <a:buSzPts val="3200"/>
              <a:buFont typeface="Arial"/>
              <a:buNone/>
            </a:pPr>
            <a:r>
              <a:rPr b="1" i="1" lang="it-IT" sz="3200"/>
              <a:t>If the Training Set Does Not Contain Anomalies, the Confidence Limit Depends on the Predicted Class</a:t>
            </a:r>
            <a:endParaRPr sz="3200">
              <a:solidFill>
                <a:schemeClr val="dk1"/>
              </a:solidFill>
            </a:endParaRPr>
          </a:p>
        </p:txBody>
      </p:sp>
      <p:cxnSp>
        <p:nvCxnSpPr>
          <p:cNvPr id="470" name="Google Shape;470;p27"/>
          <p:cNvCxnSpPr>
            <a:stCxn id="471" idx="1"/>
          </p:cNvCxnSpPr>
          <p:nvPr/>
        </p:nvCxnSpPr>
        <p:spPr>
          <a:xfrm rot="10800000">
            <a:off x="9299675" y="5307425"/>
            <a:ext cx="470400" cy="225900"/>
          </a:xfrm>
          <a:prstGeom prst="straightConnector1">
            <a:avLst/>
          </a:prstGeom>
          <a:noFill/>
          <a:ln cap="flat" cmpd="sng" w="38100">
            <a:solidFill>
              <a:srgbClr val="434343">
                <a:alpha val="69803"/>
              </a:srgbClr>
            </a:solidFill>
            <a:prstDash val="solid"/>
            <a:miter lim="800000"/>
            <a:headEnd len="sm" w="sm" type="none"/>
            <a:tailEnd len="med" w="med" type="triangle"/>
          </a:ln>
        </p:spPr>
      </p:cxnSp>
      <p:pic>
        <p:nvPicPr>
          <p:cNvPr descr="A picture containing drawing, food, plate&#10;&#10;Description automatically generated" id="472" name="Google Shape;472;p27"/>
          <p:cNvPicPr preferRelativeResize="0"/>
          <p:nvPr/>
        </p:nvPicPr>
        <p:blipFill rotWithShape="1">
          <a:blip r:embed="rId4">
            <a:alphaModFix/>
          </a:blip>
          <a:srcRect b="0" l="0" r="0" t="0"/>
          <a:stretch/>
        </p:blipFill>
        <p:spPr>
          <a:xfrm>
            <a:off x="10266737" y="6337850"/>
            <a:ext cx="648000" cy="390999"/>
          </a:xfrm>
          <a:prstGeom prst="rect">
            <a:avLst/>
          </a:prstGeom>
          <a:noFill/>
          <a:ln>
            <a:noFill/>
          </a:ln>
        </p:spPr>
      </p:pic>
      <p:sp>
        <p:nvSpPr>
          <p:cNvPr id="473" name="Google Shape;473;p27"/>
          <p:cNvSpPr/>
          <p:nvPr/>
        </p:nvSpPr>
        <p:spPr>
          <a:xfrm>
            <a:off x="6720225" y="1861638"/>
            <a:ext cx="4898700" cy="416700"/>
          </a:xfrm>
          <a:prstGeom prst="roundRect">
            <a:avLst>
              <a:gd fmla="val 16667" name="adj"/>
            </a:avLst>
          </a:prstGeom>
          <a:solidFill>
            <a:srgbClr val="CCCCCC"/>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it-IT" sz="2200"/>
              <a:t>γ = 0</a:t>
            </a:r>
            <a:r>
              <a:rPr lang="it-IT" sz="2200"/>
              <a:t>: training set with no anomalies</a:t>
            </a:r>
            <a:endParaRPr/>
          </a:p>
        </p:txBody>
      </p:sp>
      <p:sp>
        <p:nvSpPr>
          <p:cNvPr id="471" name="Google Shape;471;p27"/>
          <p:cNvSpPr/>
          <p:nvPr/>
        </p:nvSpPr>
        <p:spPr>
          <a:xfrm>
            <a:off x="9770075" y="5024675"/>
            <a:ext cx="2153700" cy="1017300"/>
          </a:xfrm>
          <a:prstGeom prst="roundRect">
            <a:avLst>
              <a:gd fmla="val 16667" name="adj"/>
            </a:avLst>
          </a:prstGeom>
          <a:solidFill>
            <a:srgbClr val="CCCCCC"/>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it-IT" sz="2200"/>
              <a:t>C</a:t>
            </a:r>
            <a:r>
              <a:rPr i="1" lang="it-IT" sz="2200"/>
              <a:t>onfidence</a:t>
            </a:r>
            <a:r>
              <a:rPr lang="it-IT" sz="2200"/>
              <a:t> converges to </a:t>
            </a:r>
            <a:endParaRPr sz="2200"/>
          </a:p>
          <a:p>
            <a:pPr indent="0" lvl="0" marL="0" rtl="0" algn="ctr">
              <a:spcBef>
                <a:spcPts val="0"/>
              </a:spcBef>
              <a:spcAft>
                <a:spcPts val="0"/>
              </a:spcAft>
              <a:buNone/>
            </a:pPr>
            <a:r>
              <a:rPr b="1" lang="it-IT" sz="2200"/>
              <a:t>е</a:t>
            </a:r>
            <a:r>
              <a:rPr b="1" baseline="30000" lang="it-IT" sz="2200"/>
              <a:t>-1</a:t>
            </a:r>
            <a:r>
              <a:rPr b="1" lang="it-IT" sz="2200"/>
              <a:t> ≃ 0.3679</a:t>
            </a:r>
            <a:endParaRPr b="1" sz="2200"/>
          </a:p>
        </p:txBody>
      </p:sp>
      <p:sp>
        <p:nvSpPr>
          <p:cNvPr id="474" name="Google Shape;474;p27"/>
          <p:cNvSpPr/>
          <p:nvPr/>
        </p:nvSpPr>
        <p:spPr>
          <a:xfrm>
            <a:off x="9770075" y="3130500"/>
            <a:ext cx="2153700" cy="1017300"/>
          </a:xfrm>
          <a:prstGeom prst="roundRect">
            <a:avLst>
              <a:gd fmla="val 16667" name="adj"/>
            </a:avLst>
          </a:prstGeom>
          <a:solidFill>
            <a:srgbClr val="CCCCCC"/>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it-IT" sz="2200"/>
              <a:t>C</a:t>
            </a:r>
            <a:r>
              <a:rPr i="1" lang="it-IT" sz="2200"/>
              <a:t>onfidence</a:t>
            </a:r>
            <a:r>
              <a:rPr lang="it-IT" sz="2200"/>
              <a:t> converges to </a:t>
            </a:r>
            <a:r>
              <a:rPr b="1" lang="it-IT" sz="2200"/>
              <a:t>1</a:t>
            </a:r>
            <a:endParaRPr b="1" sz="2200"/>
          </a:p>
        </p:txBody>
      </p:sp>
      <p:cxnSp>
        <p:nvCxnSpPr>
          <p:cNvPr id="475" name="Google Shape;475;p27"/>
          <p:cNvCxnSpPr>
            <a:stCxn id="474" idx="1"/>
          </p:cNvCxnSpPr>
          <p:nvPr/>
        </p:nvCxnSpPr>
        <p:spPr>
          <a:xfrm rot="10800000">
            <a:off x="9253175" y="3048450"/>
            <a:ext cx="516900" cy="590700"/>
          </a:xfrm>
          <a:prstGeom prst="straightConnector1">
            <a:avLst/>
          </a:prstGeom>
          <a:noFill/>
          <a:ln cap="flat" cmpd="sng" w="38100">
            <a:solidFill>
              <a:srgbClr val="434343">
                <a:alpha val="69800"/>
              </a:srgbClr>
            </a:solidFill>
            <a:prstDash val="solid"/>
            <a:miter lim="800000"/>
            <a:headEnd len="sm" w="sm"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28"/>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it-IT"/>
              <a:t>‹#›</a:t>
            </a:fld>
            <a:endParaRPr/>
          </a:p>
        </p:txBody>
      </p:sp>
      <p:sp>
        <p:nvSpPr>
          <p:cNvPr id="481" name="Google Shape;481;p28"/>
          <p:cNvSpPr txBox="1"/>
          <p:nvPr>
            <p:ph type="title"/>
          </p:nvPr>
        </p:nvSpPr>
        <p:spPr>
          <a:xfrm>
            <a:off x="575400" y="1391478"/>
            <a:ext cx="11041200" cy="2344998"/>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chemeClr val="dk2"/>
              </a:buClr>
              <a:buSzPts val="4400"/>
              <a:buFont typeface="Arial"/>
              <a:buNone/>
            </a:pPr>
            <a:r>
              <a:rPr lang="it-IT" sz="4400"/>
              <a:t>Contribution 4: Experiments</a:t>
            </a:r>
            <a:br>
              <a:rPr lang="it-IT" sz="4400"/>
            </a:br>
            <a:br>
              <a:rPr lang="it-IT" sz="1000"/>
            </a:br>
            <a:r>
              <a:rPr lang="it-IT" sz="3600"/>
              <a:t>An extensive empirical evaluation on </a:t>
            </a:r>
            <a:br>
              <a:rPr lang="it-IT" sz="3600"/>
            </a:br>
            <a:r>
              <a:rPr lang="it-IT" sz="3600"/>
              <a:t>benchmark datasets</a:t>
            </a:r>
            <a:endParaRPr/>
          </a:p>
        </p:txBody>
      </p:sp>
      <p:pic>
        <p:nvPicPr>
          <p:cNvPr descr="A picture containing drawing, food, plate&#10;&#10;Description automatically generated" id="482" name="Google Shape;482;p28"/>
          <p:cNvPicPr preferRelativeResize="0"/>
          <p:nvPr/>
        </p:nvPicPr>
        <p:blipFill rotWithShape="1">
          <a:blip r:embed="rId3">
            <a:alphaModFix/>
          </a:blip>
          <a:srcRect b="0" l="0" r="0" t="0"/>
          <a:stretch/>
        </p:blipFill>
        <p:spPr>
          <a:xfrm>
            <a:off x="10266737" y="6337850"/>
            <a:ext cx="648000" cy="3909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29"/>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it-IT"/>
              <a:t>‹#›</a:t>
            </a:fld>
            <a:endParaRPr/>
          </a:p>
        </p:txBody>
      </p:sp>
      <p:sp>
        <p:nvSpPr>
          <p:cNvPr id="488" name="Google Shape;488;p29"/>
          <p:cNvSpPr txBox="1"/>
          <p:nvPr>
            <p:ph type="title"/>
          </p:nvPr>
        </p:nvSpPr>
        <p:spPr>
          <a:xfrm>
            <a:off x="491288" y="207036"/>
            <a:ext cx="11552898" cy="1152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2"/>
              </a:buClr>
              <a:buSzPts val="3200"/>
              <a:buFont typeface="Arial"/>
              <a:buNone/>
            </a:pPr>
            <a:r>
              <a:rPr b="1" i="1" lang="it-IT" sz="3200"/>
              <a:t>A Large Experimental Comparison Shows that ExCeeD Recovers Confidence Matching Empirical Frequencies</a:t>
            </a:r>
            <a:endParaRPr sz="3200">
              <a:solidFill>
                <a:schemeClr val="dk1"/>
              </a:solidFill>
            </a:endParaRPr>
          </a:p>
        </p:txBody>
      </p:sp>
      <p:pic>
        <p:nvPicPr>
          <p:cNvPr descr="A picture containing drawing, food, plate&#10;&#10;Description automatically generated" id="489" name="Google Shape;489;p29"/>
          <p:cNvPicPr preferRelativeResize="0"/>
          <p:nvPr/>
        </p:nvPicPr>
        <p:blipFill rotWithShape="1">
          <a:blip r:embed="rId3">
            <a:alphaModFix/>
          </a:blip>
          <a:srcRect b="0" l="0" r="0" t="0"/>
          <a:stretch/>
        </p:blipFill>
        <p:spPr>
          <a:xfrm>
            <a:off x="10266737" y="6337850"/>
            <a:ext cx="648000" cy="390999"/>
          </a:xfrm>
          <a:prstGeom prst="rect">
            <a:avLst/>
          </a:prstGeom>
          <a:noFill/>
          <a:ln>
            <a:noFill/>
          </a:ln>
        </p:spPr>
      </p:pic>
      <p:sp>
        <p:nvSpPr>
          <p:cNvPr id="490" name="Google Shape;490;p29"/>
          <p:cNvSpPr txBox="1"/>
          <p:nvPr/>
        </p:nvSpPr>
        <p:spPr>
          <a:xfrm>
            <a:off x="491288" y="1753752"/>
            <a:ext cx="11356200" cy="412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2200">
                <a:solidFill>
                  <a:srgbClr val="0D1720"/>
                </a:solidFill>
                <a:latin typeface="Arial"/>
                <a:ea typeface="Arial"/>
                <a:cs typeface="Arial"/>
                <a:sym typeface="Arial"/>
              </a:rPr>
              <a:t>We compared </a:t>
            </a:r>
            <a:r>
              <a:rPr b="1" i="1" lang="it-IT" sz="2200">
                <a:solidFill>
                  <a:srgbClr val="0D1720"/>
                </a:solidFill>
                <a:latin typeface="Arial"/>
                <a:ea typeface="Arial"/>
                <a:cs typeface="Arial"/>
                <a:sym typeface="Arial"/>
              </a:rPr>
              <a:t>ExCeeD</a:t>
            </a:r>
            <a:r>
              <a:rPr lang="it-IT" sz="2200">
                <a:solidFill>
                  <a:srgbClr val="0D1720"/>
                </a:solidFill>
                <a:latin typeface="Arial"/>
                <a:ea typeface="Arial"/>
                <a:cs typeface="Arial"/>
                <a:sym typeface="Arial"/>
              </a:rPr>
              <a:t> with three types of baselines</a:t>
            </a:r>
            <a:endParaRPr/>
          </a:p>
          <a:p>
            <a:pPr indent="0" lvl="0" marL="0" marR="0" rtl="0" algn="l">
              <a:spcBef>
                <a:spcPts val="0"/>
              </a:spcBef>
              <a:spcAft>
                <a:spcPts val="0"/>
              </a:spcAft>
              <a:buNone/>
            </a:pPr>
            <a:r>
              <a:t/>
            </a:r>
            <a:endParaRPr sz="1800">
              <a:solidFill>
                <a:srgbClr val="0D1720"/>
              </a:solidFill>
              <a:latin typeface="Arial"/>
              <a:ea typeface="Arial"/>
              <a:cs typeface="Arial"/>
              <a:sym typeface="Arial"/>
            </a:endParaRPr>
          </a:p>
          <a:p>
            <a:pPr indent="-457200" lvl="1" marL="914400" marR="0" rtl="0" algn="l">
              <a:spcBef>
                <a:spcPts val="0"/>
              </a:spcBef>
              <a:spcAft>
                <a:spcPts val="0"/>
              </a:spcAft>
              <a:buClr>
                <a:srgbClr val="0D1720"/>
              </a:buClr>
              <a:buSzPts val="2200"/>
              <a:buFont typeface="Arial"/>
              <a:buAutoNum type="arabicPeriod"/>
            </a:pPr>
            <a:r>
              <a:rPr b="0" i="1" lang="it-IT" sz="2200" u="none" cap="none" strike="noStrike">
                <a:solidFill>
                  <a:srgbClr val="0D1720"/>
                </a:solidFill>
                <a:latin typeface="Arial"/>
                <a:ea typeface="Arial"/>
                <a:cs typeface="Arial"/>
                <a:sym typeface="Arial"/>
              </a:rPr>
              <a:t>Naive Baseline</a:t>
            </a:r>
            <a:r>
              <a:rPr b="0" i="0" lang="it-IT" sz="2200" u="none" cap="none" strike="noStrike">
                <a:solidFill>
                  <a:srgbClr val="0D1720"/>
                </a:solidFill>
                <a:latin typeface="Arial"/>
                <a:ea typeface="Arial"/>
                <a:cs typeface="Arial"/>
                <a:sym typeface="Arial"/>
              </a:rPr>
              <a:t>, i.e. confidence always equal to 1;</a:t>
            </a:r>
            <a:endParaRPr/>
          </a:p>
          <a:p>
            <a:pPr indent="-342900" lvl="1" marL="914400" marR="0" rtl="0" algn="l">
              <a:spcBef>
                <a:spcPts val="0"/>
              </a:spcBef>
              <a:spcAft>
                <a:spcPts val="0"/>
              </a:spcAft>
              <a:buClr>
                <a:schemeClr val="dk1"/>
              </a:buClr>
              <a:buSzPts val="1800"/>
              <a:buFont typeface="Arial"/>
              <a:buNone/>
            </a:pPr>
            <a:r>
              <a:t/>
            </a:r>
            <a:endParaRPr b="0" i="0" sz="1800" u="none" cap="none" strike="noStrike">
              <a:solidFill>
                <a:srgbClr val="0D1720"/>
              </a:solidFill>
              <a:latin typeface="Arial"/>
              <a:ea typeface="Arial"/>
              <a:cs typeface="Arial"/>
              <a:sym typeface="Arial"/>
            </a:endParaRPr>
          </a:p>
          <a:p>
            <a:pPr indent="-457200" lvl="1" marL="914400" marR="0" rtl="0" algn="l">
              <a:spcBef>
                <a:spcPts val="0"/>
              </a:spcBef>
              <a:spcAft>
                <a:spcPts val="0"/>
              </a:spcAft>
              <a:buClr>
                <a:srgbClr val="0D1720"/>
              </a:buClr>
              <a:buSzPts val="2200"/>
              <a:buFont typeface="Arial"/>
              <a:buAutoNum type="arabicPeriod"/>
            </a:pPr>
            <a:r>
              <a:rPr b="0" i="1" lang="it-IT" sz="2200" u="none" cap="none" strike="noStrike">
                <a:solidFill>
                  <a:srgbClr val="0D1720"/>
                </a:solidFill>
                <a:latin typeface="Arial"/>
                <a:ea typeface="Arial"/>
                <a:cs typeface="Arial"/>
                <a:sym typeface="Arial"/>
              </a:rPr>
              <a:t>Outlier Probability methods</a:t>
            </a:r>
            <a:r>
              <a:rPr b="0" i="0" lang="it-IT" sz="2200" u="none" cap="none" strike="noStrike">
                <a:solidFill>
                  <a:srgbClr val="0D1720"/>
                </a:solidFill>
                <a:latin typeface="Arial"/>
                <a:ea typeface="Arial"/>
                <a:cs typeface="Arial"/>
                <a:sym typeface="Arial"/>
              </a:rPr>
              <a:t>, i.e. apply existing methods instead of step 1;</a:t>
            </a:r>
            <a:endParaRPr/>
          </a:p>
          <a:p>
            <a:pPr indent="-342900" lvl="1" marL="914400" marR="0" rtl="0" algn="l">
              <a:spcBef>
                <a:spcPts val="0"/>
              </a:spcBef>
              <a:spcAft>
                <a:spcPts val="0"/>
              </a:spcAft>
              <a:buClr>
                <a:schemeClr val="dk1"/>
              </a:buClr>
              <a:buSzPts val="1800"/>
              <a:buFont typeface="Arial"/>
              <a:buNone/>
            </a:pPr>
            <a:r>
              <a:t/>
            </a:r>
            <a:endParaRPr b="0" i="0" sz="1800" u="none" cap="none" strike="noStrike">
              <a:solidFill>
                <a:srgbClr val="0D1720"/>
              </a:solidFill>
              <a:latin typeface="Arial"/>
              <a:ea typeface="Arial"/>
              <a:cs typeface="Arial"/>
              <a:sym typeface="Arial"/>
            </a:endParaRPr>
          </a:p>
          <a:p>
            <a:pPr indent="-457200" lvl="1" marL="914400" marR="0" rtl="0" algn="l">
              <a:spcBef>
                <a:spcPts val="0"/>
              </a:spcBef>
              <a:spcAft>
                <a:spcPts val="0"/>
              </a:spcAft>
              <a:buClr>
                <a:srgbClr val="0D1720"/>
              </a:buClr>
              <a:buSzPts val="2200"/>
              <a:buFont typeface="Arial"/>
              <a:buAutoNum type="arabicPeriod"/>
            </a:pPr>
            <a:r>
              <a:rPr b="0" i="1" lang="it-IT" sz="2200" u="none" cap="none" strike="noStrike">
                <a:solidFill>
                  <a:srgbClr val="0D1720"/>
                </a:solidFill>
                <a:latin typeface="Arial"/>
                <a:ea typeface="Arial"/>
                <a:cs typeface="Arial"/>
                <a:sym typeface="Arial"/>
              </a:rPr>
              <a:t>Calibration methods</a:t>
            </a:r>
            <a:r>
              <a:rPr b="0" i="0" lang="it-IT" sz="2200" u="none" cap="none" strike="noStrike">
                <a:solidFill>
                  <a:srgbClr val="0D1720"/>
                </a:solidFill>
                <a:latin typeface="Arial"/>
                <a:ea typeface="Arial"/>
                <a:cs typeface="Arial"/>
                <a:sym typeface="Arial"/>
              </a:rPr>
              <a:t>, i.e. calibrated probabilities assuming to get a labeled dataset;</a:t>
            </a:r>
            <a:endParaRPr/>
          </a:p>
          <a:p>
            <a:pPr indent="0" lvl="1" marL="457200" marR="0" rtl="0" algn="l">
              <a:spcBef>
                <a:spcPts val="0"/>
              </a:spcBef>
              <a:spcAft>
                <a:spcPts val="0"/>
              </a:spcAft>
              <a:buNone/>
            </a:pPr>
            <a:r>
              <a:t/>
            </a:r>
            <a:endParaRPr b="0" i="0" sz="1800" u="none" cap="none" strike="noStrike">
              <a:solidFill>
                <a:srgbClr val="0D1720"/>
              </a:solidFill>
              <a:latin typeface="Arial"/>
              <a:ea typeface="Arial"/>
              <a:cs typeface="Arial"/>
              <a:sym typeface="Arial"/>
            </a:endParaRPr>
          </a:p>
          <a:p>
            <a:pPr indent="0" lvl="0" marL="0" marR="0" rtl="0" algn="l">
              <a:spcBef>
                <a:spcPts val="0"/>
              </a:spcBef>
              <a:spcAft>
                <a:spcPts val="0"/>
              </a:spcAft>
              <a:buNone/>
            </a:pPr>
            <a:r>
              <a:rPr lang="it-IT" sz="2200">
                <a:solidFill>
                  <a:srgbClr val="0D1720"/>
                </a:solidFill>
                <a:latin typeface="Arial"/>
                <a:ea typeface="Arial"/>
                <a:cs typeface="Arial"/>
                <a:sym typeface="Arial"/>
              </a:rPr>
              <a:t>on </a:t>
            </a:r>
            <a:r>
              <a:rPr b="1" i="1" lang="it-IT" sz="2200">
                <a:solidFill>
                  <a:srgbClr val="0D1720"/>
                </a:solidFill>
                <a:latin typeface="Arial"/>
                <a:ea typeface="Arial"/>
                <a:cs typeface="Arial"/>
                <a:sym typeface="Arial"/>
              </a:rPr>
              <a:t>21</a:t>
            </a:r>
            <a:r>
              <a:rPr i="1" lang="it-IT" sz="2200">
                <a:solidFill>
                  <a:srgbClr val="0D1720"/>
                </a:solidFill>
                <a:latin typeface="Arial"/>
                <a:ea typeface="Arial"/>
                <a:cs typeface="Arial"/>
                <a:sym typeface="Arial"/>
              </a:rPr>
              <a:t> benchmark datasets</a:t>
            </a:r>
            <a:r>
              <a:rPr lang="it-IT" sz="2200">
                <a:solidFill>
                  <a:srgbClr val="0D1720"/>
                </a:solidFill>
                <a:latin typeface="Arial"/>
                <a:ea typeface="Arial"/>
                <a:cs typeface="Arial"/>
                <a:sym typeface="Arial"/>
              </a:rPr>
              <a:t> and </a:t>
            </a:r>
            <a:r>
              <a:rPr b="1" i="1" lang="it-IT" sz="2200">
                <a:solidFill>
                  <a:srgbClr val="0D1720"/>
                </a:solidFill>
                <a:latin typeface="Arial"/>
                <a:ea typeface="Arial"/>
                <a:cs typeface="Arial"/>
                <a:sym typeface="Arial"/>
              </a:rPr>
              <a:t>3</a:t>
            </a:r>
            <a:r>
              <a:rPr i="1" lang="it-IT" sz="2200">
                <a:solidFill>
                  <a:srgbClr val="0D1720"/>
                </a:solidFill>
                <a:latin typeface="Arial"/>
                <a:ea typeface="Arial"/>
                <a:cs typeface="Arial"/>
                <a:sym typeface="Arial"/>
              </a:rPr>
              <a:t> anomaly detectors</a:t>
            </a:r>
            <a:r>
              <a:rPr lang="it-IT" sz="2200">
                <a:solidFill>
                  <a:srgbClr val="0D1720"/>
                </a:solidFill>
                <a:latin typeface="Arial"/>
                <a:ea typeface="Arial"/>
                <a:cs typeface="Arial"/>
                <a:sym typeface="Arial"/>
              </a:rPr>
              <a:t>, and we found that:</a:t>
            </a:r>
            <a:endParaRPr/>
          </a:p>
          <a:p>
            <a:pPr indent="0" lvl="0" marL="0" marR="0" rtl="0" algn="l">
              <a:spcBef>
                <a:spcPts val="0"/>
              </a:spcBef>
              <a:spcAft>
                <a:spcPts val="0"/>
              </a:spcAft>
              <a:buNone/>
            </a:pPr>
            <a:r>
              <a:t/>
            </a:r>
            <a:endParaRPr sz="1800">
              <a:solidFill>
                <a:srgbClr val="0D1720"/>
              </a:solidFill>
              <a:latin typeface="Arial"/>
              <a:ea typeface="Arial"/>
              <a:cs typeface="Arial"/>
              <a:sym typeface="Arial"/>
            </a:endParaRPr>
          </a:p>
          <a:p>
            <a:pPr indent="-457200" lvl="1" marL="914400" marR="0" rtl="0" algn="l">
              <a:spcBef>
                <a:spcPts val="0"/>
              </a:spcBef>
              <a:spcAft>
                <a:spcPts val="0"/>
              </a:spcAft>
              <a:buClr>
                <a:srgbClr val="0D1720"/>
              </a:buClr>
              <a:buSzPts val="2200"/>
              <a:buFont typeface="Arial"/>
              <a:buAutoNum type="arabicPeriod"/>
            </a:pPr>
            <a:r>
              <a:rPr b="0" i="0" lang="it-IT" sz="2200" u="none" cap="none" strike="noStrike">
                <a:solidFill>
                  <a:srgbClr val="0D1720"/>
                </a:solidFill>
                <a:latin typeface="Arial"/>
                <a:ea typeface="Arial"/>
                <a:cs typeface="Arial"/>
                <a:sym typeface="Arial"/>
              </a:rPr>
              <a:t>Our outlier probability’s estimate leads to more accurate confidence scores;</a:t>
            </a:r>
            <a:endParaRPr/>
          </a:p>
          <a:p>
            <a:pPr indent="-342900" lvl="1" marL="914400" marR="0" rtl="0" algn="l">
              <a:spcBef>
                <a:spcPts val="0"/>
              </a:spcBef>
              <a:spcAft>
                <a:spcPts val="0"/>
              </a:spcAft>
              <a:buClr>
                <a:schemeClr val="dk1"/>
              </a:buClr>
              <a:buSzPts val="1800"/>
              <a:buFont typeface="Arial"/>
              <a:buNone/>
            </a:pPr>
            <a:r>
              <a:t/>
            </a:r>
            <a:endParaRPr b="0" i="0" sz="1800" u="none" cap="none" strike="noStrike">
              <a:solidFill>
                <a:srgbClr val="0D1720"/>
              </a:solidFill>
              <a:latin typeface="Arial"/>
              <a:ea typeface="Arial"/>
              <a:cs typeface="Arial"/>
              <a:sym typeface="Arial"/>
            </a:endParaRPr>
          </a:p>
          <a:p>
            <a:pPr indent="-457200" lvl="1" marL="914400" marR="0" rtl="0" algn="l">
              <a:spcBef>
                <a:spcPts val="0"/>
              </a:spcBef>
              <a:spcAft>
                <a:spcPts val="0"/>
              </a:spcAft>
              <a:buClr>
                <a:srgbClr val="0D1720"/>
              </a:buClr>
              <a:buSzPts val="2200"/>
              <a:buFont typeface="Arial"/>
              <a:buAutoNum type="arabicPeriod"/>
            </a:pPr>
            <a:r>
              <a:rPr b="0" i="1" lang="it-IT" sz="2200" u="none" cap="none" strike="noStrike">
                <a:solidFill>
                  <a:srgbClr val="0D1720"/>
                </a:solidFill>
                <a:latin typeface="Arial"/>
                <a:ea typeface="Arial"/>
                <a:cs typeface="Arial"/>
                <a:sym typeface="Arial"/>
              </a:rPr>
              <a:t>ExCeeD</a:t>
            </a:r>
            <a:r>
              <a:rPr b="0" i="0" lang="it-IT" sz="2200" u="none" cap="none" strike="noStrike">
                <a:solidFill>
                  <a:srgbClr val="0D1720"/>
                </a:solidFill>
                <a:latin typeface="Arial"/>
                <a:ea typeface="Arial"/>
                <a:cs typeface="Arial"/>
                <a:sym typeface="Arial"/>
              </a:rPr>
              <a:t> outperforms all the baselines, no matter of the anomaly detector used.</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pic>
        <p:nvPicPr>
          <p:cNvPr id="495" name="Google Shape;495;p30"/>
          <p:cNvPicPr preferRelativeResize="0"/>
          <p:nvPr/>
        </p:nvPicPr>
        <p:blipFill>
          <a:blip r:embed="rId3">
            <a:alphaModFix/>
          </a:blip>
          <a:stretch>
            <a:fillRect/>
          </a:stretch>
        </p:blipFill>
        <p:spPr>
          <a:xfrm>
            <a:off x="643700" y="1511425"/>
            <a:ext cx="10660426" cy="3807300"/>
          </a:xfrm>
          <a:prstGeom prst="rect">
            <a:avLst/>
          </a:prstGeom>
          <a:noFill/>
          <a:ln>
            <a:noFill/>
          </a:ln>
        </p:spPr>
      </p:pic>
      <p:sp>
        <p:nvSpPr>
          <p:cNvPr id="496" name="Google Shape;496;p30"/>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it-IT"/>
              <a:t>‹#›</a:t>
            </a:fld>
            <a:endParaRPr/>
          </a:p>
        </p:txBody>
      </p:sp>
      <p:sp>
        <p:nvSpPr>
          <p:cNvPr id="497" name="Google Shape;497;p30"/>
          <p:cNvSpPr txBox="1"/>
          <p:nvPr>
            <p:ph type="title"/>
          </p:nvPr>
        </p:nvSpPr>
        <p:spPr>
          <a:xfrm>
            <a:off x="491288" y="207036"/>
            <a:ext cx="11552898" cy="11520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dk2"/>
              </a:buClr>
              <a:buSzPts val="3200"/>
              <a:buFont typeface="Arial"/>
              <a:buNone/>
            </a:pPr>
            <a:r>
              <a:rPr b="1" i="1" lang="it-IT" sz="3200"/>
              <a:t>ExCeeD Captures Our Intuitions about How a Detector’s Confidence in Its Prediction Varies as this </a:t>
            </a:r>
            <a:r>
              <a:rPr b="1" i="1" lang="it-IT" sz="3200">
                <a:solidFill>
                  <a:srgbClr val="7030A0"/>
                </a:solidFill>
              </a:rPr>
              <a:t>Example Moves</a:t>
            </a:r>
            <a:endParaRPr sz="3200">
              <a:solidFill>
                <a:schemeClr val="dk1"/>
              </a:solidFill>
            </a:endParaRPr>
          </a:p>
        </p:txBody>
      </p:sp>
      <p:sp>
        <p:nvSpPr>
          <p:cNvPr id="498" name="Google Shape;498;p30"/>
          <p:cNvSpPr txBox="1"/>
          <p:nvPr/>
        </p:nvSpPr>
        <p:spPr>
          <a:xfrm>
            <a:off x="491288" y="4971470"/>
            <a:ext cx="1668816" cy="110799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it-IT" sz="2200">
                <a:solidFill>
                  <a:srgbClr val="0D1720"/>
                </a:solidFill>
                <a:latin typeface="Arial"/>
                <a:ea typeface="Arial"/>
                <a:cs typeface="Arial"/>
                <a:sym typeface="Arial"/>
              </a:rPr>
              <a:t>Prediction:</a:t>
            </a:r>
            <a:endParaRPr sz="2200">
              <a:solidFill>
                <a:srgbClr val="002A7E"/>
              </a:solidFill>
              <a:latin typeface="Arial"/>
              <a:ea typeface="Arial"/>
              <a:cs typeface="Arial"/>
              <a:sym typeface="Arial"/>
            </a:endParaRPr>
          </a:p>
          <a:p>
            <a:pPr indent="-285750" lvl="0" marL="285750" marR="0" rtl="0" algn="l">
              <a:spcBef>
                <a:spcPts val="0"/>
              </a:spcBef>
              <a:spcAft>
                <a:spcPts val="0"/>
              </a:spcAft>
              <a:buClr>
                <a:srgbClr val="002A7E"/>
              </a:buClr>
              <a:buSzPts val="2200"/>
              <a:buFont typeface="Arial"/>
              <a:buChar char="•"/>
            </a:pPr>
            <a:r>
              <a:rPr lang="it-IT" sz="2200">
                <a:solidFill>
                  <a:srgbClr val="002A7E"/>
                </a:solidFill>
                <a:latin typeface="Arial"/>
                <a:ea typeface="Arial"/>
                <a:cs typeface="Arial"/>
                <a:sym typeface="Arial"/>
              </a:rPr>
              <a:t>Normal</a:t>
            </a:r>
            <a:endParaRPr/>
          </a:p>
          <a:p>
            <a:pPr indent="-285750" lvl="0" marL="285750" marR="0" rtl="0" algn="l">
              <a:spcBef>
                <a:spcPts val="0"/>
              </a:spcBef>
              <a:spcAft>
                <a:spcPts val="0"/>
              </a:spcAft>
              <a:buClr>
                <a:srgbClr val="C00000"/>
              </a:buClr>
              <a:buSzPts val="2200"/>
              <a:buFont typeface="Arial"/>
              <a:buChar char="•"/>
            </a:pPr>
            <a:r>
              <a:rPr lang="it-IT" sz="2200">
                <a:solidFill>
                  <a:srgbClr val="C00000"/>
                </a:solidFill>
                <a:latin typeface="Arial"/>
                <a:ea typeface="Arial"/>
                <a:cs typeface="Arial"/>
                <a:sym typeface="Arial"/>
              </a:rPr>
              <a:t>Anomaly</a:t>
            </a:r>
            <a:endParaRPr sz="2200">
              <a:solidFill>
                <a:srgbClr val="0D1720"/>
              </a:solidFill>
              <a:latin typeface="Arial"/>
              <a:ea typeface="Arial"/>
              <a:cs typeface="Arial"/>
              <a:sym typeface="Arial"/>
            </a:endParaRPr>
          </a:p>
        </p:txBody>
      </p:sp>
      <p:pic>
        <p:nvPicPr>
          <p:cNvPr descr="A picture containing drawing, food, plate&#10;&#10;Description automatically generated" id="499" name="Google Shape;499;p30"/>
          <p:cNvPicPr preferRelativeResize="0"/>
          <p:nvPr/>
        </p:nvPicPr>
        <p:blipFill rotWithShape="1">
          <a:blip r:embed="rId4">
            <a:alphaModFix/>
          </a:blip>
          <a:srcRect b="0" l="0" r="0" t="0"/>
          <a:stretch/>
        </p:blipFill>
        <p:spPr>
          <a:xfrm>
            <a:off x="10266737" y="6337850"/>
            <a:ext cx="648000" cy="3909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31"/>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it-IT"/>
              <a:t>‹#›</a:t>
            </a:fld>
            <a:endParaRPr/>
          </a:p>
        </p:txBody>
      </p:sp>
      <p:sp>
        <p:nvSpPr>
          <p:cNvPr id="505" name="Google Shape;505;p31"/>
          <p:cNvSpPr txBox="1"/>
          <p:nvPr>
            <p:ph type="title"/>
          </p:nvPr>
        </p:nvSpPr>
        <p:spPr>
          <a:xfrm>
            <a:off x="491288" y="207036"/>
            <a:ext cx="11552898" cy="11520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dk2"/>
              </a:buClr>
              <a:buSzPts val="3200"/>
              <a:buFont typeface="Arial"/>
              <a:buNone/>
            </a:pPr>
            <a:r>
              <a:rPr b="1" i="1" lang="it-IT" sz="3200"/>
              <a:t>Take Aways</a:t>
            </a:r>
            <a:endParaRPr sz="3200">
              <a:solidFill>
                <a:schemeClr val="dk1"/>
              </a:solidFill>
            </a:endParaRPr>
          </a:p>
        </p:txBody>
      </p:sp>
      <p:sp>
        <p:nvSpPr>
          <p:cNvPr id="506" name="Google Shape;506;p31"/>
          <p:cNvSpPr txBox="1"/>
          <p:nvPr/>
        </p:nvSpPr>
        <p:spPr>
          <a:xfrm>
            <a:off x="491300" y="1616588"/>
            <a:ext cx="11484300" cy="46023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D1720"/>
              </a:buClr>
              <a:buSzPts val="2200"/>
              <a:buFont typeface="Arial"/>
              <a:buChar char="•"/>
            </a:pPr>
            <a:r>
              <a:rPr lang="it-IT" sz="2200">
                <a:solidFill>
                  <a:srgbClr val="0D1720"/>
                </a:solidFill>
                <a:latin typeface="Arial"/>
                <a:ea typeface="Arial"/>
                <a:cs typeface="Arial"/>
                <a:sym typeface="Arial"/>
              </a:rPr>
              <a:t>We </a:t>
            </a:r>
            <a:r>
              <a:rPr lang="it-IT" sz="2200">
                <a:solidFill>
                  <a:srgbClr val="0D1720"/>
                </a:solidFill>
              </a:rPr>
              <a:t>introduced</a:t>
            </a:r>
            <a:r>
              <a:rPr lang="it-IT" sz="2200">
                <a:solidFill>
                  <a:srgbClr val="0D1720"/>
                </a:solidFill>
                <a:latin typeface="Arial"/>
                <a:ea typeface="Arial"/>
                <a:cs typeface="Arial"/>
                <a:sym typeface="Arial"/>
              </a:rPr>
              <a:t> a novel definition of </a:t>
            </a:r>
            <a:r>
              <a:rPr b="1" i="1" lang="it-IT" sz="2200">
                <a:solidFill>
                  <a:srgbClr val="0D1720"/>
                </a:solidFill>
              </a:rPr>
              <a:t>confidence</a:t>
            </a:r>
            <a:r>
              <a:rPr i="1" lang="it-IT" sz="2200">
                <a:solidFill>
                  <a:srgbClr val="0D1720"/>
                </a:solidFill>
                <a:latin typeface="Arial"/>
                <a:ea typeface="Arial"/>
                <a:cs typeface="Arial"/>
                <a:sym typeface="Arial"/>
              </a:rPr>
              <a:t> </a:t>
            </a:r>
            <a:r>
              <a:rPr lang="it-IT" sz="2200">
                <a:solidFill>
                  <a:srgbClr val="0D1720"/>
                </a:solidFill>
                <a:latin typeface="Arial"/>
                <a:ea typeface="Arial"/>
                <a:cs typeface="Arial"/>
                <a:sym typeface="Arial"/>
              </a:rPr>
              <a:t>as the probability that the predicted </a:t>
            </a:r>
            <a:endParaRPr sz="2200">
              <a:solidFill>
                <a:srgbClr val="0D1720"/>
              </a:solidFill>
              <a:latin typeface="Arial"/>
              <a:ea typeface="Arial"/>
              <a:cs typeface="Arial"/>
              <a:sym typeface="Arial"/>
            </a:endParaRPr>
          </a:p>
          <a:p>
            <a:pPr indent="0" lvl="0" marL="457200" marR="0" rtl="0" algn="l">
              <a:spcBef>
                <a:spcPts val="0"/>
              </a:spcBef>
              <a:spcAft>
                <a:spcPts val="0"/>
              </a:spcAft>
              <a:buNone/>
            </a:pPr>
            <a:r>
              <a:rPr lang="it-IT" sz="2200">
                <a:solidFill>
                  <a:srgbClr val="0D1720"/>
                </a:solidFill>
                <a:latin typeface="Arial"/>
                <a:ea typeface="Arial"/>
                <a:cs typeface="Arial"/>
                <a:sym typeface="Arial"/>
              </a:rPr>
              <a:t>class would change if a different training set was observed;</a:t>
            </a:r>
            <a:endParaRPr sz="2200">
              <a:solidFill>
                <a:srgbClr val="0D1720"/>
              </a:solidFill>
              <a:latin typeface="Arial"/>
              <a:ea typeface="Arial"/>
              <a:cs typeface="Arial"/>
              <a:sym typeface="Arial"/>
            </a:endParaRPr>
          </a:p>
          <a:p>
            <a:pPr indent="0" lvl="0" marL="0" marR="0" rtl="0" algn="l">
              <a:spcBef>
                <a:spcPts val="0"/>
              </a:spcBef>
              <a:spcAft>
                <a:spcPts val="0"/>
              </a:spcAft>
              <a:buNone/>
            </a:pPr>
            <a:r>
              <a:t/>
            </a:r>
            <a:endParaRPr sz="2200">
              <a:solidFill>
                <a:srgbClr val="0D1720"/>
              </a:solidFill>
            </a:endParaRPr>
          </a:p>
          <a:p>
            <a:pPr indent="-342900" lvl="0" marL="342900" marR="0" rtl="0" algn="l">
              <a:spcBef>
                <a:spcPts val="0"/>
              </a:spcBef>
              <a:spcAft>
                <a:spcPts val="0"/>
              </a:spcAft>
              <a:buClr>
                <a:srgbClr val="0D1720"/>
              </a:buClr>
              <a:buSzPts val="2200"/>
              <a:buChar char="•"/>
            </a:pPr>
            <a:r>
              <a:rPr lang="it-IT" sz="2200">
                <a:solidFill>
                  <a:srgbClr val="0D1720"/>
                </a:solidFill>
              </a:rPr>
              <a:t>Confidence is not simply density estimation, because it captures the </a:t>
            </a:r>
            <a:r>
              <a:rPr b="1" i="1" lang="it-IT" sz="2200">
                <a:solidFill>
                  <a:srgbClr val="0D1720"/>
                </a:solidFill>
              </a:rPr>
              <a:t>consistency</a:t>
            </a:r>
            <a:r>
              <a:rPr lang="it-IT" sz="2200">
                <a:solidFill>
                  <a:srgbClr val="0D1720"/>
                </a:solidFill>
              </a:rPr>
              <a:t> of </a:t>
            </a:r>
            <a:endParaRPr sz="2200">
              <a:solidFill>
                <a:srgbClr val="0D1720"/>
              </a:solidFill>
            </a:endParaRPr>
          </a:p>
          <a:p>
            <a:pPr indent="0" lvl="0" marL="457200" marR="0" rtl="0" algn="l">
              <a:spcBef>
                <a:spcPts val="0"/>
              </a:spcBef>
              <a:spcAft>
                <a:spcPts val="0"/>
              </a:spcAft>
              <a:buNone/>
            </a:pPr>
            <a:r>
              <a:rPr lang="it-IT" sz="2200">
                <a:solidFill>
                  <a:srgbClr val="0D1720"/>
                </a:solidFill>
              </a:rPr>
              <a:t>any anomaly detector in making the same prediction;</a:t>
            </a:r>
            <a:endParaRPr sz="2200">
              <a:solidFill>
                <a:srgbClr val="0D1720"/>
              </a:solidFill>
            </a:endParaRPr>
          </a:p>
          <a:p>
            <a:pPr indent="-203200" lvl="0" marL="342900" marR="0" rtl="0" algn="l">
              <a:spcBef>
                <a:spcPts val="0"/>
              </a:spcBef>
              <a:spcAft>
                <a:spcPts val="0"/>
              </a:spcAft>
              <a:buClr>
                <a:schemeClr val="dk1"/>
              </a:buClr>
              <a:buSzPts val="2200"/>
              <a:buFont typeface="Arial"/>
              <a:buNone/>
            </a:pPr>
            <a:r>
              <a:t/>
            </a:r>
            <a:endParaRPr sz="2200">
              <a:solidFill>
                <a:srgbClr val="0D1720"/>
              </a:solidFill>
              <a:latin typeface="Arial"/>
              <a:ea typeface="Arial"/>
              <a:cs typeface="Arial"/>
              <a:sym typeface="Arial"/>
            </a:endParaRPr>
          </a:p>
          <a:p>
            <a:pPr indent="-342900" lvl="0" marL="342900" marR="0" rtl="0" algn="l">
              <a:spcBef>
                <a:spcPts val="0"/>
              </a:spcBef>
              <a:spcAft>
                <a:spcPts val="0"/>
              </a:spcAft>
              <a:buClr>
                <a:srgbClr val="0D1720"/>
              </a:buClr>
              <a:buSzPts val="2200"/>
              <a:buFont typeface="Arial"/>
              <a:buChar char="•"/>
            </a:pPr>
            <a:r>
              <a:rPr i="1" lang="it-IT" sz="2200">
                <a:solidFill>
                  <a:srgbClr val="0D1720"/>
                </a:solidFill>
                <a:latin typeface="Arial"/>
                <a:ea typeface="Arial"/>
                <a:cs typeface="Arial"/>
                <a:sym typeface="Arial"/>
              </a:rPr>
              <a:t>ExCeeD</a:t>
            </a:r>
            <a:r>
              <a:rPr lang="it-IT" sz="2200">
                <a:solidFill>
                  <a:srgbClr val="0D1720"/>
                </a:solidFill>
              </a:rPr>
              <a:t> estimates</a:t>
            </a:r>
            <a:r>
              <a:rPr lang="it-IT" sz="2200">
                <a:solidFill>
                  <a:srgbClr val="0D1720"/>
                </a:solidFill>
                <a:latin typeface="Arial"/>
                <a:ea typeface="Arial"/>
                <a:cs typeface="Arial"/>
                <a:sym typeface="Arial"/>
              </a:rPr>
              <a:t> any anomaly detector’s confidence</a:t>
            </a:r>
            <a:r>
              <a:rPr lang="it-IT" sz="2200">
                <a:solidFill>
                  <a:srgbClr val="0D1720"/>
                </a:solidFill>
              </a:rPr>
              <a:t> based on Bayesian learning;</a:t>
            </a:r>
            <a:endParaRPr/>
          </a:p>
          <a:p>
            <a:pPr indent="0" lvl="0" marL="0" marR="0" rtl="0" algn="l">
              <a:spcBef>
                <a:spcPts val="0"/>
              </a:spcBef>
              <a:spcAft>
                <a:spcPts val="0"/>
              </a:spcAft>
              <a:buNone/>
            </a:pPr>
            <a:r>
              <a:t/>
            </a:r>
            <a:endParaRPr sz="2200">
              <a:solidFill>
                <a:srgbClr val="0D1720"/>
              </a:solidFill>
            </a:endParaRPr>
          </a:p>
          <a:p>
            <a:pPr indent="-342900" lvl="0" marL="342900" marR="0" rtl="0" algn="l">
              <a:spcBef>
                <a:spcPts val="0"/>
              </a:spcBef>
              <a:spcAft>
                <a:spcPts val="0"/>
              </a:spcAft>
              <a:buClr>
                <a:srgbClr val="0D1720"/>
              </a:buClr>
              <a:buSzPts val="2200"/>
              <a:buFont typeface="Arial"/>
              <a:buChar char="•"/>
            </a:pPr>
            <a:r>
              <a:rPr lang="it-IT" sz="2200">
                <a:solidFill>
                  <a:srgbClr val="0D1720"/>
                </a:solidFill>
              </a:rPr>
              <a:t>Increasing the data results in the region with high uncertainty becoming narrower;</a:t>
            </a:r>
            <a:endParaRPr sz="2200">
              <a:solidFill>
                <a:srgbClr val="0D1720"/>
              </a:solidFill>
            </a:endParaRPr>
          </a:p>
          <a:p>
            <a:pPr indent="0" lvl="0" marL="0" marR="0" rtl="0" algn="l">
              <a:spcBef>
                <a:spcPts val="0"/>
              </a:spcBef>
              <a:spcAft>
                <a:spcPts val="0"/>
              </a:spcAft>
              <a:buNone/>
            </a:pPr>
            <a:r>
              <a:t/>
            </a:r>
            <a:endParaRPr sz="2200">
              <a:solidFill>
                <a:srgbClr val="0D1720"/>
              </a:solidFill>
            </a:endParaRPr>
          </a:p>
          <a:p>
            <a:pPr indent="-342900" lvl="0" marL="342900" marR="0" rtl="0" algn="l">
              <a:spcBef>
                <a:spcPts val="0"/>
              </a:spcBef>
              <a:spcAft>
                <a:spcPts val="0"/>
              </a:spcAft>
              <a:buClr>
                <a:srgbClr val="0D1720"/>
              </a:buClr>
              <a:buSzPts val="2200"/>
              <a:buChar char="•"/>
            </a:pPr>
            <a:r>
              <a:rPr lang="it-IT" sz="2200">
                <a:solidFill>
                  <a:srgbClr val="0D1720"/>
                </a:solidFill>
              </a:rPr>
              <a:t>The closer to the decision boundary, the higher the uncertainty, the lower the confidence.</a:t>
            </a:r>
            <a:endParaRPr sz="2200">
              <a:solidFill>
                <a:srgbClr val="0D1720"/>
              </a:solidFill>
            </a:endParaRPr>
          </a:p>
          <a:p>
            <a:pPr indent="0" lvl="0" marL="0" marR="0" rtl="0" algn="l">
              <a:spcBef>
                <a:spcPts val="0"/>
              </a:spcBef>
              <a:spcAft>
                <a:spcPts val="0"/>
              </a:spcAft>
              <a:buNone/>
            </a:pPr>
            <a:r>
              <a:t/>
            </a:r>
            <a:endParaRPr sz="3100">
              <a:solidFill>
                <a:srgbClr val="0D1720"/>
              </a:solidFill>
            </a:endParaRPr>
          </a:p>
          <a:p>
            <a:pPr indent="0" lvl="0" marL="0" marR="0" rtl="0" algn="l">
              <a:spcBef>
                <a:spcPts val="0"/>
              </a:spcBef>
              <a:spcAft>
                <a:spcPts val="0"/>
              </a:spcAft>
              <a:buNone/>
            </a:pPr>
            <a:r>
              <a:rPr lang="it-IT" sz="2000">
                <a:solidFill>
                  <a:srgbClr val="0D1720"/>
                </a:solidFill>
                <a:latin typeface="Arial"/>
                <a:ea typeface="Arial"/>
                <a:cs typeface="Arial"/>
                <a:sym typeface="Arial"/>
              </a:rPr>
              <a:t>All code and experiments are available online:  </a:t>
            </a:r>
            <a:r>
              <a:rPr i="1" lang="it-IT" sz="2000" u="sng">
                <a:solidFill>
                  <a:schemeClr val="dk1"/>
                </a:solidFill>
                <a:latin typeface="Arial"/>
                <a:ea typeface="Arial"/>
                <a:cs typeface="Arial"/>
                <a:sym typeface="Arial"/>
                <a:hlinkClick r:id="rId3">
                  <a:extLst>
                    <a:ext uri="{A12FA001-AC4F-418D-AE19-62706E023703}">
                      <ahyp:hlinkClr val="tx"/>
                    </a:ext>
                  </a:extLst>
                </a:hlinkClick>
              </a:rPr>
              <a:t>https://github.com/Lorenzo-Perini/Confidence_AD</a:t>
            </a:r>
            <a:endParaRPr i="1" sz="2000">
              <a:solidFill>
                <a:srgbClr val="0D1720"/>
              </a:solidFill>
              <a:latin typeface="Arial"/>
              <a:ea typeface="Arial"/>
              <a:cs typeface="Arial"/>
              <a:sym typeface="Arial"/>
            </a:endParaRPr>
          </a:p>
        </p:txBody>
      </p:sp>
      <p:pic>
        <p:nvPicPr>
          <p:cNvPr descr="A picture containing drawing, food, plate&#10;&#10;Description automatically generated" id="507" name="Google Shape;507;p31"/>
          <p:cNvPicPr preferRelativeResize="0"/>
          <p:nvPr/>
        </p:nvPicPr>
        <p:blipFill rotWithShape="1">
          <a:blip r:embed="rId4">
            <a:alphaModFix/>
          </a:blip>
          <a:srcRect b="0" l="0" r="0" t="0"/>
          <a:stretch/>
        </p:blipFill>
        <p:spPr>
          <a:xfrm>
            <a:off x="10266737" y="6337850"/>
            <a:ext cx="648000" cy="3909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gbcd43dfd03_0_5"/>
          <p:cNvSpPr txBox="1"/>
          <p:nvPr>
            <p:ph type="ctrTitle"/>
          </p:nvPr>
        </p:nvSpPr>
        <p:spPr>
          <a:xfrm>
            <a:off x="575999" y="1080000"/>
            <a:ext cx="11510100" cy="4024800"/>
          </a:xfrm>
          <a:prstGeom prst="rect">
            <a:avLst/>
          </a:prstGeom>
          <a:noFill/>
          <a:ln>
            <a:noFill/>
          </a:ln>
        </p:spPr>
        <p:txBody>
          <a:bodyPr anchorCtr="0" anchor="ctr" bIns="0" lIns="0" spcFirstLastPara="1" rIns="0" wrap="square" tIns="0">
            <a:normAutofit/>
          </a:bodyPr>
          <a:lstStyle/>
          <a:p>
            <a:pPr indent="0" lvl="0" marL="0" rtl="0" algn="ctr">
              <a:spcBef>
                <a:spcPts val="0"/>
              </a:spcBef>
              <a:spcAft>
                <a:spcPts val="0"/>
              </a:spcAft>
              <a:buClr>
                <a:srgbClr val="D8D8D8"/>
              </a:buClr>
              <a:buSzPts val="4400"/>
              <a:buFont typeface="Arial"/>
              <a:buNone/>
            </a:pPr>
            <a:r>
              <a:t/>
            </a:r>
            <a:endParaRPr b="1" i="1" sz="4400">
              <a:solidFill>
                <a:srgbClr val="D8D8D8"/>
              </a:solidFill>
            </a:endParaRPr>
          </a:p>
          <a:p>
            <a:pPr indent="0" lvl="0" marL="0" rtl="0" algn="ctr">
              <a:spcBef>
                <a:spcPts val="0"/>
              </a:spcBef>
              <a:spcAft>
                <a:spcPts val="0"/>
              </a:spcAft>
              <a:buClr>
                <a:srgbClr val="D8D8D8"/>
              </a:buClr>
              <a:buSzPts val="4400"/>
              <a:buFont typeface="Arial"/>
              <a:buNone/>
            </a:pPr>
            <a:r>
              <a:t/>
            </a:r>
            <a:endParaRPr b="1" i="1" sz="4400">
              <a:solidFill>
                <a:srgbClr val="D8D8D8"/>
              </a:solidFill>
            </a:endParaRPr>
          </a:p>
          <a:p>
            <a:pPr indent="0" lvl="0" marL="0" rtl="0" algn="ctr">
              <a:spcBef>
                <a:spcPts val="0"/>
              </a:spcBef>
              <a:spcAft>
                <a:spcPts val="0"/>
              </a:spcAft>
              <a:buClr>
                <a:srgbClr val="D8D8D8"/>
              </a:buClr>
              <a:buSzPts val="4400"/>
              <a:buFont typeface="Arial"/>
              <a:buNone/>
            </a:pPr>
            <a:r>
              <a:rPr b="1" i="1" lang="it-IT" sz="4400">
                <a:solidFill>
                  <a:srgbClr val="D8D8D8"/>
                </a:solidFill>
              </a:rPr>
              <a:t>Thanks for your attention!</a:t>
            </a:r>
            <a:endParaRPr b="1" i="1" sz="4400">
              <a:solidFill>
                <a:srgbClr val="D8D8D8"/>
              </a:solidFill>
            </a:endParaRPr>
          </a:p>
          <a:p>
            <a:pPr indent="0" lvl="0" marL="0" rtl="0" algn="ctr">
              <a:spcBef>
                <a:spcPts val="0"/>
              </a:spcBef>
              <a:spcAft>
                <a:spcPts val="0"/>
              </a:spcAft>
              <a:buClr>
                <a:srgbClr val="D8D8D8"/>
              </a:buClr>
              <a:buSzPts val="4400"/>
              <a:buFont typeface="Arial"/>
              <a:buNone/>
            </a:pPr>
            <a:r>
              <a:t/>
            </a:r>
            <a:endParaRPr b="1" i="1" sz="4400">
              <a:solidFill>
                <a:srgbClr val="D8D8D8"/>
              </a:solidFill>
            </a:endParaRPr>
          </a:p>
          <a:p>
            <a:pPr indent="0" lvl="0" marL="0" rtl="0" algn="ctr">
              <a:spcBef>
                <a:spcPts val="0"/>
              </a:spcBef>
              <a:spcAft>
                <a:spcPts val="0"/>
              </a:spcAft>
              <a:buClr>
                <a:srgbClr val="D8D8D8"/>
              </a:buClr>
              <a:buSzPts val="4400"/>
              <a:buFont typeface="Arial"/>
              <a:buNone/>
            </a:pPr>
            <a:r>
              <a:t/>
            </a:r>
            <a:endParaRPr b="1" i="1" sz="4400">
              <a:solidFill>
                <a:srgbClr val="D8D8D8"/>
              </a:solidFill>
            </a:endParaRPr>
          </a:p>
          <a:p>
            <a:pPr indent="0" lvl="0" marL="0" rtl="0" algn="l">
              <a:spcBef>
                <a:spcPts val="0"/>
              </a:spcBef>
              <a:spcAft>
                <a:spcPts val="0"/>
              </a:spcAft>
              <a:buClr>
                <a:srgbClr val="D8D8D8"/>
              </a:buClr>
              <a:buSzPts val="4400"/>
              <a:buFont typeface="Arial"/>
              <a:buNone/>
            </a:pPr>
            <a:r>
              <a:rPr b="1" i="1" lang="it-IT" sz="3300">
                <a:solidFill>
                  <a:srgbClr val="D8D8D8"/>
                </a:solidFill>
              </a:rPr>
              <a:t>Contact us: name.surname@kuleuven.be</a:t>
            </a:r>
            <a:endParaRPr b="1" i="1" sz="3300">
              <a:solidFill>
                <a:srgbClr val="D8D8D8"/>
              </a:solidFill>
            </a:endParaRPr>
          </a:p>
        </p:txBody>
      </p:sp>
      <p:sp>
        <p:nvSpPr>
          <p:cNvPr id="513" name="Google Shape;513;gbcd43dfd03_0_5"/>
          <p:cNvSpPr txBox="1"/>
          <p:nvPr>
            <p:ph idx="1" type="subTitle"/>
          </p:nvPr>
        </p:nvSpPr>
        <p:spPr>
          <a:xfrm>
            <a:off x="575998" y="5392800"/>
            <a:ext cx="7932000" cy="1127400"/>
          </a:xfrm>
          <a:prstGeom prst="rect">
            <a:avLst/>
          </a:prstGeom>
          <a:noFill/>
          <a:ln>
            <a:noFill/>
          </a:ln>
        </p:spPr>
        <p:txBody>
          <a:bodyPr anchorCtr="0" anchor="t" bIns="0" lIns="0" spcFirstLastPara="1" rIns="0" wrap="square" tIns="0">
            <a:normAutofit fontScale="92500"/>
          </a:bodyPr>
          <a:lstStyle/>
          <a:p>
            <a:pPr indent="0" lvl="0" marL="0" rtl="0" algn="l">
              <a:lnSpc>
                <a:spcPct val="100000"/>
              </a:lnSpc>
              <a:spcBef>
                <a:spcPts val="0"/>
              </a:spcBef>
              <a:spcAft>
                <a:spcPts val="0"/>
              </a:spcAft>
              <a:buClr>
                <a:srgbClr val="0D1720"/>
              </a:buClr>
              <a:buSzPct val="100000"/>
              <a:buNone/>
            </a:pPr>
            <a:r>
              <a:rPr b="1" i="1" lang="it-IT" sz="2800">
                <a:solidFill>
                  <a:srgbClr val="0D1720"/>
                </a:solidFill>
              </a:rPr>
              <a:t>Lorenzo Perini</a:t>
            </a:r>
            <a:r>
              <a:rPr i="1" lang="it-IT" sz="2800">
                <a:solidFill>
                  <a:srgbClr val="0D1720"/>
                </a:solidFill>
              </a:rPr>
              <a:t>, Vincent Vercruyssen, Jesse Davis</a:t>
            </a:r>
            <a:endParaRPr/>
          </a:p>
          <a:p>
            <a:pPr indent="0" lvl="0" marL="0" rtl="0" algn="l">
              <a:lnSpc>
                <a:spcPct val="100000"/>
              </a:lnSpc>
              <a:spcBef>
                <a:spcPts val="1000"/>
              </a:spcBef>
              <a:spcAft>
                <a:spcPts val="0"/>
              </a:spcAft>
              <a:buClr>
                <a:srgbClr val="0D1720"/>
              </a:buClr>
              <a:buSzPct val="100000"/>
              <a:buNone/>
            </a:pPr>
            <a:r>
              <a:rPr i="1" lang="it-IT" sz="2800">
                <a:solidFill>
                  <a:srgbClr val="0D1720"/>
                </a:solidFill>
              </a:rPr>
              <a:t>SmartData@Polito</a:t>
            </a:r>
            <a:endParaRPr/>
          </a:p>
        </p:txBody>
      </p:sp>
      <p:pic>
        <p:nvPicPr>
          <p:cNvPr descr="A picture containing drawing, food, plate&#10;&#10;Description automatically generated" id="514" name="Google Shape;514;gbcd43dfd03_0_5"/>
          <p:cNvPicPr preferRelativeResize="0"/>
          <p:nvPr/>
        </p:nvPicPr>
        <p:blipFill rotWithShape="1">
          <a:blip r:embed="rId3">
            <a:alphaModFix/>
          </a:blip>
          <a:srcRect b="0" l="0" r="0" t="0"/>
          <a:stretch/>
        </p:blipFill>
        <p:spPr>
          <a:xfrm>
            <a:off x="2348249" y="337931"/>
            <a:ext cx="1216586" cy="734080"/>
          </a:xfrm>
          <a:prstGeom prst="rect">
            <a:avLst/>
          </a:prstGeom>
          <a:noFill/>
          <a:ln>
            <a:noFill/>
          </a:ln>
        </p:spPr>
      </p:pic>
      <p:pic>
        <p:nvPicPr>
          <p:cNvPr descr="A picture containing ax&#10;&#10;Description automatically generated" id="515" name="Google Shape;515;gbcd43dfd03_0_5"/>
          <p:cNvPicPr preferRelativeResize="0"/>
          <p:nvPr/>
        </p:nvPicPr>
        <p:blipFill rotWithShape="1">
          <a:blip r:embed="rId4">
            <a:alphaModFix/>
          </a:blip>
          <a:srcRect b="0" l="0" r="0" t="0"/>
          <a:stretch/>
        </p:blipFill>
        <p:spPr>
          <a:xfrm>
            <a:off x="9782015" y="6307913"/>
            <a:ext cx="442992" cy="360300"/>
          </a:xfrm>
          <a:prstGeom prst="rect">
            <a:avLst/>
          </a:prstGeom>
          <a:noFill/>
          <a:ln>
            <a:noFill/>
          </a:ln>
        </p:spPr>
      </p:pic>
      <p:sp>
        <p:nvSpPr>
          <p:cNvPr id="516" name="Google Shape;516;gbcd43dfd03_0_5"/>
          <p:cNvSpPr txBox="1"/>
          <p:nvPr/>
        </p:nvSpPr>
        <p:spPr>
          <a:xfrm>
            <a:off x="6487412" y="5940718"/>
            <a:ext cx="5512800" cy="7080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1" lang="it-IT" sz="1600" u="sng" cap="none" strike="noStrike">
                <a:solidFill>
                  <a:schemeClr val="dk1"/>
                </a:solidFill>
                <a:latin typeface="Arial"/>
                <a:ea typeface="Arial"/>
                <a:cs typeface="Arial"/>
                <a:sym typeface="Arial"/>
                <a:hlinkClick r:id="rId5">
                  <a:extLst>
                    <a:ext uri="{A12FA001-AC4F-418D-AE19-62706E023703}">
                      <ahyp:hlinkClr val="tx"/>
                    </a:ext>
                  </a:extLst>
                </a:hlinkClick>
              </a:rPr>
              <a:t>https://people.cs.kuleuven.be/~lorenzo.perini/</a:t>
            </a:r>
            <a:endParaRPr b="0" i="1" sz="1600" u="none" cap="none" strike="noStrike">
              <a:solidFill>
                <a:schemeClr val="dk1"/>
              </a:solidFill>
              <a:latin typeface="Arial"/>
              <a:ea typeface="Arial"/>
              <a:cs typeface="Arial"/>
              <a:sym typeface="Arial"/>
            </a:endParaRPr>
          </a:p>
          <a:p>
            <a:pPr indent="0" lvl="0" marL="0" marR="0" rtl="0" algn="r">
              <a:spcBef>
                <a:spcPts val="0"/>
              </a:spcBef>
              <a:spcAft>
                <a:spcPts val="0"/>
              </a:spcAft>
              <a:buNone/>
            </a:pPr>
            <a:r>
              <a:t/>
            </a:r>
            <a:endParaRPr b="0" i="1" sz="800" u="none" cap="none" strike="noStrike">
              <a:solidFill>
                <a:srgbClr val="0D1720"/>
              </a:solidFill>
              <a:latin typeface="Arial"/>
              <a:ea typeface="Arial"/>
              <a:cs typeface="Arial"/>
              <a:sym typeface="Arial"/>
            </a:endParaRPr>
          </a:p>
          <a:p>
            <a:pPr indent="0" lvl="0" marL="0" marR="0" rtl="0" algn="r">
              <a:spcBef>
                <a:spcPts val="0"/>
              </a:spcBef>
              <a:spcAft>
                <a:spcPts val="0"/>
              </a:spcAft>
              <a:buNone/>
            </a:pPr>
            <a:r>
              <a:rPr b="0" i="1" lang="it-IT" sz="1600" u="none" cap="none" strike="noStrike">
                <a:solidFill>
                  <a:srgbClr val="0D1720"/>
                </a:solidFill>
                <a:latin typeface="Arial"/>
                <a:ea typeface="Arial"/>
                <a:cs typeface="Arial"/>
                <a:sym typeface="Arial"/>
              </a:rPr>
              <a:t>@LorenzoPerini95</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gbca33e8956_0_0"/>
          <p:cNvPicPr preferRelativeResize="0"/>
          <p:nvPr/>
        </p:nvPicPr>
        <p:blipFill>
          <a:blip r:embed="rId3">
            <a:alphaModFix/>
          </a:blip>
          <a:stretch>
            <a:fillRect/>
          </a:stretch>
        </p:blipFill>
        <p:spPr>
          <a:xfrm>
            <a:off x="5880175" y="1203486"/>
            <a:ext cx="5129149" cy="5006514"/>
          </a:xfrm>
          <a:prstGeom prst="rect">
            <a:avLst/>
          </a:prstGeom>
          <a:noFill/>
          <a:ln>
            <a:noFill/>
          </a:ln>
        </p:spPr>
      </p:pic>
      <p:sp>
        <p:nvSpPr>
          <p:cNvPr id="118" name="Google Shape;118;gbca33e8956_0_0"/>
          <p:cNvSpPr txBox="1"/>
          <p:nvPr>
            <p:ph idx="12" type="sldNum"/>
          </p:nvPr>
        </p:nvSpPr>
        <p:spPr>
          <a:xfrm>
            <a:off x="576000" y="6210000"/>
            <a:ext cx="648000" cy="6480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it-IT"/>
              <a:t>‹#›</a:t>
            </a:fld>
            <a:endParaRPr/>
          </a:p>
        </p:txBody>
      </p:sp>
      <p:sp>
        <p:nvSpPr>
          <p:cNvPr id="119" name="Google Shape;119;gbca33e8956_0_0"/>
          <p:cNvSpPr txBox="1"/>
          <p:nvPr>
            <p:ph type="title"/>
          </p:nvPr>
        </p:nvSpPr>
        <p:spPr>
          <a:xfrm>
            <a:off x="576000" y="207036"/>
            <a:ext cx="11041200" cy="11520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b="1" i="1" lang="it-IT" sz="3200"/>
              <a:t>Context: Anomaly Detection Aims to Identify Examples that Do Not Correspond to Expected Normal Behaviours</a:t>
            </a:r>
            <a:endParaRPr b="1" i="1" sz="3200"/>
          </a:p>
        </p:txBody>
      </p:sp>
      <p:sp>
        <p:nvSpPr>
          <p:cNvPr id="120" name="Google Shape;120;gbca33e8956_0_0"/>
          <p:cNvSpPr txBox="1"/>
          <p:nvPr/>
        </p:nvSpPr>
        <p:spPr>
          <a:xfrm>
            <a:off x="576000" y="3608875"/>
            <a:ext cx="56952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IT" sz="2400"/>
              <a:t>Anomaly detection is tackled from an </a:t>
            </a:r>
            <a:r>
              <a:rPr i="1" lang="it-IT" sz="2400"/>
              <a:t>unsupervised</a:t>
            </a:r>
            <a:r>
              <a:rPr lang="it-IT" sz="2400"/>
              <a:t> perspective due to the costs and difficulties of acquiring labels for the anomaly class.</a:t>
            </a:r>
            <a:endParaRPr sz="2400"/>
          </a:p>
        </p:txBody>
      </p:sp>
      <p:pic>
        <p:nvPicPr>
          <p:cNvPr descr="A picture containing drawing, food, plate&#10;&#10;Description automatically generated" id="121" name="Google Shape;121;gbca33e8956_0_0"/>
          <p:cNvPicPr preferRelativeResize="0"/>
          <p:nvPr/>
        </p:nvPicPr>
        <p:blipFill rotWithShape="1">
          <a:blip r:embed="rId4">
            <a:alphaModFix/>
          </a:blip>
          <a:srcRect b="0" l="0" r="0" t="0"/>
          <a:stretch/>
        </p:blipFill>
        <p:spPr>
          <a:xfrm>
            <a:off x="10266737" y="6337850"/>
            <a:ext cx="647999" cy="3909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3"/>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it-IT"/>
              <a:t>‹#›</a:t>
            </a:fld>
            <a:endParaRPr/>
          </a:p>
        </p:txBody>
      </p:sp>
      <p:sp>
        <p:nvSpPr>
          <p:cNvPr id="127" name="Google Shape;127;p13"/>
          <p:cNvSpPr txBox="1"/>
          <p:nvPr>
            <p:ph type="title"/>
          </p:nvPr>
        </p:nvSpPr>
        <p:spPr>
          <a:xfrm>
            <a:off x="491288" y="207036"/>
            <a:ext cx="11552898" cy="11520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dk2"/>
              </a:buClr>
              <a:buSzPts val="3200"/>
              <a:buFont typeface="Arial"/>
              <a:buNone/>
            </a:pPr>
            <a:r>
              <a:rPr b="1" i="1" lang="it-IT" sz="3200"/>
              <a:t>4</a:t>
            </a:r>
            <a:r>
              <a:rPr b="1" i="1" lang="it-IT" sz="3200"/>
              <a:t> Steps of Standard Unsupervised Anomaly Detection</a:t>
            </a:r>
            <a:endParaRPr sz="3200">
              <a:solidFill>
                <a:schemeClr val="dk1"/>
              </a:solidFill>
              <a:latin typeface="Arial"/>
              <a:ea typeface="Arial"/>
              <a:cs typeface="Arial"/>
              <a:sym typeface="Arial"/>
            </a:endParaRPr>
          </a:p>
        </p:txBody>
      </p:sp>
      <p:pic>
        <p:nvPicPr>
          <p:cNvPr descr="A picture containing drawing, food, plate&#10;&#10;Description automatically generated" id="128" name="Google Shape;128;p13"/>
          <p:cNvPicPr preferRelativeResize="0"/>
          <p:nvPr/>
        </p:nvPicPr>
        <p:blipFill rotWithShape="1">
          <a:blip r:embed="rId3">
            <a:alphaModFix/>
          </a:blip>
          <a:srcRect b="0" l="0" r="0" t="0"/>
          <a:stretch/>
        </p:blipFill>
        <p:spPr>
          <a:xfrm>
            <a:off x="10266737" y="6337850"/>
            <a:ext cx="648000" cy="390999"/>
          </a:xfrm>
          <a:prstGeom prst="rect">
            <a:avLst/>
          </a:prstGeom>
          <a:noFill/>
          <a:ln>
            <a:noFill/>
          </a:ln>
        </p:spPr>
      </p:pic>
      <p:pic>
        <p:nvPicPr>
          <p:cNvPr descr="Database" id="129" name="Google Shape;129;p13"/>
          <p:cNvPicPr preferRelativeResize="0"/>
          <p:nvPr/>
        </p:nvPicPr>
        <p:blipFill rotWithShape="1">
          <a:blip r:embed="rId4">
            <a:alphaModFix/>
          </a:blip>
          <a:srcRect b="0" l="0" r="0" t="0"/>
          <a:stretch/>
        </p:blipFill>
        <p:spPr>
          <a:xfrm>
            <a:off x="395060" y="2043751"/>
            <a:ext cx="2604052" cy="2604052"/>
          </a:xfrm>
          <a:prstGeom prst="rect">
            <a:avLst/>
          </a:prstGeom>
          <a:noFill/>
          <a:ln>
            <a:noFill/>
          </a:ln>
        </p:spPr>
      </p:pic>
      <p:sp>
        <p:nvSpPr>
          <p:cNvPr id="130" name="Google Shape;130;p13"/>
          <p:cNvSpPr txBox="1"/>
          <p:nvPr/>
        </p:nvSpPr>
        <p:spPr>
          <a:xfrm>
            <a:off x="633364" y="4418337"/>
            <a:ext cx="2127443"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2200">
                <a:solidFill>
                  <a:srgbClr val="0D1720"/>
                </a:solidFill>
                <a:latin typeface="Arial"/>
                <a:ea typeface="Arial"/>
                <a:cs typeface="Arial"/>
                <a:sym typeface="Arial"/>
              </a:rPr>
              <a:t>Unlabeled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it-IT"/>
              <a:t>‹#›</a:t>
            </a:fld>
            <a:endParaRPr/>
          </a:p>
        </p:txBody>
      </p:sp>
      <p:sp>
        <p:nvSpPr>
          <p:cNvPr id="136" name="Google Shape;136;p17"/>
          <p:cNvSpPr txBox="1"/>
          <p:nvPr>
            <p:ph type="title"/>
          </p:nvPr>
        </p:nvSpPr>
        <p:spPr>
          <a:xfrm>
            <a:off x="491288" y="207036"/>
            <a:ext cx="11552898" cy="11520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dk2"/>
              </a:buClr>
              <a:buSzPts val="3200"/>
              <a:buFont typeface="Arial"/>
              <a:buNone/>
            </a:pPr>
            <a:r>
              <a:rPr b="1" i="1" lang="it-IT" sz="3200"/>
              <a:t>4</a:t>
            </a:r>
            <a:r>
              <a:rPr b="1" i="1" lang="it-IT" sz="3200"/>
              <a:t> Steps of Standard Unsupervised Anomaly Detection</a:t>
            </a:r>
            <a:endParaRPr sz="3200">
              <a:solidFill>
                <a:schemeClr val="dk1"/>
              </a:solidFill>
              <a:latin typeface="Arial"/>
              <a:ea typeface="Arial"/>
              <a:cs typeface="Arial"/>
              <a:sym typeface="Arial"/>
            </a:endParaRPr>
          </a:p>
        </p:txBody>
      </p:sp>
      <p:graphicFrame>
        <p:nvGraphicFramePr>
          <p:cNvPr id="137" name="Google Shape;137;p17"/>
          <p:cNvGraphicFramePr/>
          <p:nvPr/>
        </p:nvGraphicFramePr>
        <p:xfrm>
          <a:off x="3768619" y="1697712"/>
          <a:ext cx="3000000" cy="3000000"/>
        </p:xfrm>
        <a:graphic>
          <a:graphicData uri="http://schemas.openxmlformats.org/drawingml/2006/table">
            <a:tbl>
              <a:tblPr bandRow="1" firstRow="1">
                <a:noFill/>
                <a:tableStyleId>{B96E9AD6-4988-40D4-B7E5-C3B6E556E435}</a:tableStyleId>
              </a:tblPr>
              <a:tblGrid>
                <a:gridCol w="1536775"/>
              </a:tblGrid>
              <a:tr h="701050">
                <a:tc>
                  <a:txBody>
                    <a:bodyPr/>
                    <a:lstStyle/>
                    <a:p>
                      <a:pPr indent="0" lvl="0" marL="0" marR="0" rtl="0" algn="ctr">
                        <a:spcBef>
                          <a:spcPts val="0"/>
                        </a:spcBef>
                        <a:spcAft>
                          <a:spcPts val="0"/>
                        </a:spcAft>
                        <a:buNone/>
                      </a:pPr>
                      <a:r>
                        <a:rPr lang="it-IT" sz="2000"/>
                        <a:t>Anomaly Scores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marR="0" rtl="0" algn="ctr">
                        <a:spcBef>
                          <a:spcPts val="0"/>
                        </a:spcBef>
                        <a:spcAft>
                          <a:spcPts val="0"/>
                        </a:spcAft>
                        <a:buNone/>
                      </a:pPr>
                      <a:r>
                        <a:rPr b="1" lang="it-IT" sz="1700"/>
                        <a:t>s</a:t>
                      </a:r>
                      <a:r>
                        <a:rPr b="1" baseline="-25000" lang="it-IT" sz="1700"/>
                        <a:t>4</a:t>
                      </a:r>
                      <a:endParaRPr b="1" baseline="-25000"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marR="0" rtl="0" algn="ctr">
                        <a:spcBef>
                          <a:spcPts val="0"/>
                        </a:spcBef>
                        <a:spcAft>
                          <a:spcPts val="0"/>
                        </a:spcAft>
                        <a:buNone/>
                      </a:pPr>
                      <a:r>
                        <a:rPr b="1" lang="it-IT" sz="1700"/>
                        <a:t>s</a:t>
                      </a:r>
                      <a:r>
                        <a:rPr b="1" baseline="-25000" lang="it-IT" sz="1700"/>
                        <a:t>t</a:t>
                      </a:r>
                      <a:endParaRPr b="1" baseline="-25000"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marR="0" rtl="0" algn="ctr">
                        <a:spcBef>
                          <a:spcPts val="0"/>
                        </a:spcBef>
                        <a:spcAft>
                          <a:spcPts val="0"/>
                        </a:spcAft>
                        <a:buNone/>
                      </a:pPr>
                      <a:r>
                        <a:rPr b="1" lang="it-IT" sz="1700"/>
                        <a:t>s</a:t>
                      </a:r>
                      <a:r>
                        <a:rPr b="1" baseline="-25000" lang="it-IT" sz="1700"/>
                        <a:t>1</a:t>
                      </a:r>
                      <a:endParaRPr b="1" baseline="-25000"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marR="0" rtl="0" algn="ctr">
                        <a:spcBef>
                          <a:spcPts val="0"/>
                        </a:spcBef>
                        <a:spcAft>
                          <a:spcPts val="0"/>
                        </a:spcAft>
                        <a:buNone/>
                      </a:pPr>
                      <a:r>
                        <a:rPr b="1" lang="it-IT" sz="1700"/>
                        <a:t>s</a:t>
                      </a:r>
                      <a:r>
                        <a:rPr b="1" baseline="-25000" lang="it-IT" sz="1700"/>
                        <a:t>6</a:t>
                      </a:r>
                      <a:endParaRPr b="1" baseline="-25000"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50">
                <a:tc>
                  <a:txBody>
                    <a:bodyPr/>
                    <a:lstStyle/>
                    <a:p>
                      <a:pPr indent="0" lvl="0" marL="0" marR="0" rtl="0" algn="ctr">
                        <a:spcBef>
                          <a:spcPts val="0"/>
                        </a:spcBef>
                        <a:spcAft>
                          <a:spcPts val="0"/>
                        </a:spcAft>
                        <a:buNone/>
                      </a:pPr>
                      <a:r>
                        <a:rPr b="1" lang="it-IT" sz="1700"/>
                        <a:t>...</a:t>
                      </a:r>
                      <a:endParaRPr b="1"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marR="0" rtl="0" algn="ctr">
                        <a:spcBef>
                          <a:spcPts val="0"/>
                        </a:spcBef>
                        <a:spcAft>
                          <a:spcPts val="0"/>
                        </a:spcAft>
                        <a:buNone/>
                      </a:pPr>
                      <a:r>
                        <a:rPr b="1" lang="it-IT" sz="1700"/>
                        <a:t>s</a:t>
                      </a:r>
                      <a:r>
                        <a:rPr b="1" baseline="-25000" lang="it-IT" sz="1700"/>
                        <a:t>n</a:t>
                      </a:r>
                      <a:endParaRPr b="1" baseline="-25000"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50">
                <a:tc>
                  <a:txBody>
                    <a:bodyPr/>
                    <a:lstStyle/>
                    <a:p>
                      <a:pPr indent="0" lvl="0" marL="0" marR="0" rtl="0" algn="ctr">
                        <a:spcBef>
                          <a:spcPts val="0"/>
                        </a:spcBef>
                        <a:spcAft>
                          <a:spcPts val="0"/>
                        </a:spcAft>
                        <a:buNone/>
                      </a:pPr>
                      <a:r>
                        <a:rPr b="1" lang="it-IT" sz="1700"/>
                        <a:t>...</a:t>
                      </a:r>
                      <a:endParaRPr b="1"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marR="0" rtl="0" algn="ctr">
                        <a:spcBef>
                          <a:spcPts val="0"/>
                        </a:spcBef>
                        <a:spcAft>
                          <a:spcPts val="0"/>
                        </a:spcAft>
                        <a:buNone/>
                      </a:pPr>
                      <a:r>
                        <a:rPr b="1" lang="it-IT" sz="1700"/>
                        <a:t>s</a:t>
                      </a:r>
                      <a:r>
                        <a:rPr b="1" baseline="-25000" lang="it-IT" sz="1700"/>
                        <a:t>5</a:t>
                      </a:r>
                      <a:endParaRPr b="1" baseline="-25000"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38" name="Google Shape;138;p17"/>
          <p:cNvSpPr/>
          <p:nvPr/>
        </p:nvSpPr>
        <p:spPr>
          <a:xfrm>
            <a:off x="2832302" y="3206173"/>
            <a:ext cx="649357" cy="597886"/>
          </a:xfrm>
          <a:prstGeom prst="rightArrow">
            <a:avLst>
              <a:gd fmla="val 50000" name="adj1"/>
              <a:gd fmla="val 50000" name="adj2"/>
            </a:avLst>
          </a:prstGeom>
          <a:solidFill>
            <a:srgbClr val="4D7E99">
              <a:alpha val="49803"/>
            </a:srgbClr>
          </a:solidFill>
          <a:ln cap="flat" cmpd="sng" w="25400">
            <a:solidFill>
              <a:srgbClr val="0E465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9" name="Google Shape;139;p17"/>
          <p:cNvSpPr txBox="1"/>
          <p:nvPr/>
        </p:nvSpPr>
        <p:spPr>
          <a:xfrm>
            <a:off x="2804215" y="2811667"/>
            <a:ext cx="739028"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2200">
                <a:solidFill>
                  <a:srgbClr val="0D1720"/>
                </a:solidFill>
                <a:latin typeface="Arial"/>
                <a:ea typeface="Arial"/>
                <a:cs typeface="Arial"/>
                <a:sym typeface="Arial"/>
              </a:rPr>
              <a:t>Map</a:t>
            </a:r>
            <a:endParaRPr/>
          </a:p>
        </p:txBody>
      </p:sp>
      <p:pic>
        <p:nvPicPr>
          <p:cNvPr descr="A picture containing drawing, food, plate&#10;&#10;Description automatically generated" id="140" name="Google Shape;140;p17"/>
          <p:cNvPicPr preferRelativeResize="0"/>
          <p:nvPr/>
        </p:nvPicPr>
        <p:blipFill rotWithShape="1">
          <a:blip r:embed="rId3">
            <a:alphaModFix/>
          </a:blip>
          <a:srcRect b="0" l="0" r="0" t="0"/>
          <a:stretch/>
        </p:blipFill>
        <p:spPr>
          <a:xfrm>
            <a:off x="10266737" y="6337850"/>
            <a:ext cx="648000" cy="390999"/>
          </a:xfrm>
          <a:prstGeom prst="rect">
            <a:avLst/>
          </a:prstGeom>
          <a:noFill/>
          <a:ln>
            <a:noFill/>
          </a:ln>
        </p:spPr>
      </p:pic>
      <p:sp>
        <p:nvSpPr>
          <p:cNvPr id="141" name="Google Shape;141;p17"/>
          <p:cNvSpPr txBox="1"/>
          <p:nvPr/>
        </p:nvSpPr>
        <p:spPr>
          <a:xfrm>
            <a:off x="633364" y="4418337"/>
            <a:ext cx="2127443"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2200">
                <a:solidFill>
                  <a:srgbClr val="0D1720"/>
                </a:solidFill>
                <a:latin typeface="Arial"/>
                <a:ea typeface="Arial"/>
                <a:cs typeface="Arial"/>
                <a:sym typeface="Arial"/>
              </a:rPr>
              <a:t>Unlabeled Data</a:t>
            </a:r>
            <a:endParaRPr/>
          </a:p>
        </p:txBody>
      </p:sp>
      <p:pic>
        <p:nvPicPr>
          <p:cNvPr descr="Database" id="142" name="Google Shape;142;p17"/>
          <p:cNvPicPr preferRelativeResize="0"/>
          <p:nvPr/>
        </p:nvPicPr>
        <p:blipFill rotWithShape="1">
          <a:blip r:embed="rId4">
            <a:alphaModFix/>
          </a:blip>
          <a:srcRect b="0" l="0" r="0" t="0"/>
          <a:stretch/>
        </p:blipFill>
        <p:spPr>
          <a:xfrm>
            <a:off x="395060" y="2043751"/>
            <a:ext cx="2604052" cy="26040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ba443be9f3_0_45"/>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it-IT"/>
              <a:t>‹#›</a:t>
            </a:fld>
            <a:endParaRPr/>
          </a:p>
        </p:txBody>
      </p:sp>
      <p:sp>
        <p:nvSpPr>
          <p:cNvPr id="148" name="Google Shape;148;gba443be9f3_0_45"/>
          <p:cNvSpPr txBox="1"/>
          <p:nvPr>
            <p:ph type="title"/>
          </p:nvPr>
        </p:nvSpPr>
        <p:spPr>
          <a:xfrm>
            <a:off x="491288" y="207036"/>
            <a:ext cx="11553000" cy="11520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dk2"/>
              </a:buClr>
              <a:buSzPts val="3200"/>
              <a:buFont typeface="Arial"/>
              <a:buNone/>
            </a:pPr>
            <a:r>
              <a:rPr b="1" i="1" lang="it-IT" sz="3200"/>
              <a:t>4</a:t>
            </a:r>
            <a:r>
              <a:rPr b="1" i="1" lang="it-IT" sz="3200"/>
              <a:t> Steps of Standard Unsupervised Anomaly Detection</a:t>
            </a:r>
            <a:endParaRPr sz="3200">
              <a:solidFill>
                <a:schemeClr val="dk1"/>
              </a:solidFill>
              <a:latin typeface="Arial"/>
              <a:ea typeface="Arial"/>
              <a:cs typeface="Arial"/>
              <a:sym typeface="Arial"/>
            </a:endParaRPr>
          </a:p>
        </p:txBody>
      </p:sp>
      <p:sp>
        <p:nvSpPr>
          <p:cNvPr id="149" name="Google Shape;149;gba443be9f3_0_45"/>
          <p:cNvSpPr/>
          <p:nvPr/>
        </p:nvSpPr>
        <p:spPr>
          <a:xfrm>
            <a:off x="5629708" y="3206173"/>
            <a:ext cx="649500" cy="597900"/>
          </a:xfrm>
          <a:prstGeom prst="rightArrow">
            <a:avLst>
              <a:gd fmla="val 50000" name="adj1"/>
              <a:gd fmla="val 50000" name="adj2"/>
            </a:avLst>
          </a:prstGeom>
          <a:solidFill>
            <a:srgbClr val="4D7E99">
              <a:alpha val="49800"/>
            </a:srgbClr>
          </a:solidFill>
          <a:ln cap="flat" cmpd="sng" w="25400">
            <a:solidFill>
              <a:srgbClr val="0E465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0" name="Google Shape;150;gba443be9f3_0_45"/>
          <p:cNvSpPr txBox="1"/>
          <p:nvPr/>
        </p:nvSpPr>
        <p:spPr>
          <a:xfrm rot="-822531">
            <a:off x="7176489" y="4164591"/>
            <a:ext cx="649400" cy="3693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it-IT" sz="1800">
                <a:solidFill>
                  <a:srgbClr val="0D1720"/>
                </a:solidFill>
                <a:latin typeface="Arial"/>
                <a:ea typeface="Arial"/>
                <a:cs typeface="Arial"/>
                <a:sym typeface="Arial"/>
              </a:rPr>
              <a:t>yes</a:t>
            </a:r>
            <a:endParaRPr/>
          </a:p>
        </p:txBody>
      </p:sp>
      <p:sp>
        <p:nvSpPr>
          <p:cNvPr id="151" name="Google Shape;151;gba443be9f3_0_45"/>
          <p:cNvSpPr txBox="1"/>
          <p:nvPr/>
        </p:nvSpPr>
        <p:spPr>
          <a:xfrm rot="1036789">
            <a:off x="7098702" y="4899713"/>
            <a:ext cx="649411" cy="36949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it-IT" sz="1800">
                <a:solidFill>
                  <a:srgbClr val="0D1720"/>
                </a:solidFill>
                <a:latin typeface="Arial"/>
                <a:ea typeface="Arial"/>
                <a:cs typeface="Arial"/>
                <a:sym typeface="Arial"/>
              </a:rPr>
              <a:t>no</a:t>
            </a:r>
            <a:endParaRPr/>
          </a:p>
        </p:txBody>
      </p:sp>
      <p:graphicFrame>
        <p:nvGraphicFramePr>
          <p:cNvPr id="152" name="Google Shape;152;gba443be9f3_0_45"/>
          <p:cNvGraphicFramePr/>
          <p:nvPr/>
        </p:nvGraphicFramePr>
        <p:xfrm>
          <a:off x="3768619" y="1697712"/>
          <a:ext cx="3000000" cy="3000000"/>
        </p:xfrm>
        <a:graphic>
          <a:graphicData uri="http://schemas.openxmlformats.org/drawingml/2006/table">
            <a:tbl>
              <a:tblPr bandRow="1" firstRow="1">
                <a:noFill/>
                <a:tableStyleId>{B96E9AD6-4988-40D4-B7E5-C3B6E556E435}</a:tableStyleId>
              </a:tblPr>
              <a:tblGrid>
                <a:gridCol w="1536775"/>
              </a:tblGrid>
              <a:tr h="701050">
                <a:tc>
                  <a:txBody>
                    <a:bodyPr/>
                    <a:lstStyle/>
                    <a:p>
                      <a:pPr indent="0" lvl="0" marL="0" marR="0" rtl="0" algn="ctr">
                        <a:spcBef>
                          <a:spcPts val="0"/>
                        </a:spcBef>
                        <a:spcAft>
                          <a:spcPts val="0"/>
                        </a:spcAft>
                        <a:buNone/>
                      </a:pPr>
                      <a:r>
                        <a:rPr lang="it-IT" sz="2000"/>
                        <a:t>Anomaly Scores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marR="0" rtl="0" algn="ctr">
                        <a:spcBef>
                          <a:spcPts val="0"/>
                        </a:spcBef>
                        <a:spcAft>
                          <a:spcPts val="0"/>
                        </a:spcAft>
                        <a:buNone/>
                      </a:pPr>
                      <a:r>
                        <a:rPr b="1" lang="it-IT" sz="1700"/>
                        <a:t>s</a:t>
                      </a:r>
                      <a:r>
                        <a:rPr b="1" baseline="-25000" lang="it-IT" sz="1700"/>
                        <a:t>4</a:t>
                      </a:r>
                      <a:endParaRPr b="1" baseline="-25000"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marR="0" rtl="0" algn="ctr">
                        <a:spcBef>
                          <a:spcPts val="0"/>
                        </a:spcBef>
                        <a:spcAft>
                          <a:spcPts val="0"/>
                        </a:spcAft>
                        <a:buNone/>
                      </a:pPr>
                      <a:r>
                        <a:rPr b="1" lang="it-IT" sz="1700"/>
                        <a:t>s</a:t>
                      </a:r>
                      <a:r>
                        <a:rPr b="1" baseline="-25000" lang="it-IT" sz="1700"/>
                        <a:t>t</a:t>
                      </a:r>
                      <a:endParaRPr b="1" baseline="-25000"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marR="0" rtl="0" algn="ctr">
                        <a:spcBef>
                          <a:spcPts val="0"/>
                        </a:spcBef>
                        <a:spcAft>
                          <a:spcPts val="0"/>
                        </a:spcAft>
                        <a:buNone/>
                      </a:pPr>
                      <a:r>
                        <a:rPr b="1" lang="it-IT" sz="1700"/>
                        <a:t>s</a:t>
                      </a:r>
                      <a:r>
                        <a:rPr b="1" baseline="-25000" lang="it-IT" sz="1700"/>
                        <a:t>1</a:t>
                      </a:r>
                      <a:endParaRPr b="1" baseline="-25000"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marR="0" rtl="0" algn="ctr">
                        <a:spcBef>
                          <a:spcPts val="0"/>
                        </a:spcBef>
                        <a:spcAft>
                          <a:spcPts val="0"/>
                        </a:spcAft>
                        <a:buNone/>
                      </a:pPr>
                      <a:r>
                        <a:rPr b="1" lang="it-IT" sz="1700"/>
                        <a:t>s</a:t>
                      </a:r>
                      <a:r>
                        <a:rPr b="1" baseline="-25000" lang="it-IT" sz="1700"/>
                        <a:t>6</a:t>
                      </a:r>
                      <a:endParaRPr b="1" baseline="-25000"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50">
                <a:tc>
                  <a:txBody>
                    <a:bodyPr/>
                    <a:lstStyle/>
                    <a:p>
                      <a:pPr indent="0" lvl="0" marL="0" marR="0" rtl="0" algn="ctr">
                        <a:spcBef>
                          <a:spcPts val="0"/>
                        </a:spcBef>
                        <a:spcAft>
                          <a:spcPts val="0"/>
                        </a:spcAft>
                        <a:buNone/>
                      </a:pPr>
                      <a:r>
                        <a:rPr b="1" lang="it-IT" sz="1700"/>
                        <a:t>...</a:t>
                      </a:r>
                      <a:endParaRPr b="1"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marR="0" rtl="0" algn="ctr">
                        <a:spcBef>
                          <a:spcPts val="0"/>
                        </a:spcBef>
                        <a:spcAft>
                          <a:spcPts val="0"/>
                        </a:spcAft>
                        <a:buNone/>
                      </a:pPr>
                      <a:r>
                        <a:rPr b="1" lang="it-IT" sz="1700"/>
                        <a:t>s</a:t>
                      </a:r>
                      <a:r>
                        <a:rPr b="1" baseline="-25000" lang="it-IT" sz="1700"/>
                        <a:t>n</a:t>
                      </a:r>
                      <a:endParaRPr b="1" baseline="-25000"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50">
                <a:tc>
                  <a:txBody>
                    <a:bodyPr/>
                    <a:lstStyle/>
                    <a:p>
                      <a:pPr indent="0" lvl="0" marL="0" marR="0" rtl="0" algn="ctr">
                        <a:spcBef>
                          <a:spcPts val="0"/>
                        </a:spcBef>
                        <a:spcAft>
                          <a:spcPts val="0"/>
                        </a:spcAft>
                        <a:buNone/>
                      </a:pPr>
                      <a:r>
                        <a:rPr b="1" lang="it-IT" sz="1700"/>
                        <a:t>...</a:t>
                      </a:r>
                      <a:endParaRPr b="1"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marR="0" rtl="0" algn="ctr">
                        <a:spcBef>
                          <a:spcPts val="0"/>
                        </a:spcBef>
                        <a:spcAft>
                          <a:spcPts val="0"/>
                        </a:spcAft>
                        <a:buNone/>
                      </a:pPr>
                      <a:r>
                        <a:rPr b="1" lang="it-IT" sz="1700"/>
                        <a:t>s</a:t>
                      </a:r>
                      <a:r>
                        <a:rPr b="1" baseline="-25000" lang="it-IT" sz="1700"/>
                        <a:t>5</a:t>
                      </a:r>
                      <a:endParaRPr b="1" baseline="-25000"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153" name="Google Shape;153;gba443be9f3_0_45"/>
          <p:cNvGraphicFramePr/>
          <p:nvPr/>
        </p:nvGraphicFramePr>
        <p:xfrm>
          <a:off x="6603368" y="1710414"/>
          <a:ext cx="3000000" cy="3000000"/>
        </p:xfrm>
        <a:graphic>
          <a:graphicData uri="http://schemas.openxmlformats.org/drawingml/2006/table">
            <a:tbl>
              <a:tblPr bandRow="1" firstRow="1">
                <a:noFill/>
                <a:tableStyleId>{B96E9AD6-4988-40D4-B7E5-C3B6E556E435}</a:tableStyleId>
              </a:tblPr>
              <a:tblGrid>
                <a:gridCol w="1536775"/>
              </a:tblGrid>
              <a:tr h="701050">
                <a:tc>
                  <a:txBody>
                    <a:bodyPr/>
                    <a:lstStyle/>
                    <a:p>
                      <a:pPr indent="0" lvl="0" marL="0" marR="0" rtl="0" algn="ctr">
                        <a:spcBef>
                          <a:spcPts val="0"/>
                        </a:spcBef>
                        <a:spcAft>
                          <a:spcPts val="0"/>
                        </a:spcAft>
                        <a:buNone/>
                      </a:pPr>
                      <a:r>
                        <a:rPr lang="it-IT" sz="2000"/>
                        <a:t>Anomaly Ranking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marR="0" rtl="0" algn="ctr">
                        <a:spcBef>
                          <a:spcPts val="0"/>
                        </a:spcBef>
                        <a:spcAft>
                          <a:spcPts val="0"/>
                        </a:spcAft>
                        <a:buNone/>
                      </a:pPr>
                      <a:r>
                        <a:rPr b="1" lang="it-IT" sz="1700"/>
                        <a:t>s</a:t>
                      </a:r>
                      <a:r>
                        <a:rPr b="1" baseline="-25000" lang="it-IT" sz="1700"/>
                        <a:t>1</a:t>
                      </a:r>
                      <a:endParaRPr b="1" baseline="-25000"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marR="0" rtl="0" algn="ctr">
                        <a:spcBef>
                          <a:spcPts val="0"/>
                        </a:spcBef>
                        <a:spcAft>
                          <a:spcPts val="0"/>
                        </a:spcAft>
                        <a:buNone/>
                      </a:pPr>
                      <a:r>
                        <a:rPr b="1" lang="it-IT" sz="1700"/>
                        <a:t>s</a:t>
                      </a:r>
                      <a:r>
                        <a:rPr b="1" baseline="-25000" lang="it-IT" sz="1700"/>
                        <a:t>2</a:t>
                      </a:r>
                      <a:endParaRPr b="1" baseline="-25000"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marR="0" rtl="0" algn="ctr">
                        <a:spcBef>
                          <a:spcPts val="0"/>
                        </a:spcBef>
                        <a:spcAft>
                          <a:spcPts val="0"/>
                        </a:spcAft>
                        <a:buNone/>
                      </a:pPr>
                      <a:r>
                        <a:rPr b="1" lang="it-IT" sz="1700"/>
                        <a:t>s</a:t>
                      </a:r>
                      <a:r>
                        <a:rPr b="1" baseline="-25000" lang="it-IT" sz="1700"/>
                        <a:t>3</a:t>
                      </a:r>
                      <a:endParaRPr b="1" baseline="-25000"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marR="0" rtl="0" algn="ctr">
                        <a:spcBef>
                          <a:spcPts val="0"/>
                        </a:spcBef>
                        <a:spcAft>
                          <a:spcPts val="0"/>
                        </a:spcAft>
                        <a:buNone/>
                      </a:pPr>
                      <a:r>
                        <a:rPr b="1" lang="it-IT" sz="1700"/>
                        <a:t>s</a:t>
                      </a:r>
                      <a:r>
                        <a:rPr b="1" baseline="-25000" lang="it-IT" sz="1700"/>
                        <a:t>4</a:t>
                      </a:r>
                      <a:endParaRPr b="1" baseline="-25000"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50">
                <a:tc>
                  <a:txBody>
                    <a:bodyPr/>
                    <a:lstStyle/>
                    <a:p>
                      <a:pPr indent="0" lvl="0" marL="0" marR="0" rtl="0" algn="ctr">
                        <a:spcBef>
                          <a:spcPts val="0"/>
                        </a:spcBef>
                        <a:spcAft>
                          <a:spcPts val="0"/>
                        </a:spcAft>
                        <a:buNone/>
                      </a:pPr>
                      <a:r>
                        <a:rPr b="1" lang="it-IT" sz="1700"/>
                        <a:t>...</a:t>
                      </a:r>
                      <a:endParaRPr b="1"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marR="0" rtl="0" algn="ctr">
                        <a:spcBef>
                          <a:spcPts val="0"/>
                        </a:spcBef>
                        <a:spcAft>
                          <a:spcPts val="0"/>
                        </a:spcAft>
                        <a:buNone/>
                      </a:pPr>
                      <a:r>
                        <a:rPr b="1" lang="it-IT" sz="1700"/>
                        <a:t>s</a:t>
                      </a:r>
                      <a:r>
                        <a:rPr b="1" baseline="-25000" lang="it-IT" sz="1700"/>
                        <a:t>t</a:t>
                      </a:r>
                      <a:endParaRPr b="1" baseline="-25000"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50">
                <a:tc>
                  <a:txBody>
                    <a:bodyPr/>
                    <a:lstStyle/>
                    <a:p>
                      <a:pPr indent="0" lvl="0" marL="0" marR="0" rtl="0" algn="ctr">
                        <a:spcBef>
                          <a:spcPts val="0"/>
                        </a:spcBef>
                        <a:spcAft>
                          <a:spcPts val="0"/>
                        </a:spcAft>
                        <a:buNone/>
                      </a:pPr>
                      <a:r>
                        <a:rPr b="1" lang="it-IT" sz="1700"/>
                        <a:t>...</a:t>
                      </a:r>
                      <a:endParaRPr b="1"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marR="0" rtl="0" algn="ctr">
                        <a:spcBef>
                          <a:spcPts val="0"/>
                        </a:spcBef>
                        <a:spcAft>
                          <a:spcPts val="0"/>
                        </a:spcAft>
                        <a:buNone/>
                      </a:pPr>
                      <a:r>
                        <a:rPr b="1" lang="it-IT" sz="1700"/>
                        <a:t>s</a:t>
                      </a:r>
                      <a:r>
                        <a:rPr b="1" baseline="-25000" lang="it-IT" sz="1700"/>
                        <a:t>n</a:t>
                      </a:r>
                      <a:endParaRPr b="1" baseline="-25000"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54" name="Google Shape;154;gba443be9f3_0_45"/>
          <p:cNvSpPr/>
          <p:nvPr/>
        </p:nvSpPr>
        <p:spPr>
          <a:xfrm>
            <a:off x="2832302" y="3206173"/>
            <a:ext cx="649500" cy="597900"/>
          </a:xfrm>
          <a:prstGeom prst="rightArrow">
            <a:avLst>
              <a:gd fmla="val 50000" name="adj1"/>
              <a:gd fmla="val 50000" name="adj2"/>
            </a:avLst>
          </a:prstGeom>
          <a:solidFill>
            <a:srgbClr val="4D7E99">
              <a:alpha val="49800"/>
            </a:srgbClr>
          </a:solidFill>
          <a:ln cap="flat" cmpd="sng" w="25400">
            <a:solidFill>
              <a:srgbClr val="0E465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5" name="Google Shape;155;gba443be9f3_0_45"/>
          <p:cNvSpPr txBox="1"/>
          <p:nvPr/>
        </p:nvSpPr>
        <p:spPr>
          <a:xfrm>
            <a:off x="5597126" y="2811668"/>
            <a:ext cx="7146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2200">
                <a:solidFill>
                  <a:srgbClr val="0D1720"/>
                </a:solidFill>
                <a:latin typeface="Arial"/>
                <a:ea typeface="Arial"/>
                <a:cs typeface="Arial"/>
                <a:sym typeface="Arial"/>
              </a:rPr>
              <a:t>Sort</a:t>
            </a:r>
            <a:endParaRPr/>
          </a:p>
        </p:txBody>
      </p:sp>
      <p:sp>
        <p:nvSpPr>
          <p:cNvPr id="156" name="Google Shape;156;gba443be9f3_0_45"/>
          <p:cNvSpPr txBox="1"/>
          <p:nvPr/>
        </p:nvSpPr>
        <p:spPr>
          <a:xfrm>
            <a:off x="2804215" y="2811667"/>
            <a:ext cx="7389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2200">
                <a:solidFill>
                  <a:srgbClr val="0D1720"/>
                </a:solidFill>
                <a:latin typeface="Arial"/>
                <a:ea typeface="Arial"/>
                <a:cs typeface="Arial"/>
                <a:sym typeface="Arial"/>
              </a:rPr>
              <a:t>Map</a:t>
            </a:r>
            <a:endParaRPr/>
          </a:p>
        </p:txBody>
      </p:sp>
      <p:pic>
        <p:nvPicPr>
          <p:cNvPr descr="A picture containing drawing, food, plate&#10;&#10;Description automatically generated" id="157" name="Google Shape;157;gba443be9f3_0_45"/>
          <p:cNvPicPr preferRelativeResize="0"/>
          <p:nvPr/>
        </p:nvPicPr>
        <p:blipFill rotWithShape="1">
          <a:blip r:embed="rId3">
            <a:alphaModFix/>
          </a:blip>
          <a:srcRect b="0" l="0" r="0" t="0"/>
          <a:stretch/>
        </p:blipFill>
        <p:spPr>
          <a:xfrm>
            <a:off x="10266737" y="6337850"/>
            <a:ext cx="647999" cy="390998"/>
          </a:xfrm>
          <a:prstGeom prst="rect">
            <a:avLst/>
          </a:prstGeom>
          <a:noFill/>
          <a:ln>
            <a:noFill/>
          </a:ln>
        </p:spPr>
      </p:pic>
      <p:sp>
        <p:nvSpPr>
          <p:cNvPr id="158" name="Google Shape;158;gba443be9f3_0_45"/>
          <p:cNvSpPr txBox="1"/>
          <p:nvPr/>
        </p:nvSpPr>
        <p:spPr>
          <a:xfrm>
            <a:off x="633364" y="4418337"/>
            <a:ext cx="21273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2200">
                <a:solidFill>
                  <a:srgbClr val="0D1720"/>
                </a:solidFill>
                <a:latin typeface="Arial"/>
                <a:ea typeface="Arial"/>
                <a:cs typeface="Arial"/>
                <a:sym typeface="Arial"/>
              </a:rPr>
              <a:t>Unlabeled Data</a:t>
            </a:r>
            <a:endParaRPr/>
          </a:p>
        </p:txBody>
      </p:sp>
      <p:pic>
        <p:nvPicPr>
          <p:cNvPr descr="Database" id="159" name="Google Shape;159;gba443be9f3_0_45"/>
          <p:cNvPicPr preferRelativeResize="0"/>
          <p:nvPr/>
        </p:nvPicPr>
        <p:blipFill rotWithShape="1">
          <a:blip r:embed="rId4">
            <a:alphaModFix/>
          </a:blip>
          <a:srcRect b="0" l="0" r="0" t="0"/>
          <a:stretch/>
        </p:blipFill>
        <p:spPr>
          <a:xfrm>
            <a:off x="395060" y="2043751"/>
            <a:ext cx="2604052" cy="26040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ba443be9f3_0_26"/>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it-IT"/>
              <a:t>‹#›</a:t>
            </a:fld>
            <a:endParaRPr/>
          </a:p>
        </p:txBody>
      </p:sp>
      <p:sp>
        <p:nvSpPr>
          <p:cNvPr id="165" name="Google Shape;165;gba443be9f3_0_26"/>
          <p:cNvSpPr txBox="1"/>
          <p:nvPr>
            <p:ph type="title"/>
          </p:nvPr>
        </p:nvSpPr>
        <p:spPr>
          <a:xfrm>
            <a:off x="491288" y="207036"/>
            <a:ext cx="11553000" cy="11520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dk2"/>
              </a:buClr>
              <a:buSzPts val="3200"/>
              <a:buFont typeface="Arial"/>
              <a:buNone/>
            </a:pPr>
            <a:r>
              <a:rPr b="1" i="1" lang="it-IT" sz="3200"/>
              <a:t>4</a:t>
            </a:r>
            <a:r>
              <a:rPr b="1" i="1" lang="it-IT" sz="3200"/>
              <a:t> Steps of Standard Unsupervised Anomaly Detection</a:t>
            </a:r>
            <a:endParaRPr sz="3200">
              <a:solidFill>
                <a:schemeClr val="dk1"/>
              </a:solidFill>
              <a:latin typeface="Arial"/>
              <a:ea typeface="Arial"/>
              <a:cs typeface="Arial"/>
              <a:sym typeface="Arial"/>
            </a:endParaRPr>
          </a:p>
        </p:txBody>
      </p:sp>
      <p:sp>
        <p:nvSpPr>
          <p:cNvPr id="166" name="Google Shape;166;gba443be9f3_0_26"/>
          <p:cNvSpPr/>
          <p:nvPr/>
        </p:nvSpPr>
        <p:spPr>
          <a:xfrm>
            <a:off x="5629708" y="3206173"/>
            <a:ext cx="649500" cy="597900"/>
          </a:xfrm>
          <a:prstGeom prst="rightArrow">
            <a:avLst>
              <a:gd fmla="val 50000" name="adj1"/>
              <a:gd fmla="val 50000" name="adj2"/>
            </a:avLst>
          </a:prstGeom>
          <a:solidFill>
            <a:srgbClr val="4D7E99">
              <a:alpha val="49800"/>
            </a:srgbClr>
          </a:solidFill>
          <a:ln cap="flat" cmpd="sng" w="25400">
            <a:solidFill>
              <a:srgbClr val="0E465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7" name="Google Shape;167;gba443be9f3_0_26"/>
          <p:cNvSpPr txBox="1"/>
          <p:nvPr/>
        </p:nvSpPr>
        <p:spPr>
          <a:xfrm rot="-822531">
            <a:off x="7176489" y="4164591"/>
            <a:ext cx="649400" cy="3693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it-IT" sz="1800">
                <a:solidFill>
                  <a:srgbClr val="0D1720"/>
                </a:solidFill>
                <a:latin typeface="Arial"/>
                <a:ea typeface="Arial"/>
                <a:cs typeface="Arial"/>
                <a:sym typeface="Arial"/>
              </a:rPr>
              <a:t>yes</a:t>
            </a:r>
            <a:endParaRPr/>
          </a:p>
        </p:txBody>
      </p:sp>
      <p:sp>
        <p:nvSpPr>
          <p:cNvPr id="168" name="Google Shape;168;gba443be9f3_0_26"/>
          <p:cNvSpPr txBox="1"/>
          <p:nvPr/>
        </p:nvSpPr>
        <p:spPr>
          <a:xfrm rot="1036789">
            <a:off x="7098702" y="4899713"/>
            <a:ext cx="649411" cy="36949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it-IT" sz="1800">
                <a:solidFill>
                  <a:srgbClr val="0D1720"/>
                </a:solidFill>
                <a:latin typeface="Arial"/>
                <a:ea typeface="Arial"/>
                <a:cs typeface="Arial"/>
                <a:sym typeface="Arial"/>
              </a:rPr>
              <a:t>no</a:t>
            </a:r>
            <a:endParaRPr/>
          </a:p>
        </p:txBody>
      </p:sp>
      <p:graphicFrame>
        <p:nvGraphicFramePr>
          <p:cNvPr id="169" name="Google Shape;169;gba443be9f3_0_26"/>
          <p:cNvGraphicFramePr/>
          <p:nvPr/>
        </p:nvGraphicFramePr>
        <p:xfrm>
          <a:off x="3768619" y="1697712"/>
          <a:ext cx="3000000" cy="3000000"/>
        </p:xfrm>
        <a:graphic>
          <a:graphicData uri="http://schemas.openxmlformats.org/drawingml/2006/table">
            <a:tbl>
              <a:tblPr bandRow="1" firstRow="1">
                <a:noFill/>
                <a:tableStyleId>{B96E9AD6-4988-40D4-B7E5-C3B6E556E435}</a:tableStyleId>
              </a:tblPr>
              <a:tblGrid>
                <a:gridCol w="1536775"/>
              </a:tblGrid>
              <a:tr h="701050">
                <a:tc>
                  <a:txBody>
                    <a:bodyPr/>
                    <a:lstStyle/>
                    <a:p>
                      <a:pPr indent="0" lvl="0" marL="0" marR="0" rtl="0" algn="ctr">
                        <a:spcBef>
                          <a:spcPts val="0"/>
                        </a:spcBef>
                        <a:spcAft>
                          <a:spcPts val="0"/>
                        </a:spcAft>
                        <a:buNone/>
                      </a:pPr>
                      <a:r>
                        <a:rPr lang="it-IT" sz="2000"/>
                        <a:t>Anomaly Scores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marR="0" rtl="0" algn="ctr">
                        <a:spcBef>
                          <a:spcPts val="0"/>
                        </a:spcBef>
                        <a:spcAft>
                          <a:spcPts val="0"/>
                        </a:spcAft>
                        <a:buNone/>
                      </a:pPr>
                      <a:r>
                        <a:rPr b="1" lang="it-IT" sz="1700"/>
                        <a:t>s</a:t>
                      </a:r>
                      <a:r>
                        <a:rPr b="1" baseline="-25000" lang="it-IT" sz="1700"/>
                        <a:t>4</a:t>
                      </a:r>
                      <a:endParaRPr b="1" baseline="-25000"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marR="0" rtl="0" algn="ctr">
                        <a:spcBef>
                          <a:spcPts val="0"/>
                        </a:spcBef>
                        <a:spcAft>
                          <a:spcPts val="0"/>
                        </a:spcAft>
                        <a:buNone/>
                      </a:pPr>
                      <a:r>
                        <a:rPr b="1" lang="it-IT" sz="1700"/>
                        <a:t>s</a:t>
                      </a:r>
                      <a:r>
                        <a:rPr b="1" baseline="-25000" lang="it-IT" sz="1700"/>
                        <a:t>t</a:t>
                      </a:r>
                      <a:endParaRPr b="1" baseline="-25000"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marR="0" rtl="0" algn="ctr">
                        <a:spcBef>
                          <a:spcPts val="0"/>
                        </a:spcBef>
                        <a:spcAft>
                          <a:spcPts val="0"/>
                        </a:spcAft>
                        <a:buNone/>
                      </a:pPr>
                      <a:r>
                        <a:rPr b="1" lang="it-IT" sz="1700"/>
                        <a:t>s</a:t>
                      </a:r>
                      <a:r>
                        <a:rPr b="1" baseline="-25000" lang="it-IT" sz="1700"/>
                        <a:t>1</a:t>
                      </a:r>
                      <a:endParaRPr b="1" baseline="-25000"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marR="0" rtl="0" algn="ctr">
                        <a:spcBef>
                          <a:spcPts val="0"/>
                        </a:spcBef>
                        <a:spcAft>
                          <a:spcPts val="0"/>
                        </a:spcAft>
                        <a:buNone/>
                      </a:pPr>
                      <a:r>
                        <a:rPr b="1" lang="it-IT" sz="1700"/>
                        <a:t>s</a:t>
                      </a:r>
                      <a:r>
                        <a:rPr b="1" baseline="-25000" lang="it-IT" sz="1700"/>
                        <a:t>6</a:t>
                      </a:r>
                      <a:endParaRPr b="1" baseline="-25000"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50">
                <a:tc>
                  <a:txBody>
                    <a:bodyPr/>
                    <a:lstStyle/>
                    <a:p>
                      <a:pPr indent="0" lvl="0" marL="0" marR="0" rtl="0" algn="ctr">
                        <a:spcBef>
                          <a:spcPts val="0"/>
                        </a:spcBef>
                        <a:spcAft>
                          <a:spcPts val="0"/>
                        </a:spcAft>
                        <a:buNone/>
                      </a:pPr>
                      <a:r>
                        <a:rPr b="1" lang="it-IT" sz="1700"/>
                        <a:t>...</a:t>
                      </a:r>
                      <a:endParaRPr b="1"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marR="0" rtl="0" algn="ctr">
                        <a:spcBef>
                          <a:spcPts val="0"/>
                        </a:spcBef>
                        <a:spcAft>
                          <a:spcPts val="0"/>
                        </a:spcAft>
                        <a:buNone/>
                      </a:pPr>
                      <a:r>
                        <a:rPr b="1" lang="it-IT" sz="1700"/>
                        <a:t>s</a:t>
                      </a:r>
                      <a:r>
                        <a:rPr b="1" baseline="-25000" lang="it-IT" sz="1700"/>
                        <a:t>n</a:t>
                      </a:r>
                      <a:endParaRPr b="1" baseline="-25000"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50">
                <a:tc>
                  <a:txBody>
                    <a:bodyPr/>
                    <a:lstStyle/>
                    <a:p>
                      <a:pPr indent="0" lvl="0" marL="0" marR="0" rtl="0" algn="ctr">
                        <a:spcBef>
                          <a:spcPts val="0"/>
                        </a:spcBef>
                        <a:spcAft>
                          <a:spcPts val="0"/>
                        </a:spcAft>
                        <a:buNone/>
                      </a:pPr>
                      <a:r>
                        <a:rPr b="1" lang="it-IT" sz="1700"/>
                        <a:t>...</a:t>
                      </a:r>
                      <a:endParaRPr b="1"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marR="0" rtl="0" algn="ctr">
                        <a:spcBef>
                          <a:spcPts val="0"/>
                        </a:spcBef>
                        <a:spcAft>
                          <a:spcPts val="0"/>
                        </a:spcAft>
                        <a:buNone/>
                      </a:pPr>
                      <a:r>
                        <a:rPr b="1" lang="it-IT" sz="1700"/>
                        <a:t>s</a:t>
                      </a:r>
                      <a:r>
                        <a:rPr b="1" baseline="-25000" lang="it-IT" sz="1700"/>
                        <a:t>5</a:t>
                      </a:r>
                      <a:endParaRPr b="1" baseline="-25000"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170" name="Google Shape;170;gba443be9f3_0_26"/>
          <p:cNvGraphicFramePr/>
          <p:nvPr/>
        </p:nvGraphicFramePr>
        <p:xfrm>
          <a:off x="6603368" y="1710414"/>
          <a:ext cx="3000000" cy="3000000"/>
        </p:xfrm>
        <a:graphic>
          <a:graphicData uri="http://schemas.openxmlformats.org/drawingml/2006/table">
            <a:tbl>
              <a:tblPr bandRow="1" firstRow="1">
                <a:noFill/>
                <a:tableStyleId>{B96E9AD6-4988-40D4-B7E5-C3B6E556E435}</a:tableStyleId>
              </a:tblPr>
              <a:tblGrid>
                <a:gridCol w="1536775"/>
              </a:tblGrid>
              <a:tr h="701050">
                <a:tc>
                  <a:txBody>
                    <a:bodyPr/>
                    <a:lstStyle/>
                    <a:p>
                      <a:pPr indent="0" lvl="0" marL="0" marR="0" rtl="0" algn="ctr">
                        <a:spcBef>
                          <a:spcPts val="0"/>
                        </a:spcBef>
                        <a:spcAft>
                          <a:spcPts val="0"/>
                        </a:spcAft>
                        <a:buNone/>
                      </a:pPr>
                      <a:r>
                        <a:rPr lang="it-IT" sz="2000"/>
                        <a:t>Anomaly Ranking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marR="0" rtl="0" algn="ctr">
                        <a:spcBef>
                          <a:spcPts val="0"/>
                        </a:spcBef>
                        <a:spcAft>
                          <a:spcPts val="0"/>
                        </a:spcAft>
                        <a:buNone/>
                      </a:pPr>
                      <a:r>
                        <a:rPr b="1" lang="it-IT" sz="1700"/>
                        <a:t>s</a:t>
                      </a:r>
                      <a:r>
                        <a:rPr b="1" baseline="-25000" lang="it-IT" sz="1700"/>
                        <a:t>1</a:t>
                      </a:r>
                      <a:endParaRPr b="1" baseline="-25000"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marR="0" rtl="0" algn="ctr">
                        <a:spcBef>
                          <a:spcPts val="0"/>
                        </a:spcBef>
                        <a:spcAft>
                          <a:spcPts val="0"/>
                        </a:spcAft>
                        <a:buNone/>
                      </a:pPr>
                      <a:r>
                        <a:rPr b="1" lang="it-IT" sz="1700"/>
                        <a:t>s</a:t>
                      </a:r>
                      <a:r>
                        <a:rPr b="1" baseline="-25000" lang="it-IT" sz="1700"/>
                        <a:t>2</a:t>
                      </a:r>
                      <a:endParaRPr b="1" baseline="-25000"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marR="0" rtl="0" algn="ctr">
                        <a:spcBef>
                          <a:spcPts val="0"/>
                        </a:spcBef>
                        <a:spcAft>
                          <a:spcPts val="0"/>
                        </a:spcAft>
                        <a:buNone/>
                      </a:pPr>
                      <a:r>
                        <a:rPr b="1" lang="it-IT" sz="1700"/>
                        <a:t>s</a:t>
                      </a:r>
                      <a:r>
                        <a:rPr b="1" baseline="-25000" lang="it-IT" sz="1700"/>
                        <a:t>3</a:t>
                      </a:r>
                      <a:endParaRPr b="1" baseline="-25000"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marR="0" rtl="0" algn="ctr">
                        <a:spcBef>
                          <a:spcPts val="0"/>
                        </a:spcBef>
                        <a:spcAft>
                          <a:spcPts val="0"/>
                        </a:spcAft>
                        <a:buNone/>
                      </a:pPr>
                      <a:r>
                        <a:rPr b="1" lang="it-IT" sz="1700"/>
                        <a:t>s</a:t>
                      </a:r>
                      <a:r>
                        <a:rPr b="1" baseline="-25000" lang="it-IT" sz="1700"/>
                        <a:t>4</a:t>
                      </a:r>
                      <a:endParaRPr b="1" baseline="-25000"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50">
                <a:tc>
                  <a:txBody>
                    <a:bodyPr/>
                    <a:lstStyle/>
                    <a:p>
                      <a:pPr indent="0" lvl="0" marL="0" marR="0" rtl="0" algn="ctr">
                        <a:spcBef>
                          <a:spcPts val="0"/>
                        </a:spcBef>
                        <a:spcAft>
                          <a:spcPts val="0"/>
                        </a:spcAft>
                        <a:buNone/>
                      </a:pPr>
                      <a:r>
                        <a:rPr b="1" lang="it-IT" sz="1700"/>
                        <a:t>...</a:t>
                      </a:r>
                      <a:endParaRPr b="1"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marR="0" rtl="0" algn="ctr">
                        <a:spcBef>
                          <a:spcPts val="0"/>
                        </a:spcBef>
                        <a:spcAft>
                          <a:spcPts val="0"/>
                        </a:spcAft>
                        <a:buNone/>
                      </a:pPr>
                      <a:r>
                        <a:rPr b="1" lang="it-IT" sz="1700"/>
                        <a:t>s</a:t>
                      </a:r>
                      <a:r>
                        <a:rPr b="1" baseline="-25000" lang="it-IT" sz="1700"/>
                        <a:t>t</a:t>
                      </a:r>
                      <a:endParaRPr b="1" baseline="-25000"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50">
                <a:tc>
                  <a:txBody>
                    <a:bodyPr/>
                    <a:lstStyle/>
                    <a:p>
                      <a:pPr indent="0" lvl="0" marL="0" marR="0" rtl="0" algn="ctr">
                        <a:spcBef>
                          <a:spcPts val="0"/>
                        </a:spcBef>
                        <a:spcAft>
                          <a:spcPts val="0"/>
                        </a:spcAft>
                        <a:buNone/>
                      </a:pPr>
                      <a:r>
                        <a:rPr b="1" lang="it-IT" sz="1700"/>
                        <a:t>...</a:t>
                      </a:r>
                      <a:endParaRPr b="1"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marR="0" rtl="0" algn="ctr">
                        <a:spcBef>
                          <a:spcPts val="0"/>
                        </a:spcBef>
                        <a:spcAft>
                          <a:spcPts val="0"/>
                        </a:spcAft>
                        <a:buNone/>
                      </a:pPr>
                      <a:r>
                        <a:rPr b="1" lang="it-IT" sz="1700"/>
                        <a:t>s</a:t>
                      </a:r>
                      <a:r>
                        <a:rPr b="1" baseline="-25000" lang="it-IT" sz="1700"/>
                        <a:t>n</a:t>
                      </a:r>
                      <a:endParaRPr b="1" baseline="-25000"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71" name="Google Shape;171;gba443be9f3_0_26"/>
          <p:cNvSpPr/>
          <p:nvPr/>
        </p:nvSpPr>
        <p:spPr>
          <a:xfrm>
            <a:off x="2832302" y="3206173"/>
            <a:ext cx="649500" cy="597900"/>
          </a:xfrm>
          <a:prstGeom prst="rightArrow">
            <a:avLst>
              <a:gd fmla="val 50000" name="adj1"/>
              <a:gd fmla="val 50000" name="adj2"/>
            </a:avLst>
          </a:prstGeom>
          <a:solidFill>
            <a:srgbClr val="4D7E99">
              <a:alpha val="49800"/>
            </a:srgbClr>
          </a:solidFill>
          <a:ln cap="flat" cmpd="sng" w="25400">
            <a:solidFill>
              <a:srgbClr val="0E465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72" name="Google Shape;172;gba443be9f3_0_26"/>
          <p:cNvCxnSpPr/>
          <p:nvPr/>
        </p:nvCxnSpPr>
        <p:spPr>
          <a:xfrm>
            <a:off x="6512704" y="3870655"/>
            <a:ext cx="1713900" cy="16200"/>
          </a:xfrm>
          <a:prstGeom prst="straightConnector1">
            <a:avLst/>
          </a:prstGeom>
          <a:noFill/>
          <a:ln cap="flat" cmpd="sng" w="44450">
            <a:solidFill>
              <a:srgbClr val="A80000"/>
            </a:solidFill>
            <a:prstDash val="solid"/>
            <a:miter lim="800000"/>
            <a:headEnd len="sm" w="sm" type="none"/>
            <a:tailEnd len="sm" w="sm" type="none"/>
          </a:ln>
        </p:spPr>
      </p:cxnSp>
      <p:sp>
        <p:nvSpPr>
          <p:cNvPr id="173" name="Google Shape;173;gba443be9f3_0_26"/>
          <p:cNvSpPr txBox="1"/>
          <p:nvPr/>
        </p:nvSpPr>
        <p:spPr>
          <a:xfrm>
            <a:off x="5597126" y="2811668"/>
            <a:ext cx="7146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2200">
                <a:solidFill>
                  <a:srgbClr val="0D1720"/>
                </a:solidFill>
                <a:latin typeface="Arial"/>
                <a:ea typeface="Arial"/>
                <a:cs typeface="Arial"/>
                <a:sym typeface="Arial"/>
              </a:rPr>
              <a:t>Sort</a:t>
            </a:r>
            <a:endParaRPr/>
          </a:p>
        </p:txBody>
      </p:sp>
      <p:sp>
        <p:nvSpPr>
          <p:cNvPr id="174" name="Google Shape;174;gba443be9f3_0_26"/>
          <p:cNvSpPr txBox="1"/>
          <p:nvPr/>
        </p:nvSpPr>
        <p:spPr>
          <a:xfrm>
            <a:off x="2804215" y="2811667"/>
            <a:ext cx="7389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2200">
                <a:solidFill>
                  <a:srgbClr val="0D1720"/>
                </a:solidFill>
                <a:latin typeface="Arial"/>
                <a:ea typeface="Arial"/>
                <a:cs typeface="Arial"/>
                <a:sym typeface="Arial"/>
              </a:rPr>
              <a:t>Map</a:t>
            </a:r>
            <a:endParaRPr/>
          </a:p>
        </p:txBody>
      </p:sp>
      <p:pic>
        <p:nvPicPr>
          <p:cNvPr descr="A picture containing drawing, food, plate&#10;&#10;Description automatically generated" id="175" name="Google Shape;175;gba443be9f3_0_26"/>
          <p:cNvPicPr preferRelativeResize="0"/>
          <p:nvPr/>
        </p:nvPicPr>
        <p:blipFill rotWithShape="1">
          <a:blip r:embed="rId3">
            <a:alphaModFix/>
          </a:blip>
          <a:srcRect b="0" l="0" r="0" t="0"/>
          <a:stretch/>
        </p:blipFill>
        <p:spPr>
          <a:xfrm>
            <a:off x="10266737" y="6337850"/>
            <a:ext cx="647999" cy="390998"/>
          </a:xfrm>
          <a:prstGeom prst="rect">
            <a:avLst/>
          </a:prstGeom>
          <a:noFill/>
          <a:ln>
            <a:noFill/>
          </a:ln>
        </p:spPr>
      </p:pic>
      <p:sp>
        <p:nvSpPr>
          <p:cNvPr id="176" name="Google Shape;176;gba443be9f3_0_26"/>
          <p:cNvSpPr txBox="1"/>
          <p:nvPr/>
        </p:nvSpPr>
        <p:spPr>
          <a:xfrm>
            <a:off x="633364" y="4418337"/>
            <a:ext cx="21273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2200">
                <a:solidFill>
                  <a:srgbClr val="0D1720"/>
                </a:solidFill>
                <a:latin typeface="Arial"/>
                <a:ea typeface="Arial"/>
                <a:cs typeface="Arial"/>
                <a:sym typeface="Arial"/>
              </a:rPr>
              <a:t>Unlabeled Data</a:t>
            </a:r>
            <a:endParaRPr/>
          </a:p>
        </p:txBody>
      </p:sp>
      <p:cxnSp>
        <p:nvCxnSpPr>
          <p:cNvPr id="177" name="Google Shape;177;gba443be9f3_0_26"/>
          <p:cNvCxnSpPr>
            <a:endCxn id="178" idx="0"/>
          </p:cNvCxnSpPr>
          <p:nvPr/>
        </p:nvCxnSpPr>
        <p:spPr>
          <a:xfrm>
            <a:off x="8207725" y="3900350"/>
            <a:ext cx="7200" cy="1484700"/>
          </a:xfrm>
          <a:prstGeom prst="straightConnector1">
            <a:avLst/>
          </a:prstGeom>
          <a:noFill/>
          <a:ln cap="flat" cmpd="sng" w="44450">
            <a:solidFill>
              <a:srgbClr val="A80000"/>
            </a:solidFill>
            <a:prstDash val="solid"/>
            <a:miter lim="800000"/>
            <a:headEnd len="sm" w="sm" type="none"/>
            <a:tailEnd len="med" w="med" type="triangle"/>
          </a:ln>
        </p:spPr>
      </p:cxnSp>
      <p:pic>
        <p:nvPicPr>
          <p:cNvPr descr="Database" id="179" name="Google Shape;179;gba443be9f3_0_26"/>
          <p:cNvPicPr preferRelativeResize="0"/>
          <p:nvPr/>
        </p:nvPicPr>
        <p:blipFill rotWithShape="1">
          <a:blip r:embed="rId4">
            <a:alphaModFix/>
          </a:blip>
          <a:srcRect b="0" l="0" r="0" t="0"/>
          <a:stretch/>
        </p:blipFill>
        <p:spPr>
          <a:xfrm>
            <a:off x="395060" y="2043751"/>
            <a:ext cx="2604052" cy="2604052"/>
          </a:xfrm>
          <a:prstGeom prst="rect">
            <a:avLst/>
          </a:prstGeom>
          <a:noFill/>
          <a:ln>
            <a:noFill/>
          </a:ln>
        </p:spPr>
      </p:pic>
      <p:sp>
        <p:nvSpPr>
          <p:cNvPr id="178" name="Google Shape;178;gba443be9f3_0_26"/>
          <p:cNvSpPr/>
          <p:nvPr/>
        </p:nvSpPr>
        <p:spPr>
          <a:xfrm>
            <a:off x="5143825" y="5385050"/>
            <a:ext cx="6142200" cy="772500"/>
          </a:xfrm>
          <a:prstGeom prst="roundRect">
            <a:avLst>
              <a:gd fmla="val 16667" name="adj"/>
            </a:avLst>
          </a:prstGeom>
          <a:solidFill>
            <a:srgbClr val="FF9900">
              <a:alpha val="40270"/>
            </a:srgbClr>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it-IT" sz="2200">
                <a:solidFill>
                  <a:srgbClr val="980000"/>
                </a:solidFill>
              </a:rPr>
              <a:t>Threshold = n x γ</a:t>
            </a:r>
            <a:endParaRPr b="1" i="1" sz="2200">
              <a:solidFill>
                <a:srgbClr val="980000"/>
              </a:solidFill>
            </a:endParaRPr>
          </a:p>
          <a:p>
            <a:pPr indent="0" lvl="0" marL="0" rtl="0" algn="ctr">
              <a:spcBef>
                <a:spcPts val="0"/>
              </a:spcBef>
              <a:spcAft>
                <a:spcPts val="0"/>
              </a:spcAft>
              <a:buNone/>
            </a:pPr>
            <a:r>
              <a:rPr lang="it-IT" sz="2200">
                <a:solidFill>
                  <a:srgbClr val="980000"/>
                </a:solidFill>
              </a:rPr>
              <a:t>(</a:t>
            </a:r>
            <a:r>
              <a:rPr b="1" i="1" lang="it-IT" sz="2200">
                <a:solidFill>
                  <a:srgbClr val="980000"/>
                </a:solidFill>
              </a:rPr>
              <a:t>γ</a:t>
            </a:r>
            <a:r>
              <a:rPr b="1" lang="it-IT" sz="2200">
                <a:solidFill>
                  <a:srgbClr val="980000"/>
                </a:solidFill>
              </a:rPr>
              <a:t> </a:t>
            </a:r>
            <a:r>
              <a:rPr lang="it-IT" sz="2200">
                <a:solidFill>
                  <a:srgbClr val="980000"/>
                </a:solidFill>
              </a:rPr>
              <a:t>is the expected proportion of anomalies)</a:t>
            </a:r>
            <a:endParaRPr sz="2200">
              <a:solidFill>
                <a:srgbClr val="98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ba443be9f3_0_3"/>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it-IT"/>
              <a:t>‹#›</a:t>
            </a:fld>
            <a:endParaRPr/>
          </a:p>
        </p:txBody>
      </p:sp>
      <p:sp>
        <p:nvSpPr>
          <p:cNvPr id="185" name="Google Shape;185;gba443be9f3_0_3"/>
          <p:cNvSpPr txBox="1"/>
          <p:nvPr>
            <p:ph type="title"/>
          </p:nvPr>
        </p:nvSpPr>
        <p:spPr>
          <a:xfrm>
            <a:off x="491288" y="207036"/>
            <a:ext cx="11553000" cy="11520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dk2"/>
              </a:buClr>
              <a:buSzPts val="3200"/>
              <a:buFont typeface="Arial"/>
              <a:buNone/>
            </a:pPr>
            <a:r>
              <a:rPr b="1" i="1" lang="it-IT" sz="3200"/>
              <a:t>4</a:t>
            </a:r>
            <a:r>
              <a:rPr b="1" i="1" lang="it-IT" sz="3200"/>
              <a:t> Steps of Standard Unsupervised Anomaly Detection</a:t>
            </a:r>
            <a:endParaRPr sz="3200">
              <a:solidFill>
                <a:schemeClr val="dk1"/>
              </a:solidFill>
              <a:latin typeface="Arial"/>
              <a:ea typeface="Arial"/>
              <a:cs typeface="Arial"/>
              <a:sym typeface="Arial"/>
            </a:endParaRPr>
          </a:p>
        </p:txBody>
      </p:sp>
      <p:sp>
        <p:nvSpPr>
          <p:cNvPr id="186" name="Google Shape;186;gba443be9f3_0_3"/>
          <p:cNvSpPr/>
          <p:nvPr/>
        </p:nvSpPr>
        <p:spPr>
          <a:xfrm>
            <a:off x="8464457" y="3206173"/>
            <a:ext cx="649500" cy="597900"/>
          </a:xfrm>
          <a:prstGeom prst="rightArrow">
            <a:avLst>
              <a:gd fmla="val 50000" name="adj1"/>
              <a:gd fmla="val 50000" name="adj2"/>
            </a:avLst>
          </a:prstGeom>
          <a:solidFill>
            <a:srgbClr val="4D7E99">
              <a:alpha val="49800"/>
            </a:srgbClr>
          </a:solidFill>
          <a:ln cap="flat" cmpd="sng" w="25400">
            <a:solidFill>
              <a:srgbClr val="0E465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7" name="Google Shape;187;gba443be9f3_0_3"/>
          <p:cNvSpPr/>
          <p:nvPr/>
        </p:nvSpPr>
        <p:spPr>
          <a:xfrm>
            <a:off x="5629708" y="3206173"/>
            <a:ext cx="649500" cy="597900"/>
          </a:xfrm>
          <a:prstGeom prst="rightArrow">
            <a:avLst>
              <a:gd fmla="val 50000" name="adj1"/>
              <a:gd fmla="val 50000" name="adj2"/>
            </a:avLst>
          </a:prstGeom>
          <a:solidFill>
            <a:srgbClr val="4D7E99">
              <a:alpha val="49800"/>
            </a:srgbClr>
          </a:solidFill>
          <a:ln cap="flat" cmpd="sng" w="25400">
            <a:solidFill>
              <a:srgbClr val="0E465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8" name="Google Shape;188;gba443be9f3_0_3"/>
          <p:cNvSpPr txBox="1"/>
          <p:nvPr/>
        </p:nvSpPr>
        <p:spPr>
          <a:xfrm rot="-822531">
            <a:off x="7176489" y="4164591"/>
            <a:ext cx="649400" cy="3693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it-IT" sz="1800">
                <a:solidFill>
                  <a:srgbClr val="0D1720"/>
                </a:solidFill>
                <a:latin typeface="Arial"/>
                <a:ea typeface="Arial"/>
                <a:cs typeface="Arial"/>
                <a:sym typeface="Arial"/>
              </a:rPr>
              <a:t>yes</a:t>
            </a:r>
            <a:endParaRPr/>
          </a:p>
        </p:txBody>
      </p:sp>
      <p:sp>
        <p:nvSpPr>
          <p:cNvPr id="189" name="Google Shape;189;gba443be9f3_0_3"/>
          <p:cNvSpPr txBox="1"/>
          <p:nvPr/>
        </p:nvSpPr>
        <p:spPr>
          <a:xfrm rot="1036789">
            <a:off x="7098702" y="4899713"/>
            <a:ext cx="649411" cy="36949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it-IT" sz="1800">
                <a:solidFill>
                  <a:srgbClr val="0D1720"/>
                </a:solidFill>
                <a:latin typeface="Arial"/>
                <a:ea typeface="Arial"/>
                <a:cs typeface="Arial"/>
                <a:sym typeface="Arial"/>
              </a:rPr>
              <a:t>no</a:t>
            </a:r>
            <a:endParaRPr/>
          </a:p>
        </p:txBody>
      </p:sp>
      <p:graphicFrame>
        <p:nvGraphicFramePr>
          <p:cNvPr id="190" name="Google Shape;190;gba443be9f3_0_3"/>
          <p:cNvGraphicFramePr/>
          <p:nvPr/>
        </p:nvGraphicFramePr>
        <p:xfrm>
          <a:off x="3768619" y="1697712"/>
          <a:ext cx="3000000" cy="3000000"/>
        </p:xfrm>
        <a:graphic>
          <a:graphicData uri="http://schemas.openxmlformats.org/drawingml/2006/table">
            <a:tbl>
              <a:tblPr bandRow="1" firstRow="1">
                <a:noFill/>
                <a:tableStyleId>{B96E9AD6-4988-40D4-B7E5-C3B6E556E435}</a:tableStyleId>
              </a:tblPr>
              <a:tblGrid>
                <a:gridCol w="1536775"/>
              </a:tblGrid>
              <a:tr h="701050">
                <a:tc>
                  <a:txBody>
                    <a:bodyPr/>
                    <a:lstStyle/>
                    <a:p>
                      <a:pPr indent="0" lvl="0" marL="0" marR="0" rtl="0" algn="ctr">
                        <a:spcBef>
                          <a:spcPts val="0"/>
                        </a:spcBef>
                        <a:spcAft>
                          <a:spcPts val="0"/>
                        </a:spcAft>
                        <a:buNone/>
                      </a:pPr>
                      <a:r>
                        <a:rPr lang="it-IT" sz="2000"/>
                        <a:t>Anomaly Scores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marR="0" rtl="0" algn="ctr">
                        <a:spcBef>
                          <a:spcPts val="0"/>
                        </a:spcBef>
                        <a:spcAft>
                          <a:spcPts val="0"/>
                        </a:spcAft>
                        <a:buNone/>
                      </a:pPr>
                      <a:r>
                        <a:rPr b="1" lang="it-IT" sz="1700"/>
                        <a:t>s</a:t>
                      </a:r>
                      <a:r>
                        <a:rPr b="1" baseline="-25000" lang="it-IT" sz="1700"/>
                        <a:t>4</a:t>
                      </a:r>
                      <a:endParaRPr b="1" baseline="-25000"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marR="0" rtl="0" algn="ctr">
                        <a:spcBef>
                          <a:spcPts val="0"/>
                        </a:spcBef>
                        <a:spcAft>
                          <a:spcPts val="0"/>
                        </a:spcAft>
                        <a:buNone/>
                      </a:pPr>
                      <a:r>
                        <a:rPr b="1" lang="it-IT" sz="1700"/>
                        <a:t>s</a:t>
                      </a:r>
                      <a:r>
                        <a:rPr b="1" baseline="-25000" lang="it-IT" sz="1700"/>
                        <a:t>t</a:t>
                      </a:r>
                      <a:endParaRPr b="1" baseline="-25000"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marR="0" rtl="0" algn="ctr">
                        <a:spcBef>
                          <a:spcPts val="0"/>
                        </a:spcBef>
                        <a:spcAft>
                          <a:spcPts val="0"/>
                        </a:spcAft>
                        <a:buNone/>
                      </a:pPr>
                      <a:r>
                        <a:rPr b="1" lang="it-IT" sz="1700"/>
                        <a:t>s</a:t>
                      </a:r>
                      <a:r>
                        <a:rPr b="1" baseline="-25000" lang="it-IT" sz="1700"/>
                        <a:t>1</a:t>
                      </a:r>
                      <a:endParaRPr b="1" baseline="-25000"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marR="0" rtl="0" algn="ctr">
                        <a:spcBef>
                          <a:spcPts val="0"/>
                        </a:spcBef>
                        <a:spcAft>
                          <a:spcPts val="0"/>
                        </a:spcAft>
                        <a:buNone/>
                      </a:pPr>
                      <a:r>
                        <a:rPr b="1" lang="it-IT" sz="1700"/>
                        <a:t>s</a:t>
                      </a:r>
                      <a:r>
                        <a:rPr b="1" baseline="-25000" lang="it-IT" sz="1700"/>
                        <a:t>6</a:t>
                      </a:r>
                      <a:endParaRPr b="1" baseline="-25000"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50">
                <a:tc>
                  <a:txBody>
                    <a:bodyPr/>
                    <a:lstStyle/>
                    <a:p>
                      <a:pPr indent="0" lvl="0" marL="0" marR="0" rtl="0" algn="ctr">
                        <a:spcBef>
                          <a:spcPts val="0"/>
                        </a:spcBef>
                        <a:spcAft>
                          <a:spcPts val="0"/>
                        </a:spcAft>
                        <a:buNone/>
                      </a:pPr>
                      <a:r>
                        <a:rPr b="1" lang="it-IT" sz="1700"/>
                        <a:t>...</a:t>
                      </a:r>
                      <a:endParaRPr b="1"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marR="0" rtl="0" algn="ctr">
                        <a:spcBef>
                          <a:spcPts val="0"/>
                        </a:spcBef>
                        <a:spcAft>
                          <a:spcPts val="0"/>
                        </a:spcAft>
                        <a:buNone/>
                      </a:pPr>
                      <a:r>
                        <a:rPr b="1" lang="it-IT" sz="1700"/>
                        <a:t>s</a:t>
                      </a:r>
                      <a:r>
                        <a:rPr b="1" baseline="-25000" lang="it-IT" sz="1700"/>
                        <a:t>n</a:t>
                      </a:r>
                      <a:endParaRPr b="1" baseline="-25000"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50">
                <a:tc>
                  <a:txBody>
                    <a:bodyPr/>
                    <a:lstStyle/>
                    <a:p>
                      <a:pPr indent="0" lvl="0" marL="0" marR="0" rtl="0" algn="ctr">
                        <a:spcBef>
                          <a:spcPts val="0"/>
                        </a:spcBef>
                        <a:spcAft>
                          <a:spcPts val="0"/>
                        </a:spcAft>
                        <a:buNone/>
                      </a:pPr>
                      <a:r>
                        <a:rPr b="1" lang="it-IT" sz="1700"/>
                        <a:t>...</a:t>
                      </a:r>
                      <a:endParaRPr b="1"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marR="0" rtl="0" algn="ctr">
                        <a:spcBef>
                          <a:spcPts val="0"/>
                        </a:spcBef>
                        <a:spcAft>
                          <a:spcPts val="0"/>
                        </a:spcAft>
                        <a:buNone/>
                      </a:pPr>
                      <a:r>
                        <a:rPr b="1" lang="it-IT" sz="1700"/>
                        <a:t>s</a:t>
                      </a:r>
                      <a:r>
                        <a:rPr b="1" baseline="-25000" lang="it-IT" sz="1700"/>
                        <a:t>5</a:t>
                      </a:r>
                      <a:endParaRPr b="1" baseline="-25000"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191" name="Google Shape;191;gba443be9f3_0_3"/>
          <p:cNvGraphicFramePr/>
          <p:nvPr/>
        </p:nvGraphicFramePr>
        <p:xfrm>
          <a:off x="6603368" y="1710414"/>
          <a:ext cx="3000000" cy="3000000"/>
        </p:xfrm>
        <a:graphic>
          <a:graphicData uri="http://schemas.openxmlformats.org/drawingml/2006/table">
            <a:tbl>
              <a:tblPr bandRow="1" firstRow="1">
                <a:noFill/>
                <a:tableStyleId>{B96E9AD6-4988-40D4-B7E5-C3B6E556E435}</a:tableStyleId>
              </a:tblPr>
              <a:tblGrid>
                <a:gridCol w="1536775"/>
              </a:tblGrid>
              <a:tr h="701050">
                <a:tc>
                  <a:txBody>
                    <a:bodyPr/>
                    <a:lstStyle/>
                    <a:p>
                      <a:pPr indent="0" lvl="0" marL="0" marR="0" rtl="0" algn="ctr">
                        <a:spcBef>
                          <a:spcPts val="0"/>
                        </a:spcBef>
                        <a:spcAft>
                          <a:spcPts val="0"/>
                        </a:spcAft>
                        <a:buNone/>
                      </a:pPr>
                      <a:r>
                        <a:rPr lang="it-IT" sz="2000"/>
                        <a:t>Anomaly Ranking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marR="0" rtl="0" algn="ctr">
                        <a:spcBef>
                          <a:spcPts val="0"/>
                        </a:spcBef>
                        <a:spcAft>
                          <a:spcPts val="0"/>
                        </a:spcAft>
                        <a:buNone/>
                      </a:pPr>
                      <a:r>
                        <a:rPr b="1" lang="it-IT" sz="1700"/>
                        <a:t>s</a:t>
                      </a:r>
                      <a:r>
                        <a:rPr b="1" baseline="-25000" lang="it-IT" sz="1700"/>
                        <a:t>1</a:t>
                      </a:r>
                      <a:endParaRPr b="1" baseline="-25000"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marR="0" rtl="0" algn="ctr">
                        <a:spcBef>
                          <a:spcPts val="0"/>
                        </a:spcBef>
                        <a:spcAft>
                          <a:spcPts val="0"/>
                        </a:spcAft>
                        <a:buNone/>
                      </a:pPr>
                      <a:r>
                        <a:rPr b="1" lang="it-IT" sz="1700"/>
                        <a:t>s</a:t>
                      </a:r>
                      <a:r>
                        <a:rPr b="1" baseline="-25000" lang="it-IT" sz="1700"/>
                        <a:t>2</a:t>
                      </a:r>
                      <a:endParaRPr b="1" baseline="-25000"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marR="0" rtl="0" algn="ctr">
                        <a:spcBef>
                          <a:spcPts val="0"/>
                        </a:spcBef>
                        <a:spcAft>
                          <a:spcPts val="0"/>
                        </a:spcAft>
                        <a:buNone/>
                      </a:pPr>
                      <a:r>
                        <a:rPr b="1" lang="it-IT" sz="1700"/>
                        <a:t>s</a:t>
                      </a:r>
                      <a:r>
                        <a:rPr b="1" baseline="-25000" lang="it-IT" sz="1700"/>
                        <a:t>3</a:t>
                      </a:r>
                      <a:endParaRPr b="1" baseline="-25000"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marR="0" rtl="0" algn="ctr">
                        <a:spcBef>
                          <a:spcPts val="0"/>
                        </a:spcBef>
                        <a:spcAft>
                          <a:spcPts val="0"/>
                        </a:spcAft>
                        <a:buNone/>
                      </a:pPr>
                      <a:r>
                        <a:rPr b="1" lang="it-IT" sz="1700"/>
                        <a:t>s</a:t>
                      </a:r>
                      <a:r>
                        <a:rPr b="1" baseline="-25000" lang="it-IT" sz="1700"/>
                        <a:t>4</a:t>
                      </a:r>
                      <a:endParaRPr b="1" baseline="-25000"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50">
                <a:tc>
                  <a:txBody>
                    <a:bodyPr/>
                    <a:lstStyle/>
                    <a:p>
                      <a:pPr indent="0" lvl="0" marL="0" marR="0" rtl="0" algn="ctr">
                        <a:spcBef>
                          <a:spcPts val="0"/>
                        </a:spcBef>
                        <a:spcAft>
                          <a:spcPts val="0"/>
                        </a:spcAft>
                        <a:buNone/>
                      </a:pPr>
                      <a:r>
                        <a:rPr b="1" lang="it-IT" sz="1700"/>
                        <a:t>...</a:t>
                      </a:r>
                      <a:endParaRPr b="1"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marR="0" rtl="0" algn="ctr">
                        <a:spcBef>
                          <a:spcPts val="0"/>
                        </a:spcBef>
                        <a:spcAft>
                          <a:spcPts val="0"/>
                        </a:spcAft>
                        <a:buNone/>
                      </a:pPr>
                      <a:r>
                        <a:rPr b="1" lang="it-IT" sz="1700"/>
                        <a:t>s</a:t>
                      </a:r>
                      <a:r>
                        <a:rPr b="1" baseline="-25000" lang="it-IT" sz="1700"/>
                        <a:t>t</a:t>
                      </a:r>
                      <a:endParaRPr b="1" baseline="-25000"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50">
                <a:tc>
                  <a:txBody>
                    <a:bodyPr/>
                    <a:lstStyle/>
                    <a:p>
                      <a:pPr indent="0" lvl="0" marL="0" marR="0" rtl="0" algn="ctr">
                        <a:spcBef>
                          <a:spcPts val="0"/>
                        </a:spcBef>
                        <a:spcAft>
                          <a:spcPts val="0"/>
                        </a:spcAft>
                        <a:buNone/>
                      </a:pPr>
                      <a:r>
                        <a:rPr b="1" lang="it-IT" sz="1700"/>
                        <a:t>...</a:t>
                      </a:r>
                      <a:endParaRPr b="1"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marR="0" rtl="0" algn="ctr">
                        <a:spcBef>
                          <a:spcPts val="0"/>
                        </a:spcBef>
                        <a:spcAft>
                          <a:spcPts val="0"/>
                        </a:spcAft>
                        <a:buNone/>
                      </a:pPr>
                      <a:r>
                        <a:rPr b="1" lang="it-IT" sz="1700"/>
                        <a:t>s</a:t>
                      </a:r>
                      <a:r>
                        <a:rPr b="1" baseline="-25000" lang="it-IT" sz="1700"/>
                        <a:t>n</a:t>
                      </a:r>
                      <a:endParaRPr b="1" baseline="-25000"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192" name="Google Shape;192;gba443be9f3_0_3"/>
          <p:cNvGraphicFramePr/>
          <p:nvPr/>
        </p:nvGraphicFramePr>
        <p:xfrm>
          <a:off x="9433918" y="1702553"/>
          <a:ext cx="3000000" cy="3000000"/>
        </p:xfrm>
        <a:graphic>
          <a:graphicData uri="http://schemas.openxmlformats.org/drawingml/2006/table">
            <a:tbl>
              <a:tblPr bandRow="1" firstRow="1">
                <a:noFill/>
                <a:tableStyleId>{B96E9AD6-4988-40D4-B7E5-C3B6E556E435}</a:tableStyleId>
              </a:tblPr>
              <a:tblGrid>
                <a:gridCol w="1536775"/>
              </a:tblGrid>
              <a:tr h="701050">
                <a:tc>
                  <a:txBody>
                    <a:bodyPr/>
                    <a:lstStyle/>
                    <a:p>
                      <a:pPr indent="0" lvl="0" marL="0" marR="0" rtl="0" algn="ctr">
                        <a:spcBef>
                          <a:spcPts val="0"/>
                        </a:spcBef>
                        <a:spcAft>
                          <a:spcPts val="0"/>
                        </a:spcAft>
                        <a:buNone/>
                      </a:pPr>
                      <a:r>
                        <a:rPr lang="it-IT" sz="2000"/>
                        <a:t>Predicted Class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marR="0" rtl="0" algn="ctr">
                        <a:spcBef>
                          <a:spcPts val="0"/>
                        </a:spcBef>
                        <a:spcAft>
                          <a:spcPts val="0"/>
                        </a:spcAft>
                        <a:buNone/>
                      </a:pPr>
                      <a:r>
                        <a:rPr b="1" i="1" lang="it-IT" sz="1700"/>
                        <a:t>Anomaly</a:t>
                      </a:r>
                      <a:endParaRPr b="1" i="1"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rtl="0" algn="ctr">
                        <a:spcBef>
                          <a:spcPts val="0"/>
                        </a:spcBef>
                        <a:spcAft>
                          <a:spcPts val="0"/>
                        </a:spcAft>
                        <a:buNone/>
                      </a:pPr>
                      <a:r>
                        <a:rPr b="1" i="1" lang="it-IT" sz="1700"/>
                        <a:t>Anomaly</a:t>
                      </a:r>
                      <a:endParaRPr b="1" i="1"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rtl="0" algn="ctr">
                        <a:spcBef>
                          <a:spcPts val="0"/>
                        </a:spcBef>
                        <a:spcAft>
                          <a:spcPts val="0"/>
                        </a:spcAft>
                        <a:buNone/>
                      </a:pPr>
                      <a:r>
                        <a:rPr b="1" i="1" lang="it-IT" sz="1700"/>
                        <a:t>Anomaly</a:t>
                      </a:r>
                      <a:endParaRPr b="1" i="1"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rtl="0" algn="ctr">
                        <a:spcBef>
                          <a:spcPts val="0"/>
                        </a:spcBef>
                        <a:spcAft>
                          <a:spcPts val="0"/>
                        </a:spcAft>
                        <a:buNone/>
                      </a:pPr>
                      <a:r>
                        <a:rPr b="1" i="1" lang="it-IT" sz="1700"/>
                        <a:t>Anomaly</a:t>
                      </a:r>
                      <a:endParaRPr b="1" i="1"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50">
                <a:tc>
                  <a:txBody>
                    <a:bodyPr/>
                    <a:lstStyle/>
                    <a:p>
                      <a:pPr indent="0" lvl="0" marL="0" marR="0" rtl="0" algn="ctr">
                        <a:spcBef>
                          <a:spcPts val="0"/>
                        </a:spcBef>
                        <a:spcAft>
                          <a:spcPts val="0"/>
                        </a:spcAft>
                        <a:buNone/>
                      </a:pPr>
                      <a:r>
                        <a:rPr b="1" i="1" lang="it-IT" sz="1700"/>
                        <a:t>...</a:t>
                      </a:r>
                      <a:endParaRPr b="1" i="1"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marR="0" rtl="0" algn="ctr">
                        <a:spcBef>
                          <a:spcPts val="0"/>
                        </a:spcBef>
                        <a:spcAft>
                          <a:spcPts val="0"/>
                        </a:spcAft>
                        <a:buNone/>
                      </a:pPr>
                      <a:r>
                        <a:rPr b="1" i="1" lang="it-IT" sz="1700"/>
                        <a:t>Normal</a:t>
                      </a:r>
                      <a:endParaRPr b="1" i="1"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50">
                <a:tc>
                  <a:txBody>
                    <a:bodyPr/>
                    <a:lstStyle/>
                    <a:p>
                      <a:pPr indent="0" lvl="0" marL="0" marR="0" rtl="0" algn="ctr">
                        <a:spcBef>
                          <a:spcPts val="0"/>
                        </a:spcBef>
                        <a:spcAft>
                          <a:spcPts val="0"/>
                        </a:spcAft>
                        <a:buNone/>
                      </a:pPr>
                      <a:r>
                        <a:rPr b="1" i="1" lang="it-IT" sz="1700"/>
                        <a:t>...</a:t>
                      </a:r>
                      <a:endParaRPr b="1" i="1"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75">
                <a:tc>
                  <a:txBody>
                    <a:bodyPr/>
                    <a:lstStyle/>
                    <a:p>
                      <a:pPr indent="0" lvl="0" marL="0" rtl="0" algn="ctr">
                        <a:spcBef>
                          <a:spcPts val="0"/>
                        </a:spcBef>
                        <a:spcAft>
                          <a:spcPts val="0"/>
                        </a:spcAft>
                        <a:buNone/>
                      </a:pPr>
                      <a:r>
                        <a:rPr b="1" i="1" lang="it-IT" sz="1700"/>
                        <a:t>Normal</a:t>
                      </a:r>
                      <a:endParaRPr b="1" i="1" sz="17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93" name="Google Shape;193;gba443be9f3_0_3"/>
          <p:cNvSpPr/>
          <p:nvPr/>
        </p:nvSpPr>
        <p:spPr>
          <a:xfrm>
            <a:off x="2832302" y="3206173"/>
            <a:ext cx="649500" cy="597900"/>
          </a:xfrm>
          <a:prstGeom prst="rightArrow">
            <a:avLst>
              <a:gd fmla="val 50000" name="adj1"/>
              <a:gd fmla="val 50000" name="adj2"/>
            </a:avLst>
          </a:prstGeom>
          <a:solidFill>
            <a:srgbClr val="4D7E99">
              <a:alpha val="49800"/>
            </a:srgbClr>
          </a:solidFill>
          <a:ln cap="flat" cmpd="sng" w="25400">
            <a:solidFill>
              <a:srgbClr val="0E465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94" name="Google Shape;194;gba443be9f3_0_3"/>
          <p:cNvCxnSpPr/>
          <p:nvPr/>
        </p:nvCxnSpPr>
        <p:spPr>
          <a:xfrm>
            <a:off x="6512704" y="3870655"/>
            <a:ext cx="1713900" cy="16200"/>
          </a:xfrm>
          <a:prstGeom prst="straightConnector1">
            <a:avLst/>
          </a:prstGeom>
          <a:noFill/>
          <a:ln cap="flat" cmpd="sng" w="44450">
            <a:solidFill>
              <a:srgbClr val="A80000"/>
            </a:solidFill>
            <a:prstDash val="solid"/>
            <a:miter lim="800000"/>
            <a:headEnd len="sm" w="sm" type="none"/>
            <a:tailEnd len="sm" w="sm" type="none"/>
          </a:ln>
        </p:spPr>
      </p:cxnSp>
      <p:cxnSp>
        <p:nvCxnSpPr>
          <p:cNvPr id="195" name="Google Shape;195;gba443be9f3_0_3"/>
          <p:cNvCxnSpPr/>
          <p:nvPr/>
        </p:nvCxnSpPr>
        <p:spPr>
          <a:xfrm>
            <a:off x="9345431" y="3859793"/>
            <a:ext cx="1713900" cy="16200"/>
          </a:xfrm>
          <a:prstGeom prst="straightConnector1">
            <a:avLst/>
          </a:prstGeom>
          <a:noFill/>
          <a:ln cap="flat" cmpd="sng" w="44450">
            <a:solidFill>
              <a:srgbClr val="A80000"/>
            </a:solidFill>
            <a:prstDash val="solid"/>
            <a:miter lim="800000"/>
            <a:headEnd len="sm" w="sm" type="none"/>
            <a:tailEnd len="sm" w="sm" type="none"/>
          </a:ln>
        </p:spPr>
      </p:cxnSp>
      <p:sp>
        <p:nvSpPr>
          <p:cNvPr id="196" name="Google Shape;196;gba443be9f3_0_3"/>
          <p:cNvSpPr txBox="1"/>
          <p:nvPr/>
        </p:nvSpPr>
        <p:spPr>
          <a:xfrm>
            <a:off x="5597126" y="2811668"/>
            <a:ext cx="7146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2200">
                <a:solidFill>
                  <a:srgbClr val="0D1720"/>
                </a:solidFill>
                <a:latin typeface="Arial"/>
                <a:ea typeface="Arial"/>
                <a:cs typeface="Arial"/>
                <a:sym typeface="Arial"/>
              </a:rPr>
              <a:t>Sort</a:t>
            </a:r>
            <a:endParaRPr/>
          </a:p>
        </p:txBody>
      </p:sp>
      <p:sp>
        <p:nvSpPr>
          <p:cNvPr id="197" name="Google Shape;197;gba443be9f3_0_3"/>
          <p:cNvSpPr txBox="1"/>
          <p:nvPr/>
        </p:nvSpPr>
        <p:spPr>
          <a:xfrm>
            <a:off x="2804215" y="2811667"/>
            <a:ext cx="7389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2200">
                <a:solidFill>
                  <a:srgbClr val="0D1720"/>
                </a:solidFill>
                <a:latin typeface="Arial"/>
                <a:ea typeface="Arial"/>
                <a:cs typeface="Arial"/>
                <a:sym typeface="Arial"/>
              </a:rPr>
              <a:t>Map</a:t>
            </a:r>
            <a:endParaRPr/>
          </a:p>
        </p:txBody>
      </p:sp>
      <p:sp>
        <p:nvSpPr>
          <p:cNvPr id="198" name="Google Shape;198;gba443be9f3_0_3"/>
          <p:cNvSpPr txBox="1"/>
          <p:nvPr/>
        </p:nvSpPr>
        <p:spPr>
          <a:xfrm>
            <a:off x="8241670" y="2811097"/>
            <a:ext cx="10908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2200">
                <a:solidFill>
                  <a:srgbClr val="0D1720"/>
                </a:solidFill>
                <a:latin typeface="Arial"/>
                <a:ea typeface="Arial"/>
                <a:cs typeface="Arial"/>
                <a:sym typeface="Arial"/>
              </a:rPr>
              <a:t>Predict</a:t>
            </a:r>
            <a:endParaRPr/>
          </a:p>
        </p:txBody>
      </p:sp>
      <p:pic>
        <p:nvPicPr>
          <p:cNvPr descr="A picture containing drawing, food, plate&#10;&#10;Description automatically generated" id="199" name="Google Shape;199;gba443be9f3_0_3"/>
          <p:cNvPicPr preferRelativeResize="0"/>
          <p:nvPr/>
        </p:nvPicPr>
        <p:blipFill rotWithShape="1">
          <a:blip r:embed="rId3">
            <a:alphaModFix/>
          </a:blip>
          <a:srcRect b="0" l="0" r="0" t="0"/>
          <a:stretch/>
        </p:blipFill>
        <p:spPr>
          <a:xfrm>
            <a:off x="10266737" y="6337850"/>
            <a:ext cx="647999" cy="390998"/>
          </a:xfrm>
          <a:prstGeom prst="rect">
            <a:avLst/>
          </a:prstGeom>
          <a:noFill/>
          <a:ln>
            <a:noFill/>
          </a:ln>
        </p:spPr>
      </p:pic>
      <p:sp>
        <p:nvSpPr>
          <p:cNvPr id="200" name="Google Shape;200;gba443be9f3_0_3"/>
          <p:cNvSpPr txBox="1"/>
          <p:nvPr/>
        </p:nvSpPr>
        <p:spPr>
          <a:xfrm>
            <a:off x="633364" y="4418337"/>
            <a:ext cx="21273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2200">
                <a:solidFill>
                  <a:srgbClr val="0D1720"/>
                </a:solidFill>
                <a:latin typeface="Arial"/>
                <a:ea typeface="Arial"/>
                <a:cs typeface="Arial"/>
                <a:sym typeface="Arial"/>
              </a:rPr>
              <a:t>Unlabeled Data</a:t>
            </a:r>
            <a:endParaRPr/>
          </a:p>
        </p:txBody>
      </p:sp>
      <p:cxnSp>
        <p:nvCxnSpPr>
          <p:cNvPr id="201" name="Google Shape;201;gba443be9f3_0_3"/>
          <p:cNvCxnSpPr>
            <a:endCxn id="202" idx="0"/>
          </p:cNvCxnSpPr>
          <p:nvPr/>
        </p:nvCxnSpPr>
        <p:spPr>
          <a:xfrm>
            <a:off x="8207725" y="3900350"/>
            <a:ext cx="7200" cy="1484700"/>
          </a:xfrm>
          <a:prstGeom prst="straightConnector1">
            <a:avLst/>
          </a:prstGeom>
          <a:noFill/>
          <a:ln cap="flat" cmpd="sng" w="44450">
            <a:solidFill>
              <a:srgbClr val="A80000"/>
            </a:solidFill>
            <a:prstDash val="solid"/>
            <a:miter lim="800000"/>
            <a:headEnd len="sm" w="sm" type="none"/>
            <a:tailEnd len="med" w="med" type="triangle"/>
          </a:ln>
        </p:spPr>
      </p:cxnSp>
      <p:pic>
        <p:nvPicPr>
          <p:cNvPr descr="Database" id="203" name="Google Shape;203;gba443be9f3_0_3"/>
          <p:cNvPicPr preferRelativeResize="0"/>
          <p:nvPr/>
        </p:nvPicPr>
        <p:blipFill rotWithShape="1">
          <a:blip r:embed="rId4">
            <a:alphaModFix/>
          </a:blip>
          <a:srcRect b="0" l="0" r="0" t="0"/>
          <a:stretch/>
        </p:blipFill>
        <p:spPr>
          <a:xfrm>
            <a:off x="395060" y="2043751"/>
            <a:ext cx="2604052" cy="2604052"/>
          </a:xfrm>
          <a:prstGeom prst="rect">
            <a:avLst/>
          </a:prstGeom>
          <a:noFill/>
          <a:ln>
            <a:noFill/>
          </a:ln>
        </p:spPr>
      </p:pic>
      <p:sp>
        <p:nvSpPr>
          <p:cNvPr id="202" name="Google Shape;202;gba443be9f3_0_3"/>
          <p:cNvSpPr/>
          <p:nvPr/>
        </p:nvSpPr>
        <p:spPr>
          <a:xfrm>
            <a:off x="5143825" y="5385050"/>
            <a:ext cx="6142200" cy="772500"/>
          </a:xfrm>
          <a:prstGeom prst="roundRect">
            <a:avLst>
              <a:gd fmla="val 16667" name="adj"/>
            </a:avLst>
          </a:prstGeom>
          <a:solidFill>
            <a:srgbClr val="FF9900">
              <a:alpha val="40270"/>
            </a:srgbClr>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it-IT" sz="2200">
                <a:solidFill>
                  <a:srgbClr val="980000"/>
                </a:solidFill>
              </a:rPr>
              <a:t>Threshold = n x γ</a:t>
            </a:r>
            <a:endParaRPr b="1" i="1" sz="2200">
              <a:solidFill>
                <a:srgbClr val="980000"/>
              </a:solidFill>
            </a:endParaRPr>
          </a:p>
          <a:p>
            <a:pPr indent="0" lvl="0" marL="0" rtl="0" algn="ctr">
              <a:spcBef>
                <a:spcPts val="0"/>
              </a:spcBef>
              <a:spcAft>
                <a:spcPts val="0"/>
              </a:spcAft>
              <a:buNone/>
            </a:pPr>
            <a:r>
              <a:rPr lang="it-IT" sz="2200">
                <a:solidFill>
                  <a:srgbClr val="980000"/>
                </a:solidFill>
              </a:rPr>
              <a:t>(</a:t>
            </a:r>
            <a:r>
              <a:rPr b="1" i="1" lang="it-IT" sz="2200">
                <a:solidFill>
                  <a:srgbClr val="980000"/>
                </a:solidFill>
              </a:rPr>
              <a:t>γ</a:t>
            </a:r>
            <a:r>
              <a:rPr b="1" lang="it-IT" sz="2200">
                <a:solidFill>
                  <a:srgbClr val="980000"/>
                </a:solidFill>
              </a:rPr>
              <a:t> </a:t>
            </a:r>
            <a:r>
              <a:rPr lang="it-IT" sz="2200">
                <a:solidFill>
                  <a:srgbClr val="980000"/>
                </a:solidFill>
              </a:rPr>
              <a:t>is the expected proportion of anomalies)</a:t>
            </a:r>
            <a:endParaRPr sz="2200">
              <a:solidFill>
                <a:srgbClr val="98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th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2017-09-13T11:47:32Z</dcterms:created>
</cp:coreProperties>
</file>