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err="1"/>
              <a:t>Execution</a:t>
            </a:r>
            <a:r>
              <a:rPr lang="it-IT" baseline="0" dirty="0"/>
              <a:t> time</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8.1236999999999993E-3</c:v>
                </c:pt>
                <c:pt idx="1">
                  <c:v>0.57812397599999998</c:v>
                </c:pt>
                <c:pt idx="2">
                  <c:v>5.7638200900000003</c:v>
                </c:pt>
                <c:pt idx="3">
                  <c:v>56.111401956000002</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6.1330559999999996E-3</c:v>
                </c:pt>
                <c:pt idx="1">
                  <c:v>0.40889968500000001</c:v>
                </c:pt>
                <c:pt idx="2">
                  <c:v>3.7625614270000001</c:v>
                </c:pt>
                <c:pt idx="3">
                  <c:v>39.832583130000003</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noProof="0" dirty="0"/>
              <a:t>Instruction per cycle</a:t>
            </a:r>
            <a:endParaRPr lang="en-GB" noProof="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0.56000000000000005</c:v>
                </c:pt>
                <c:pt idx="1">
                  <c:v>0.53</c:v>
                </c:pt>
                <c:pt idx="2">
                  <c:v>0.42</c:v>
                </c:pt>
                <c:pt idx="3">
                  <c:v>0.34</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0.87</c:v>
                </c:pt>
                <c:pt idx="1">
                  <c:v>0.3</c:v>
                </c:pt>
                <c:pt idx="2">
                  <c:v>0.25</c:v>
                </c:pt>
                <c:pt idx="3">
                  <c:v>0.19</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0.83</c:v>
                </c:pt>
                <c:pt idx="1">
                  <c:v>0.22</c:v>
                </c:pt>
                <c:pt idx="2">
                  <c:v>0.19</c:v>
                </c:pt>
                <c:pt idx="3">
                  <c:v>0.12</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err="1"/>
              <a:t>Speedup</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Solution 1</c:v>
                </c:pt>
              </c:strCache>
            </c:strRef>
          </c:tx>
          <c:spPr>
            <a:ln w="28575" cap="rnd">
              <a:solidFill>
                <a:schemeClr val="accent1"/>
              </a:solidFill>
              <a:round/>
            </a:ln>
            <a:effectLst/>
          </c:spPr>
          <c:marker>
            <c:symbol val="none"/>
          </c:marker>
          <c:cat>
            <c:strRef>
              <c:f>Foglio1!$A$2:$A$5</c:f>
              <c:strCache>
                <c:ptCount val="4"/>
                <c:pt idx="0">
                  <c:v>MINI</c:v>
                </c:pt>
                <c:pt idx="1">
                  <c:v>SMALL</c:v>
                </c:pt>
                <c:pt idx="2">
                  <c:v>STANDARD</c:v>
                </c:pt>
                <c:pt idx="3">
                  <c:v>LARGE</c:v>
                </c:pt>
              </c:strCache>
            </c:strRef>
          </c:cat>
          <c:val>
            <c:numRef>
              <c:f>Foglio1!$B$2:$B$5</c:f>
              <c:numCache>
                <c:formatCode>General</c:formatCode>
                <c:ptCount val="4"/>
                <c:pt idx="0">
                  <c:v>1.3245</c:v>
                </c:pt>
                <c:pt idx="1">
                  <c:v>1.4138520000000001</c:v>
                </c:pt>
                <c:pt idx="2">
                  <c:v>1.531887</c:v>
                </c:pt>
                <c:pt idx="3">
                  <c:v>1.4086799999999999</c:v>
                </c:pt>
              </c:numCache>
            </c:numRef>
          </c:val>
          <c:smooth val="0"/>
          <c:extLst>
            <c:ext xmlns:c16="http://schemas.microsoft.com/office/drawing/2014/chart" uri="{C3380CC4-5D6E-409C-BE32-E72D297353CC}">
              <c16:uniqueId val="{00000000-2AF2-4434-875A-829E27CCDBCE}"/>
            </c:ext>
          </c:extLst>
        </c:ser>
        <c:ser>
          <c:idx val="1"/>
          <c:order val="1"/>
          <c:tx>
            <c:strRef>
              <c:f>Foglio1!$C$1</c:f>
              <c:strCache>
                <c:ptCount val="1"/>
                <c:pt idx="0">
                  <c:v>Solution 2</c:v>
                </c:pt>
              </c:strCache>
            </c:strRef>
          </c:tx>
          <c:spPr>
            <a:ln w="28575" cap="rnd">
              <a:solidFill>
                <a:schemeClr val="accent2"/>
              </a:solidFill>
              <a:round/>
            </a:ln>
            <a:effectLst/>
          </c:spPr>
          <c:marker>
            <c:symbol val="none"/>
          </c:marker>
          <c:cat>
            <c:strRef>
              <c:f>Foglio1!$A$2:$A$5</c:f>
              <c:strCache>
                <c:ptCount val="4"/>
                <c:pt idx="0">
                  <c:v>MINI</c:v>
                </c:pt>
                <c:pt idx="1">
                  <c:v>SMALL</c:v>
                </c:pt>
                <c:pt idx="2">
                  <c:v>STANDARD</c:v>
                </c:pt>
                <c:pt idx="3">
                  <c:v>LARGE</c:v>
                </c:pt>
              </c:strCache>
            </c:strRef>
          </c:cat>
          <c:val>
            <c:numRef>
              <c:f>Foglio1!$C$2:$C$5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1-2AF2-4434-875A-829E27CCDBCE}"/>
            </c:ext>
          </c:extLst>
        </c:ser>
        <c:dLbls>
          <c:showLegendKey val="0"/>
          <c:showVal val="0"/>
          <c:showCatName val="0"/>
          <c:showSerName val="0"/>
          <c:showPercent val="0"/>
          <c:showBubbleSize val="0"/>
        </c:dLbls>
        <c:smooth val="0"/>
        <c:axId val="683681663"/>
        <c:axId val="683682495"/>
      </c:lineChart>
      <c:catAx>
        <c:axId val="683681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683682495"/>
        <c:crosses val="autoZero"/>
        <c:auto val="1"/>
        <c:lblAlgn val="ctr"/>
        <c:lblOffset val="100"/>
        <c:noMultiLvlLbl val="0"/>
      </c:catAx>
      <c:valAx>
        <c:axId val="683682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683681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#1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lnSpcReduction="10000"/>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Covariance</a:t>
            </a:r>
            <a:r>
              <a:rPr lang="en-US" b="0" i="0" dirty="0">
                <a:solidFill>
                  <a:srgbClr val="000000"/>
                </a:solidFill>
                <a:effectLst/>
                <a:latin typeface="Segoe UI" panose="020B0502040204020203" pitchFamily="34" charset="0"/>
              </a:rPr>
              <a:t> is a measure of the extent to which corresponding elements from two sets of ordered data move in the same direction</a:t>
            </a: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79D7-9C58-4E99-9387-05DC8CDC8966}"/>
              </a:ext>
            </a:extLst>
          </p:cNvPr>
          <p:cNvSpPr>
            <a:spLocks noGrp="1"/>
          </p:cNvSpPr>
          <p:nvPr>
            <p:ph type="title"/>
          </p:nvPr>
        </p:nvSpPr>
        <p:spPr>
          <a:xfrm>
            <a:off x="838200" y="0"/>
            <a:ext cx="10515600" cy="851116"/>
          </a:xfrm>
        </p:spPr>
        <p:txBody>
          <a:bodyPr/>
          <a:lstStyle/>
          <a:p>
            <a:pPr algn="ctr"/>
            <a:r>
              <a:rPr lang="it-IT" dirty="0">
                <a:solidFill>
                  <a:srgbClr val="FF0000"/>
                </a:solidFill>
              </a:rPr>
              <a:t>The target function in the application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38DB7768-1C73-47B1-86A1-4FE922395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0" y="1081718"/>
            <a:ext cx="3756275" cy="5326063"/>
          </a:xfrm>
        </p:spPr>
      </p:pic>
      <p:sp>
        <p:nvSpPr>
          <p:cNvPr id="7" name="ZoneTexte 6">
            <a:extLst>
              <a:ext uri="{FF2B5EF4-FFF2-40B4-BE49-F238E27FC236}">
                <a16:creationId xmlns:a16="http://schemas.microsoft.com/office/drawing/2014/main" id="{D1E9117A-4E7B-47CE-92CE-9543EDC72115}"/>
              </a:ext>
            </a:extLst>
          </p:cNvPr>
          <p:cNvSpPr txBox="1"/>
          <p:nvPr/>
        </p:nvSpPr>
        <p:spPr>
          <a:xfrm>
            <a:off x="6096000" y="1019572"/>
            <a:ext cx="4131076" cy="2246769"/>
          </a:xfrm>
          <a:prstGeom prst="rect">
            <a:avLst/>
          </a:prstGeom>
          <a:noFill/>
        </p:spPr>
        <p:txBody>
          <a:bodyPr wrap="square" rtlCol="0">
            <a:spAutoFit/>
          </a:bodyPr>
          <a:lstStyle/>
          <a:p>
            <a:r>
              <a:rPr lang="it-IT" sz="2800" dirty="0"/>
              <a:t>Kernel_covariance it’s the most important function in the application so we have imposed  two examples of parallelization  in it </a:t>
            </a:r>
            <a:endParaRPr lang="en-US" sz="2800" dirty="0"/>
          </a:p>
        </p:txBody>
      </p:sp>
    </p:spTree>
    <p:extLst>
      <p:ext uri="{BB962C8B-B14F-4D97-AF65-F5344CB8AC3E}">
        <p14:creationId xmlns:p14="http://schemas.microsoft.com/office/powerpoint/2010/main" val="29797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CAD6D-B4FF-46B2-9017-2602A08E6947}"/>
              </a:ext>
            </a:extLst>
          </p:cNvPr>
          <p:cNvSpPr>
            <a:spLocks noGrp="1"/>
          </p:cNvSpPr>
          <p:nvPr>
            <p:ph type="title"/>
          </p:nvPr>
        </p:nvSpPr>
        <p:spPr>
          <a:xfrm>
            <a:off x="838200" y="0"/>
            <a:ext cx="10515600" cy="745724"/>
          </a:xfrm>
        </p:spPr>
        <p:txBody>
          <a:bodyPr/>
          <a:lstStyle/>
          <a:p>
            <a:pPr algn="ctr"/>
            <a:r>
              <a:rPr lang="it-IT" dirty="0">
                <a:solidFill>
                  <a:srgbClr val="FF0000"/>
                </a:solidFill>
              </a:rPr>
              <a:t>Two exemples of parallelization</a:t>
            </a:r>
            <a:endParaRPr lang="en-US" dirty="0">
              <a:solidFill>
                <a:srgbClr val="FF0000"/>
              </a:solidFill>
            </a:endParaRPr>
          </a:p>
        </p:txBody>
      </p:sp>
      <p:sp>
        <p:nvSpPr>
          <p:cNvPr id="3" name="Espace réservé du contenu 2">
            <a:extLst>
              <a:ext uri="{FF2B5EF4-FFF2-40B4-BE49-F238E27FC236}">
                <a16:creationId xmlns:a16="http://schemas.microsoft.com/office/drawing/2014/main" id="{75411E08-B3D1-459E-87FF-AFD4BA177D5A}"/>
              </a:ext>
            </a:extLst>
          </p:cNvPr>
          <p:cNvSpPr>
            <a:spLocks noGrp="1"/>
          </p:cNvSpPr>
          <p:nvPr>
            <p:ph idx="1"/>
          </p:nvPr>
        </p:nvSpPr>
        <p:spPr>
          <a:xfrm>
            <a:off x="678402" y="745724"/>
            <a:ext cx="10515600" cy="4351338"/>
          </a:xfrm>
        </p:spPr>
        <p:txBody>
          <a:bodyPr/>
          <a:lstStyle/>
          <a:p>
            <a:pPr marL="0" indent="0">
              <a:buNone/>
            </a:pPr>
            <a:r>
              <a:rPr lang="it-IT" dirty="0"/>
              <a:t>Parallelization-1</a:t>
            </a:r>
            <a:endParaRPr lang="en-US" dirty="0"/>
          </a:p>
        </p:txBody>
      </p:sp>
      <p:pic>
        <p:nvPicPr>
          <p:cNvPr id="5" name="Image 4">
            <a:extLst>
              <a:ext uri="{FF2B5EF4-FFF2-40B4-BE49-F238E27FC236}">
                <a16:creationId xmlns:a16="http://schemas.microsoft.com/office/drawing/2014/main" id="{E080134C-3284-4AE0-A019-6B1C64B68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67" y="1132588"/>
            <a:ext cx="3746667" cy="5667093"/>
          </a:xfrm>
          <a:prstGeom prst="rect">
            <a:avLst/>
          </a:prstGeom>
        </p:spPr>
      </p:pic>
      <p:sp>
        <p:nvSpPr>
          <p:cNvPr id="6" name="ZoneTexte 5">
            <a:extLst>
              <a:ext uri="{FF2B5EF4-FFF2-40B4-BE49-F238E27FC236}">
                <a16:creationId xmlns:a16="http://schemas.microsoft.com/office/drawing/2014/main" id="{4CFBBA2C-D26A-4B7D-89CB-ABE85CF09CE9}"/>
              </a:ext>
            </a:extLst>
          </p:cNvPr>
          <p:cNvSpPr txBox="1"/>
          <p:nvPr/>
        </p:nvSpPr>
        <p:spPr>
          <a:xfrm>
            <a:off x="8797771" y="691548"/>
            <a:ext cx="2556029" cy="523220"/>
          </a:xfrm>
          <a:prstGeom prst="rect">
            <a:avLst/>
          </a:prstGeom>
          <a:noFill/>
        </p:spPr>
        <p:txBody>
          <a:bodyPr wrap="square" rtlCol="0">
            <a:spAutoFit/>
          </a:bodyPr>
          <a:lstStyle/>
          <a:p>
            <a:r>
              <a:rPr lang="it-IT" sz="2800" dirty="0"/>
              <a:t>Parallelizaion-2</a:t>
            </a:r>
            <a:endParaRPr lang="en-US" sz="2800" dirty="0"/>
          </a:p>
        </p:txBody>
      </p:sp>
      <p:pic>
        <p:nvPicPr>
          <p:cNvPr id="10" name="Image 9">
            <a:extLst>
              <a:ext uri="{FF2B5EF4-FFF2-40B4-BE49-F238E27FC236}">
                <a16:creationId xmlns:a16="http://schemas.microsoft.com/office/drawing/2014/main" id="{E965548C-CC57-403E-9901-C68CE26F8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7" y="1132588"/>
            <a:ext cx="4192224" cy="5667093"/>
          </a:xfrm>
          <a:prstGeom prst="rect">
            <a:avLst/>
          </a:prstGeom>
        </p:spPr>
      </p:pic>
    </p:spTree>
    <p:extLst>
      <p:ext uri="{BB962C8B-B14F-4D97-AF65-F5344CB8AC3E}">
        <p14:creationId xmlns:p14="http://schemas.microsoft.com/office/powerpoint/2010/main" val="15681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3108543"/>
          </a:xfrm>
          <a:prstGeom prst="rect">
            <a:avLst/>
          </a:prstGeom>
          <a:noFill/>
        </p:spPr>
        <p:txBody>
          <a:bodyPr wrap="square" rtlCol="0">
            <a:spAutoFit/>
          </a:bodyPr>
          <a:lstStyle/>
          <a:p>
            <a:r>
              <a:rPr lang="it-IT" sz="2800" dirty="0"/>
              <a:t>Comparison of excution time between originale code, parallelization-1 and parallelization-2  with 4 differents size of dataset </a:t>
            </a:r>
            <a:endParaRPr lang="en-US" sz="2800" dirty="0"/>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2559481107"/>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474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1815882"/>
          </a:xfrm>
          <a:prstGeom prst="rect">
            <a:avLst/>
          </a:prstGeom>
          <a:noFill/>
        </p:spPr>
        <p:txBody>
          <a:bodyPr wrap="square" rtlCol="0">
            <a:spAutoFit/>
          </a:bodyPr>
          <a:lstStyle/>
          <a:p>
            <a:r>
              <a:rPr lang="en-GB" sz="2800" dirty="0"/>
              <a:t>Comparison of the Instruction-per-cycle metric for the three versions</a:t>
            </a:r>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3485132639"/>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91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98467"/>
            <a:ext cx="3551068" cy="3108543"/>
          </a:xfrm>
          <a:prstGeom prst="rect">
            <a:avLst/>
          </a:prstGeom>
          <a:noFill/>
        </p:spPr>
        <p:txBody>
          <a:bodyPr wrap="square" rtlCol="0">
            <a:spAutoFit/>
          </a:bodyPr>
          <a:lstStyle/>
          <a:p>
            <a:r>
              <a:rPr lang="en-GB" sz="2800" u="sng" dirty="0"/>
              <a:t>Achieved speedup for both solution </a:t>
            </a:r>
            <a:r>
              <a:rPr lang="en-GB" sz="2800" dirty="0"/>
              <a:t>calculated as:</a:t>
            </a:r>
          </a:p>
          <a:p>
            <a:endParaRPr lang="en-GB" sz="2800" dirty="0"/>
          </a:p>
          <a:p>
            <a:r>
              <a:rPr lang="en-GB" sz="2800" dirty="0"/>
              <a:t>original execution time</a:t>
            </a:r>
          </a:p>
          <a:p>
            <a:pPr algn="ctr"/>
            <a:r>
              <a:rPr lang="en-GB" sz="2800" dirty="0"/>
              <a:t>------------------------------</a:t>
            </a:r>
          </a:p>
          <a:p>
            <a:r>
              <a:rPr lang="en-GB" sz="2800" dirty="0"/>
              <a:t>parallel execution time</a:t>
            </a:r>
          </a:p>
        </p:txBody>
      </p:sp>
      <p:graphicFrame>
        <p:nvGraphicFramePr>
          <p:cNvPr id="5" name="Grafico 4">
            <a:extLst>
              <a:ext uri="{FF2B5EF4-FFF2-40B4-BE49-F238E27FC236}">
                <a16:creationId xmlns:a16="http://schemas.microsoft.com/office/drawing/2014/main" id="{7386E495-D3B3-DF04-2F75-2968F990D932}"/>
              </a:ext>
            </a:extLst>
          </p:cNvPr>
          <p:cNvGraphicFramePr/>
          <p:nvPr>
            <p:extLst>
              <p:ext uri="{D42A27DB-BD31-4B8C-83A1-F6EECF244321}">
                <p14:modId xmlns:p14="http://schemas.microsoft.com/office/powerpoint/2010/main" val="1976162001"/>
              </p:ext>
            </p:extLst>
          </p:nvPr>
        </p:nvGraphicFramePr>
        <p:xfrm>
          <a:off x="918099" y="967667"/>
          <a:ext cx="7133948"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1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197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Arial</vt:lpstr>
      <vt:lpstr>Calibri</vt:lpstr>
      <vt:lpstr>Calibri Light</vt:lpstr>
      <vt:lpstr>inherit</vt:lpstr>
      <vt:lpstr>Segoe UI</vt:lpstr>
      <vt:lpstr>Untitled Sans</vt:lpstr>
      <vt:lpstr>Wingdings</vt:lpstr>
      <vt:lpstr>Thème Office</vt:lpstr>
      <vt:lpstr>HPC Labs – #1 Assignment</vt:lpstr>
      <vt:lpstr>Brief description of the application </vt:lpstr>
      <vt:lpstr>The target function in the application </vt:lpstr>
      <vt:lpstr>Two exemples of parallelization</vt:lpstr>
      <vt:lpstr>Measures</vt:lpstr>
      <vt:lpstr>Measures</vt:lpstr>
      <vt:lpstr>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14</cp:revision>
  <dcterms:created xsi:type="dcterms:W3CDTF">2022-11-17T15:49:09Z</dcterms:created>
  <dcterms:modified xsi:type="dcterms:W3CDTF">2022-11-18T16:53:43Z</dcterms:modified>
</cp:coreProperties>
</file>