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0C5CA-6937-CBF9-44DD-4FE272E3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853" y="1041400"/>
            <a:ext cx="8791575" cy="2387600"/>
          </a:xfrm>
        </p:spPr>
        <p:txBody>
          <a:bodyPr/>
          <a:lstStyle/>
          <a:p>
            <a:pPr algn="ctr"/>
            <a:r>
              <a:rPr lang="it-IT" dirty="0"/>
              <a:t>PORTFOLIO OPTIMIZATION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883668-B730-6EE8-E319-BF11F7FE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114" y="5330666"/>
            <a:ext cx="8791575" cy="1655762"/>
          </a:xfrm>
        </p:spPr>
        <p:txBody>
          <a:bodyPr/>
          <a:lstStyle/>
          <a:p>
            <a:pPr algn="r"/>
            <a:r>
              <a:rPr lang="it-IT" dirty="0"/>
              <a:t>Lorenzo Giacobbe 124585</a:t>
            </a:r>
          </a:p>
        </p:txBody>
      </p:sp>
    </p:spTree>
    <p:extLst>
      <p:ext uri="{BB962C8B-B14F-4D97-AF65-F5344CB8AC3E}">
        <p14:creationId xmlns:p14="http://schemas.microsoft.com/office/powerpoint/2010/main" val="112983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F734C-D8B5-7CAC-515B-FFED1FCB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it-IT" dirty="0"/>
              <a:t>3. Portfolio with risk free asset and </a:t>
            </a:r>
            <a:r>
              <a:rPr lang="it-IT" dirty="0" err="1"/>
              <a:t>cal</a:t>
            </a:r>
            <a:r>
              <a:rPr lang="it-IT" dirty="0"/>
              <a:t>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88FAC0-8DC9-A83C-B10F-9E112008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894" y="1478570"/>
            <a:ext cx="5135968" cy="421803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C94813-1456-1314-9935-F00BC0E65DD3}"/>
              </a:ext>
            </a:extLst>
          </p:cNvPr>
          <p:cNvSpPr txBox="1"/>
          <p:nvPr/>
        </p:nvSpPr>
        <p:spPr>
          <a:xfrm>
            <a:off x="7367752" y="1702676"/>
            <a:ext cx="281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third</a:t>
            </a:r>
            <a:r>
              <a:rPr lang="it-IT" dirty="0"/>
              <a:t> step, I </a:t>
            </a:r>
            <a:r>
              <a:rPr lang="it-IT" dirty="0" err="1"/>
              <a:t>combined</a:t>
            </a:r>
            <a:r>
              <a:rPr lang="it-IT" dirty="0"/>
              <a:t> to </a:t>
            </a:r>
            <a:r>
              <a:rPr lang="it-IT" dirty="0" err="1"/>
              <a:t>my</a:t>
            </a:r>
            <a:r>
              <a:rPr lang="it-IT" dirty="0"/>
              <a:t> portfolio of </a:t>
            </a:r>
            <a:r>
              <a:rPr lang="it-IT" dirty="0" err="1"/>
              <a:t>risky</a:t>
            </a:r>
            <a:r>
              <a:rPr lang="it-IT" dirty="0"/>
              <a:t> asset a risk free asset.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2B1280-B2B6-4A5C-DDBC-3383992E6BD2}"/>
              </a:ext>
            </a:extLst>
          </p:cNvPr>
          <p:cNvSpPr txBox="1"/>
          <p:nvPr/>
        </p:nvSpPr>
        <p:spPr>
          <a:xfrm>
            <a:off x="7367752" y="2984938"/>
            <a:ext cx="337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risk -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the risk free investment and a </a:t>
            </a:r>
            <a:r>
              <a:rPr lang="it-IT" dirty="0" err="1"/>
              <a:t>risky</a:t>
            </a:r>
            <a:r>
              <a:rPr lang="it-IT" dirty="0"/>
              <a:t> portfolio </a:t>
            </a:r>
            <a:r>
              <a:rPr lang="it-IT" dirty="0" err="1"/>
              <a:t>lie</a:t>
            </a:r>
            <a:r>
              <a:rPr lang="it-IT" dirty="0"/>
              <a:t> on a </a:t>
            </a:r>
            <a:r>
              <a:rPr lang="it-IT" dirty="0" err="1"/>
              <a:t>straight</a:t>
            </a:r>
            <a:r>
              <a:rPr lang="it-IT" dirty="0"/>
              <a:t> line </a:t>
            </a:r>
            <a:r>
              <a:rPr lang="it-IT" dirty="0" err="1"/>
              <a:t>connecting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investments : the capital </a:t>
            </a:r>
            <a:r>
              <a:rPr lang="it-IT" dirty="0" err="1"/>
              <a:t>allocation</a:t>
            </a:r>
            <a:r>
              <a:rPr lang="it-IT" dirty="0"/>
              <a:t> line (CAL) </a:t>
            </a:r>
          </a:p>
        </p:txBody>
      </p:sp>
    </p:spTree>
    <p:extLst>
      <p:ext uri="{BB962C8B-B14F-4D97-AF65-F5344CB8AC3E}">
        <p14:creationId xmlns:p14="http://schemas.microsoft.com/office/powerpoint/2010/main" val="175862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1A06D-66BC-5BA5-5ADB-3043CF6E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20" y="-143482"/>
            <a:ext cx="10062615" cy="1478570"/>
          </a:xfrm>
        </p:spPr>
        <p:txBody>
          <a:bodyPr/>
          <a:lstStyle/>
          <a:p>
            <a:r>
              <a:rPr lang="it-IT" dirty="0"/>
              <a:t>4. SHARPE RATIO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B533E9B-49E0-0E0D-EF0E-E2B25263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70" y="1019503"/>
            <a:ext cx="5874592" cy="536027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B81407-5246-3386-9B84-EF927EB068EF}"/>
              </a:ext>
            </a:extLst>
          </p:cNvPr>
          <p:cNvSpPr txBox="1"/>
          <p:nvPr/>
        </p:nvSpPr>
        <p:spPr>
          <a:xfrm>
            <a:off x="7788166" y="1492469"/>
            <a:ext cx="265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fourth</a:t>
            </a:r>
            <a:r>
              <a:rPr lang="it-IT" dirty="0"/>
              <a:t> step I </a:t>
            </a:r>
            <a:r>
              <a:rPr lang="it-IT" dirty="0" err="1"/>
              <a:t>again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in </a:t>
            </a:r>
            <a:r>
              <a:rPr lang="it-IT" dirty="0" err="1"/>
              <a:t>that</a:t>
            </a:r>
            <a:r>
              <a:rPr lang="it-IT" dirty="0"/>
              <a:t> case to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sharpe</a:t>
            </a:r>
            <a:r>
              <a:rPr lang="it-IT" dirty="0"/>
              <a:t> ratio.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6A557D-DF27-206D-E7D2-DF773F4F4E69}"/>
              </a:ext>
            </a:extLst>
          </p:cNvPr>
          <p:cNvSpPr txBox="1"/>
          <p:nvPr/>
        </p:nvSpPr>
        <p:spPr>
          <a:xfrm>
            <a:off x="7788166" y="2960977"/>
            <a:ext cx="2932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sharpe</a:t>
            </a:r>
            <a:r>
              <a:rPr lang="it-IT" dirty="0"/>
              <a:t> ratio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excess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for </a:t>
            </a:r>
            <a:r>
              <a:rPr lang="it-IT" dirty="0" err="1"/>
              <a:t>bearing</a:t>
            </a:r>
            <a:r>
              <a:rPr lang="it-IT" dirty="0"/>
              <a:t> risk </a:t>
            </a:r>
            <a:r>
              <a:rPr lang="it-IT" dirty="0" err="1"/>
              <a:t>instead</a:t>
            </a:r>
            <a:r>
              <a:rPr lang="it-IT" dirty="0"/>
              <a:t> risk free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930778-CA41-0FE9-395A-AEAC03C905F4}"/>
              </a:ext>
            </a:extLst>
          </p:cNvPr>
          <p:cNvSpPr txBox="1"/>
          <p:nvPr/>
        </p:nvSpPr>
        <p:spPr>
          <a:xfrm>
            <a:off x="7788166" y="4765366"/>
            <a:ext cx="230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the </a:t>
            </a:r>
            <a:r>
              <a:rPr lang="it-IT" dirty="0" err="1"/>
              <a:t>sharpe</a:t>
            </a:r>
            <a:r>
              <a:rPr lang="it-IT" dirty="0"/>
              <a:t> ratio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value</a:t>
            </a:r>
            <a:r>
              <a:rPr lang="it-IT" dirty="0"/>
              <a:t> of 2.17,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good.</a:t>
            </a:r>
          </a:p>
        </p:txBody>
      </p:sp>
    </p:spTree>
    <p:extLst>
      <p:ext uri="{BB962C8B-B14F-4D97-AF65-F5344CB8AC3E}">
        <p14:creationId xmlns:p14="http://schemas.microsoft.com/office/powerpoint/2010/main" val="200738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058B623-B1B0-7A50-D457-B3F553B1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298" y="413859"/>
            <a:ext cx="6758150" cy="506861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4C0299-5882-A3A8-6C52-C8851E2E0CD4}"/>
              </a:ext>
            </a:extLst>
          </p:cNvPr>
          <p:cNvSpPr txBox="1"/>
          <p:nvPr/>
        </p:nvSpPr>
        <p:spPr>
          <a:xfrm>
            <a:off x="1660634" y="5885793"/>
            <a:ext cx="885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final</a:t>
            </a:r>
            <a:r>
              <a:rPr lang="it-IT" dirty="0"/>
              <a:t> plot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frontier</a:t>
            </a:r>
            <a:r>
              <a:rPr lang="it-IT" dirty="0"/>
              <a:t>, capital </a:t>
            </a:r>
            <a:r>
              <a:rPr lang="it-IT" dirty="0" err="1"/>
              <a:t>allocation</a:t>
            </a:r>
            <a:r>
              <a:rPr lang="it-IT" dirty="0"/>
              <a:t> line and </a:t>
            </a:r>
            <a:r>
              <a:rPr lang="it-IT" dirty="0" err="1"/>
              <a:t>sharpe</a:t>
            </a:r>
            <a:r>
              <a:rPr lang="it-IT" dirty="0"/>
              <a:t> ratio </a:t>
            </a:r>
          </a:p>
        </p:txBody>
      </p:sp>
    </p:spTree>
    <p:extLst>
      <p:ext uri="{BB962C8B-B14F-4D97-AF65-F5344CB8AC3E}">
        <p14:creationId xmlns:p14="http://schemas.microsoft.com/office/powerpoint/2010/main" val="65935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BCCD1-1A4A-54D1-FAA3-62CF7407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399"/>
            <a:ext cx="9905998" cy="1478570"/>
          </a:xfrm>
        </p:spPr>
        <p:txBody>
          <a:bodyPr/>
          <a:lstStyle/>
          <a:p>
            <a:r>
              <a:rPr lang="it-IT" dirty="0"/>
              <a:t>5. CAPITAL ASSET PRICING MODEL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8207DD9-F2E4-3B0F-779F-55A3BE1EF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64" y="1324303"/>
            <a:ext cx="5674431" cy="456149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860984-32CF-C8D3-4D91-1516CC6DBC45}"/>
              </a:ext>
            </a:extLst>
          </p:cNvPr>
          <p:cNvSpPr txBox="1"/>
          <p:nvPr/>
        </p:nvSpPr>
        <p:spPr>
          <a:xfrm>
            <a:off x="6905296" y="2505670"/>
            <a:ext cx="414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Using the </a:t>
            </a:r>
            <a:r>
              <a:rPr lang="it-IT" dirty="0" err="1"/>
              <a:t>return</a:t>
            </a:r>
            <a:r>
              <a:rPr lang="it-IT" dirty="0"/>
              <a:t> of a single </a:t>
            </a:r>
            <a:r>
              <a:rPr lang="it-IT" dirty="0" err="1"/>
              <a:t>risky</a:t>
            </a:r>
            <a:r>
              <a:rPr lang="it-IT" dirty="0"/>
              <a:t> asset in, </a:t>
            </a:r>
            <a:r>
              <a:rPr lang="it-IT" dirty="0" err="1"/>
              <a:t>that</a:t>
            </a:r>
            <a:r>
              <a:rPr lang="it-IT" dirty="0"/>
              <a:t> case NI (</a:t>
            </a:r>
            <a:r>
              <a:rPr lang="it-IT" dirty="0" err="1"/>
              <a:t>NiSource</a:t>
            </a:r>
            <a:r>
              <a:rPr lang="it-IT" dirty="0"/>
              <a:t> </a:t>
            </a:r>
            <a:r>
              <a:rPr lang="it-IT" dirty="0" err="1"/>
              <a:t>quoted</a:t>
            </a:r>
            <a:r>
              <a:rPr lang="it-IT" dirty="0"/>
              <a:t> in the NYSE). </a:t>
            </a:r>
          </a:p>
          <a:p>
            <a:endParaRPr lang="it-IT" dirty="0"/>
          </a:p>
          <a:p>
            <a:r>
              <a:rPr lang="it-IT" dirty="0"/>
              <a:t>I made the first linear </a:t>
            </a:r>
            <a:r>
              <a:rPr lang="it-IT" dirty="0" err="1"/>
              <a:t>regression</a:t>
            </a:r>
            <a:r>
              <a:rPr lang="it-IT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0609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CFE5B-7169-008D-44C9-541B5D6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it-IT" dirty="0"/>
              <a:t>5. CAPITAL ASSET PRICING MODEL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37A640-6F96-BFEA-1AB0-EE44E1ED7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78" y="1290282"/>
            <a:ext cx="4867794" cy="354171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CE0659-07C9-B744-D633-655EF813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98" y="1478570"/>
            <a:ext cx="5983671" cy="297180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708A5C-3073-C1A3-CF15-A8BAFB14378C}"/>
              </a:ext>
            </a:extLst>
          </p:cNvPr>
          <p:cNvSpPr txBox="1"/>
          <p:nvPr/>
        </p:nvSpPr>
        <p:spPr>
          <a:xfrm>
            <a:off x="1849820" y="5370786"/>
            <a:ext cx="8744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1- the </a:t>
            </a:r>
            <a:r>
              <a:rPr lang="it-IT" dirty="0" err="1"/>
              <a:t>scatter</a:t>
            </a:r>
            <a:r>
              <a:rPr lang="it-IT" dirty="0"/>
              <a:t> plot, on the </a:t>
            </a:r>
            <a:r>
              <a:rPr lang="it-IT" dirty="0" err="1"/>
              <a:t>left</a:t>
            </a:r>
            <a:r>
              <a:rPr lang="it-IT" dirty="0"/>
              <a:t>,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of the asset and </a:t>
            </a:r>
            <a:r>
              <a:rPr lang="it-IT" dirty="0" err="1"/>
              <a:t>it’s</a:t>
            </a:r>
            <a:r>
              <a:rPr lang="it-IT" dirty="0"/>
              <a:t> beta </a:t>
            </a:r>
            <a:r>
              <a:rPr lang="it-IT" dirty="0" err="1"/>
              <a:t>correlated</a:t>
            </a:r>
            <a:r>
              <a:rPr lang="it-IT" dirty="0"/>
              <a:t> to the market, in </a:t>
            </a:r>
            <a:r>
              <a:rPr lang="it-IT" dirty="0" err="1"/>
              <a:t>this</a:t>
            </a:r>
            <a:r>
              <a:rPr lang="it-IT" dirty="0"/>
              <a:t> case the SP500 </a:t>
            </a:r>
          </a:p>
          <a:p>
            <a:r>
              <a:rPr lang="it-IT" dirty="0"/>
              <a:t>2 – The second </a:t>
            </a:r>
            <a:r>
              <a:rPr lang="it-IT" dirty="0" err="1"/>
              <a:t>graph</a:t>
            </a:r>
            <a:r>
              <a:rPr lang="it-IT" dirty="0"/>
              <a:t>, on the </a:t>
            </a:r>
            <a:r>
              <a:rPr lang="it-IT" dirty="0" err="1"/>
              <a:t>right</a:t>
            </a:r>
            <a:r>
              <a:rPr lang="it-IT" dirty="0"/>
              <a:t>, shows the </a:t>
            </a:r>
            <a:r>
              <a:rPr lang="it-IT" dirty="0" err="1"/>
              <a:t>correlation</a:t>
            </a:r>
            <a:r>
              <a:rPr lang="it-IT" dirty="0"/>
              <a:t> of the asset with the market </a:t>
            </a:r>
            <a:r>
              <a:rPr lang="it-IT" dirty="0" err="1"/>
              <a:t>return</a:t>
            </a:r>
            <a:r>
              <a:rPr lang="it-IT" dirty="0"/>
              <a:t> (SP500) </a:t>
            </a:r>
          </a:p>
        </p:txBody>
      </p:sp>
    </p:spTree>
    <p:extLst>
      <p:ext uri="{BB962C8B-B14F-4D97-AF65-F5344CB8AC3E}">
        <p14:creationId xmlns:p14="http://schemas.microsoft.com/office/powerpoint/2010/main" val="268411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0A7C0-BBAD-7ED4-FC25-67AE22CF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it-IT" dirty="0"/>
              <a:t>6. MULTIFACTOR MODEL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B45237D-2059-1E68-74E4-8B4F74995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67" y="1618293"/>
            <a:ext cx="6311900" cy="379453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1850A-6F6C-C7DD-F43B-09009C894CCF}"/>
              </a:ext>
            </a:extLst>
          </p:cNvPr>
          <p:cNvSpPr txBox="1"/>
          <p:nvPr/>
        </p:nvSpPr>
        <p:spPr>
          <a:xfrm>
            <a:off x="7893268" y="1954924"/>
            <a:ext cx="301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last point I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a </a:t>
            </a:r>
            <a:r>
              <a:rPr lang="it-IT" dirty="0" err="1"/>
              <a:t>multilinear</a:t>
            </a:r>
            <a:r>
              <a:rPr lang="it-IT" dirty="0"/>
              <a:t> </a:t>
            </a:r>
            <a:r>
              <a:rPr lang="it-IT" dirty="0" err="1"/>
              <a:t>regressions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assets in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dataframe</a:t>
            </a:r>
            <a:r>
              <a:rPr lang="it-IT" dirty="0"/>
              <a:t>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5CECDA-438A-AAC6-5175-D0CD50DDC8BD}"/>
              </a:ext>
            </a:extLst>
          </p:cNvPr>
          <p:cNvSpPr txBox="1"/>
          <p:nvPr/>
        </p:nvSpPr>
        <p:spPr>
          <a:xfrm>
            <a:off x="7929234" y="3410607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goal of </a:t>
            </a:r>
            <a:r>
              <a:rPr lang="it-IT" dirty="0" err="1"/>
              <a:t>this</a:t>
            </a:r>
            <a:r>
              <a:rPr lang="it-IT" dirty="0"/>
              <a:t> point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the best 10 assets,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of </a:t>
            </a:r>
            <a:r>
              <a:rPr lang="it-IT" dirty="0" err="1"/>
              <a:t>brent’s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33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851E7DE-E5D1-519F-53B8-136FA54FF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46059"/>
              </p:ext>
            </p:extLst>
          </p:nvPr>
        </p:nvGraphicFramePr>
        <p:xfrm>
          <a:off x="1030549" y="1588256"/>
          <a:ext cx="6978335" cy="4666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667">
                  <a:extLst>
                    <a:ext uri="{9D8B030D-6E8A-4147-A177-3AD203B41FA5}">
                      <a16:colId xmlns:a16="http://schemas.microsoft.com/office/drawing/2014/main" val="1077080513"/>
                    </a:ext>
                  </a:extLst>
                </a:gridCol>
                <a:gridCol w="1395667">
                  <a:extLst>
                    <a:ext uri="{9D8B030D-6E8A-4147-A177-3AD203B41FA5}">
                      <a16:colId xmlns:a16="http://schemas.microsoft.com/office/drawing/2014/main" val="2725130560"/>
                    </a:ext>
                  </a:extLst>
                </a:gridCol>
                <a:gridCol w="1395667">
                  <a:extLst>
                    <a:ext uri="{9D8B030D-6E8A-4147-A177-3AD203B41FA5}">
                      <a16:colId xmlns:a16="http://schemas.microsoft.com/office/drawing/2014/main" val="2994367038"/>
                    </a:ext>
                  </a:extLst>
                </a:gridCol>
                <a:gridCol w="1395667">
                  <a:extLst>
                    <a:ext uri="{9D8B030D-6E8A-4147-A177-3AD203B41FA5}">
                      <a16:colId xmlns:a16="http://schemas.microsoft.com/office/drawing/2014/main" val="3345702145"/>
                    </a:ext>
                  </a:extLst>
                </a:gridCol>
                <a:gridCol w="1395667">
                  <a:extLst>
                    <a:ext uri="{9D8B030D-6E8A-4147-A177-3AD203B41FA5}">
                      <a16:colId xmlns:a16="http://schemas.microsoft.com/office/drawing/2014/main" val="3363702813"/>
                    </a:ext>
                  </a:extLst>
                </a:gridCol>
              </a:tblGrid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TICKERS 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R^2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ALPHA (⍺)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BETA (</a:t>
                      </a:r>
                      <a:r>
                        <a:rPr lang="el-GR" sz="1000" u="none" strike="noStrike" dirty="0">
                          <a:effectLst/>
                        </a:rPr>
                        <a:t>β)</a:t>
                      </a:r>
                      <a:endParaRPr lang="el-G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P-VALUE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98000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AOS 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0.458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0.0064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-0.005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0.730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3134939482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FFIV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0.239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1.63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- 0.0096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0.628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166510492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HTI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0.276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0.0010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- 0.0142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0.437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3923895258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IPGP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0.242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0.0070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- 0.0478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0.045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813505481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NCLH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0.241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0.0047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- 0.1368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2354177975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SEE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0.324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0.0017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- 0.0580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0.001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1020895445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JNPR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0.225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0.0011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- 0.0022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0.919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1958510285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HSIC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0.319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- 0.0045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- 0. 0836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5663696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XRAY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0.292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- 0.0059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- 0.0493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0.001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307050509"/>
                  </a:ext>
                </a:extLst>
              </a:tr>
              <a:tr h="4242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u="none" strike="noStrike" dirty="0">
                          <a:effectLst/>
                        </a:rPr>
                        <a:t>QCOM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0.248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0.0026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0.0027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0.9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7" marR="8327" marT="8327" marB="0" anchor="ctr"/>
                </a:tc>
                <a:extLst>
                  <a:ext uri="{0D108BD9-81ED-4DB2-BD59-A6C34878D82A}">
                    <a16:rowId xmlns:a16="http://schemas.microsoft.com/office/drawing/2014/main" val="22228718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37CBE1-7508-58E9-EEB6-4F956E75C731}"/>
              </a:ext>
            </a:extLst>
          </p:cNvPr>
          <p:cNvSpPr txBox="1"/>
          <p:nvPr/>
        </p:nvSpPr>
        <p:spPr>
          <a:xfrm>
            <a:off x="1492469" y="609600"/>
            <a:ext cx="594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 OF MY ANALISY AND CONCLUSION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91214A-7322-915D-A51D-B97BC3C8B947}"/>
              </a:ext>
            </a:extLst>
          </p:cNvPr>
          <p:cNvSpPr txBox="1"/>
          <p:nvPr/>
        </p:nvSpPr>
        <p:spPr>
          <a:xfrm>
            <a:off x="8502869" y="2554013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end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i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best 10 asset </a:t>
            </a:r>
            <a:r>
              <a:rPr lang="it-IT" dirty="0" err="1"/>
              <a:t>basing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on R^2, alpha, beta and </a:t>
            </a:r>
            <a:r>
              <a:rPr lang="it-IT" dirty="0" err="1"/>
              <a:t>p-value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98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02926-C1D1-ED36-D91B-9678F2EB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718" y="10510"/>
            <a:ext cx="9905998" cy="1047372"/>
          </a:xfrm>
        </p:spPr>
        <p:txBody>
          <a:bodyPr/>
          <a:lstStyle/>
          <a:p>
            <a:r>
              <a:rPr lang="it-IT" dirty="0"/>
              <a:t>SUMMARY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17B2E-A682-E783-844B-162BA8A4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899" y="1162987"/>
            <a:ext cx="9361570" cy="4922504"/>
          </a:xfrm>
        </p:spPr>
        <p:txBody>
          <a:bodyPr>
            <a:normAutofit fontScale="85000" lnSpcReduction="10000"/>
          </a:bodyPr>
          <a:lstStyle/>
          <a:p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analysis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was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performed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taking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consideration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of the R^2 and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imposing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greater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or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equal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value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would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avoid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me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discarding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asset (following a general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investigation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, the minimum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value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I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identified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was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0.2 ). </a:t>
            </a:r>
          </a:p>
          <a:p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Subsequently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, for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each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regression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I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assumed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value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of the alpha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which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indicated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performance of the asset and the beta (the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latter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had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to be negative. The goal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was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to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identify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stocks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had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an opposite trend to the Brent, for 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purpose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of investment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protection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). </a:t>
            </a:r>
          </a:p>
          <a:p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Subsequently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, for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those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assets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could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not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be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attributable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to a negative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correlation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with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path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of oil (negative beta),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my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research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introduced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further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element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,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namely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p-value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. For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latter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,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evaluations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were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carried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choosing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p-value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exceeded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0.05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even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if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with a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slightly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positive beta,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but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still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close to zero and an alpha and R^2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that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met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the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initially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requested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 </a:t>
            </a:r>
            <a:r>
              <a:rPr lang="it-IT" b="0" i="0" u="none" strike="noStrike" dirty="0" err="1">
                <a:effectLst/>
                <a:latin typeface="Roboto" panose="020F0502020204030204" pitchFamily="34" charset="0"/>
              </a:rPr>
              <a:t>implications</a:t>
            </a:r>
            <a:r>
              <a:rPr lang="it-IT" b="0" i="0" u="none" strike="noStrike" dirty="0">
                <a:effectLst/>
                <a:latin typeface="Roboto" panose="020F050202020403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8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6D341-B903-A91D-D293-66A8FD2C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Portfolio </a:t>
            </a:r>
            <a:r>
              <a:rPr lang="it-IT" sz="2800" dirty="0" err="1"/>
              <a:t>optimization</a:t>
            </a:r>
            <a:r>
              <a:rPr lang="it-IT" sz="2800" dirty="0"/>
              <a:t> and </a:t>
            </a:r>
            <a:r>
              <a:rPr lang="it-IT" sz="2800" dirty="0" err="1"/>
              <a:t>modern</a:t>
            </a:r>
            <a:r>
              <a:rPr lang="it-IT" sz="2800" dirty="0"/>
              <a:t> portfolio theory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B8491-D7A9-FE7C-2D2C-03583A7B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decide to </a:t>
            </a:r>
            <a:r>
              <a:rPr lang="it-IT" dirty="0" err="1"/>
              <a:t>invest</a:t>
            </a:r>
            <a:r>
              <a:rPr lang="it-IT" dirty="0"/>
              <a:t> in </a:t>
            </a:r>
            <a:r>
              <a:rPr lang="it-IT" dirty="0" err="1"/>
              <a:t>financial</a:t>
            </a:r>
            <a:r>
              <a:rPr lang="it-IT" dirty="0"/>
              <a:t> markets 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investment.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approaches</a:t>
            </a:r>
            <a:r>
              <a:rPr lang="it-IT" dirty="0"/>
              <a:t> : </a:t>
            </a:r>
          </a:p>
          <a:p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risk </a:t>
            </a:r>
          </a:p>
          <a:p>
            <a:r>
              <a:rPr lang="it-IT" dirty="0" err="1"/>
              <a:t>Minimize</a:t>
            </a:r>
            <a:r>
              <a:rPr lang="it-IT" dirty="0"/>
              <a:t> the risk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0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A9EF1-5A8E-C93B-88C1-41265EC0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93819"/>
            <a:ext cx="9905999" cy="5013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0" i="0" u="none" strike="noStrike" dirty="0">
                <a:effectLst/>
              </a:rPr>
              <a:t>In the </a:t>
            </a:r>
            <a:r>
              <a:rPr lang="it-IT" b="0" i="0" u="none" strike="noStrike" dirty="0" err="1">
                <a:effectLst/>
              </a:rPr>
              <a:t>past</a:t>
            </a:r>
            <a:r>
              <a:rPr lang="it-IT" b="0" i="0" u="none" strike="noStrike" dirty="0">
                <a:effectLst/>
              </a:rPr>
              <a:t>, </a:t>
            </a:r>
            <a:r>
              <a:rPr lang="it-IT" b="0" i="0" u="none" strike="noStrike" dirty="0" err="1">
                <a:effectLst/>
              </a:rPr>
              <a:t>investors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used</a:t>
            </a:r>
            <a:r>
              <a:rPr lang="it-IT" b="0" i="0" u="none" strike="noStrike" dirty="0">
                <a:effectLst/>
              </a:rPr>
              <a:t> to </a:t>
            </a:r>
            <a:r>
              <a:rPr lang="it-IT" b="0" i="0" u="none" strike="noStrike" dirty="0" err="1">
                <a:effectLst/>
              </a:rPr>
              <a:t>believe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that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changes</a:t>
            </a:r>
            <a:r>
              <a:rPr lang="it-IT" b="0" i="0" u="none" strike="noStrike" dirty="0">
                <a:effectLst/>
              </a:rPr>
              <a:t> in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were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determined</a:t>
            </a:r>
            <a:r>
              <a:rPr lang="it-IT" b="0" i="0" u="none" strike="noStrike" dirty="0">
                <a:effectLst/>
              </a:rPr>
              <a:t> by </a:t>
            </a:r>
            <a:r>
              <a:rPr lang="it-IT" b="0" i="0" u="none" strike="noStrike" dirty="0" err="1">
                <a:effectLst/>
              </a:rPr>
              <a:t>fluctuations</a:t>
            </a:r>
            <a:r>
              <a:rPr lang="it-IT" b="0" i="0" u="none" strike="noStrike" dirty="0">
                <a:effectLst/>
              </a:rPr>
              <a:t> in stock prices. </a:t>
            </a:r>
            <a:r>
              <a:rPr lang="it-IT" b="0" i="0" u="none" strike="noStrike" dirty="0" err="1">
                <a:effectLst/>
              </a:rPr>
              <a:t>However</a:t>
            </a:r>
            <a:r>
              <a:rPr lang="it-IT" b="0" i="0" u="none" strike="noStrike" dirty="0">
                <a:effectLst/>
              </a:rPr>
              <a:t>, after the studies </a:t>
            </a:r>
            <a:r>
              <a:rPr lang="it-IT" b="0" i="0" u="none" strike="noStrike" dirty="0" err="1">
                <a:effectLst/>
              </a:rPr>
              <a:t>conducted</a:t>
            </a:r>
            <a:r>
              <a:rPr lang="it-IT" b="0" i="0" u="none" strike="noStrike" dirty="0">
                <a:effectLst/>
              </a:rPr>
              <a:t> by </a:t>
            </a:r>
            <a:r>
              <a:rPr lang="it-IT" b="0" i="0" u="none" strike="noStrike" dirty="0" err="1">
                <a:effectLst/>
              </a:rPr>
              <a:t>Markowitz</a:t>
            </a:r>
            <a:r>
              <a:rPr lang="it-IT" b="0" i="0" u="none" strike="noStrike" dirty="0">
                <a:effectLst/>
              </a:rPr>
              <a:t>, </a:t>
            </a:r>
            <a:r>
              <a:rPr lang="it-IT" b="0" i="0" u="none" strike="noStrike" dirty="0" err="1">
                <a:effectLst/>
              </a:rPr>
              <a:t>who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introduced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famous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Modern</a:t>
            </a:r>
            <a:r>
              <a:rPr lang="it-IT" b="0" i="0" u="none" strike="noStrike" dirty="0">
                <a:effectLst/>
              </a:rPr>
              <a:t> Portfolio Theory (MPT), </a:t>
            </a:r>
            <a:r>
              <a:rPr lang="it-IT" b="0" i="0" u="none" strike="noStrike" dirty="0" err="1">
                <a:effectLst/>
              </a:rPr>
              <a:t>it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was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defined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that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main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factor</a:t>
            </a:r>
            <a:r>
              <a:rPr lang="it-IT" b="0" i="0" u="none" strike="noStrike" dirty="0">
                <a:effectLst/>
              </a:rPr>
              <a:t>, </a:t>
            </a:r>
            <a:r>
              <a:rPr lang="it-IT" b="0" i="0" u="none" strike="noStrike" dirty="0" err="1">
                <a:effectLst/>
              </a:rPr>
              <a:t>causing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deviation</a:t>
            </a:r>
            <a:r>
              <a:rPr lang="it-IT" b="0" i="0" u="none" strike="noStrike" dirty="0">
                <a:effectLst/>
              </a:rPr>
              <a:t> of </a:t>
            </a:r>
            <a:r>
              <a:rPr lang="it-IT" b="0" i="0" u="none" strike="noStrike" dirty="0" err="1">
                <a:effectLst/>
              </a:rPr>
              <a:t>actual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 from </a:t>
            </a:r>
            <a:r>
              <a:rPr lang="it-IT" b="0" i="0" u="none" strike="noStrike" dirty="0" err="1">
                <a:effectLst/>
              </a:rPr>
              <a:t>expected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was</a:t>
            </a:r>
            <a:r>
              <a:rPr lang="it-IT" b="0" i="0" u="none" strike="noStrike" dirty="0">
                <a:effectLst/>
              </a:rPr>
              <a:t> risk (the degree of </a:t>
            </a:r>
            <a:r>
              <a:rPr lang="it-IT" b="0" i="0" u="none" strike="noStrike" dirty="0" err="1">
                <a:effectLst/>
              </a:rPr>
              <a:t>potential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fluctuation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determines</a:t>
            </a:r>
            <a:r>
              <a:rPr lang="it-IT" b="0" i="0" u="none" strike="noStrike" dirty="0">
                <a:effectLst/>
              </a:rPr>
              <a:t> the degree of risk). </a:t>
            </a:r>
          </a:p>
          <a:p>
            <a:pPr marL="0" indent="0">
              <a:buNone/>
            </a:pPr>
            <a:r>
              <a:rPr lang="it-IT" b="0" i="0" u="none" strike="noStrike" dirty="0">
                <a:effectLst/>
              </a:rPr>
              <a:t>He </a:t>
            </a:r>
            <a:r>
              <a:rPr lang="it-IT" b="0" i="0" u="none" strike="noStrike" dirty="0" err="1">
                <a:effectLst/>
              </a:rPr>
              <a:t>assumed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that</a:t>
            </a:r>
            <a:r>
              <a:rPr lang="it-IT" b="0" i="0" u="none" strike="noStrike" dirty="0">
                <a:effectLst/>
              </a:rPr>
              <a:t> in order to </a:t>
            </a:r>
            <a:r>
              <a:rPr lang="it-IT" b="0" i="0" u="none" strike="noStrike" dirty="0" err="1">
                <a:effectLst/>
              </a:rPr>
              <a:t>construct</a:t>
            </a:r>
            <a:r>
              <a:rPr lang="it-IT" b="0" i="0" u="none" strike="noStrike" dirty="0">
                <a:effectLst/>
              </a:rPr>
              <a:t> a portfolio, </a:t>
            </a:r>
            <a:r>
              <a:rPr lang="it-IT" b="0" i="0" u="none" strike="noStrike" dirty="0" err="1">
                <a:effectLst/>
              </a:rPr>
              <a:t>we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need</a:t>
            </a:r>
            <a:r>
              <a:rPr lang="it-IT" b="0" i="0" u="none" strike="noStrike" dirty="0">
                <a:effectLst/>
              </a:rPr>
              <a:t> to </a:t>
            </a:r>
            <a:r>
              <a:rPr lang="it-IT" b="0" i="0" u="none" strike="noStrike" dirty="0" err="1">
                <a:effectLst/>
              </a:rPr>
              <a:t>consider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two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important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measures</a:t>
            </a:r>
            <a:r>
              <a:rPr lang="it-IT" b="0" i="0" u="none" strike="noStrike" dirty="0">
                <a:effectLst/>
              </a:rPr>
              <a:t>: </a:t>
            </a:r>
          </a:p>
          <a:p>
            <a:pPr marL="0" indent="0">
              <a:buNone/>
            </a:pPr>
            <a:r>
              <a:rPr lang="it-IT" b="0" i="0" u="none" strike="noStrike" dirty="0">
                <a:effectLst/>
              </a:rPr>
              <a:t>- the </a:t>
            </a:r>
            <a:r>
              <a:rPr lang="it-IT" b="0" i="0" u="none" strike="noStrike" dirty="0" err="1">
                <a:effectLst/>
              </a:rPr>
              <a:t>estimated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expected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return</a:t>
            </a:r>
            <a:r>
              <a:rPr lang="it-IT" b="0" i="0" u="none" strike="noStrike" dirty="0">
                <a:effectLst/>
              </a:rPr>
              <a:t> for </a:t>
            </a:r>
            <a:r>
              <a:rPr lang="it-IT" b="0" i="0" u="none" strike="noStrike" dirty="0" err="1">
                <a:effectLst/>
              </a:rPr>
              <a:t>each</a:t>
            </a:r>
            <a:r>
              <a:rPr lang="it-IT" b="0" i="0" u="none" strike="noStrike" dirty="0">
                <a:effectLst/>
              </a:rPr>
              <a:t> candidate investment </a:t>
            </a:r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b="0" i="0" u="none" strike="noStrike" dirty="0">
                <a:effectLst/>
              </a:rPr>
              <a:t>the </a:t>
            </a:r>
            <a:r>
              <a:rPr lang="it-IT" b="0" i="0" u="none" strike="noStrike" dirty="0" err="1">
                <a:effectLst/>
              </a:rPr>
              <a:t>covariance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matrix</a:t>
            </a:r>
            <a:r>
              <a:rPr lang="it-IT" b="0" i="0" u="none" strike="noStrike" dirty="0">
                <a:effectLst/>
              </a:rPr>
              <a:t> of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. </a:t>
            </a:r>
            <a:r>
              <a:rPr lang="it-IT" b="0" i="0" u="none" strike="noStrike" dirty="0" err="1">
                <a:effectLst/>
              </a:rPr>
              <a:t>This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matrix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not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only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characterizes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variability</a:t>
            </a:r>
            <a:r>
              <a:rPr lang="it-IT" b="0" i="0" u="none" strike="noStrike" dirty="0">
                <a:effectLst/>
              </a:rPr>
              <a:t> of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 for </a:t>
            </a:r>
            <a:r>
              <a:rPr lang="it-IT" b="0" i="0" u="none" strike="noStrike" dirty="0" err="1">
                <a:effectLst/>
              </a:rPr>
              <a:t>individual</a:t>
            </a:r>
            <a:r>
              <a:rPr lang="it-IT" b="0" i="0" u="none" strike="noStrike" dirty="0">
                <a:effectLst/>
              </a:rPr>
              <a:t> assets </a:t>
            </a:r>
            <a:r>
              <a:rPr lang="it-IT" b="0" i="0" u="none" strike="noStrike" dirty="0" err="1">
                <a:effectLst/>
              </a:rPr>
              <a:t>but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also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defines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behavior</a:t>
            </a:r>
            <a:r>
              <a:rPr lang="it-IT" b="0" i="0" u="none" strike="noStrike" dirty="0">
                <a:effectLst/>
              </a:rPr>
              <a:t> of </a:t>
            </a:r>
            <a:r>
              <a:rPr lang="it-IT" b="0" i="0" u="none" strike="noStrike" dirty="0" err="1">
                <a:effectLst/>
              </a:rPr>
              <a:t>each</a:t>
            </a:r>
            <a:r>
              <a:rPr lang="it-IT" b="0" i="0" u="none" strike="noStrike" dirty="0">
                <a:effectLst/>
              </a:rPr>
              <a:t> investment in relation to </a:t>
            </a:r>
            <a:r>
              <a:rPr lang="it-IT" b="0" i="0" u="none" strike="noStrike" dirty="0" err="1">
                <a:effectLst/>
              </a:rPr>
              <a:t>others</a:t>
            </a:r>
            <a:r>
              <a:rPr lang="it-IT" b="0" i="0" u="none" strike="noStrike" dirty="0">
                <a:effectLst/>
              </a:rPr>
              <a:t> (</a:t>
            </a:r>
            <a:r>
              <a:rPr lang="it-IT" b="0" i="0" u="none" strike="noStrike" dirty="0" err="1">
                <a:effectLst/>
              </a:rPr>
              <a:t>correlation</a:t>
            </a:r>
            <a:r>
              <a:rPr lang="it-IT" b="0" i="0" u="none" strike="noStrike" dirty="0">
                <a:effectLst/>
              </a:rPr>
              <a:t>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3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3F321A-7E20-010D-7966-89D07EA9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65" y="214086"/>
            <a:ext cx="9442504" cy="181441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4C8C78-BE33-2965-5F41-710BE39B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90" y="2196662"/>
            <a:ext cx="9722069" cy="36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56ECE-2FB1-807E-6830-500CCA9C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project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7C2487-D94A-7CEE-452D-4711A050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My goal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portfolio of a set of assets, I </a:t>
            </a:r>
            <a:r>
              <a:rPr lang="it-IT" dirty="0" err="1"/>
              <a:t>divided</a:t>
            </a:r>
            <a:r>
              <a:rPr lang="it-IT" dirty="0"/>
              <a:t> the project in 6 steps :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1- I </a:t>
            </a:r>
            <a:r>
              <a:rPr lang="it-IT" dirty="0" err="1"/>
              <a:t>optimize</a:t>
            </a:r>
            <a:r>
              <a:rPr lang="it-IT" dirty="0"/>
              <a:t> the portfolio with the </a:t>
            </a:r>
            <a:r>
              <a:rPr lang="it-IT" dirty="0" err="1"/>
              <a:t>given</a:t>
            </a:r>
            <a:r>
              <a:rPr lang="it-IT" dirty="0"/>
              <a:t> data (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series</a:t>
            </a:r>
            <a:r>
              <a:rPr lang="it-IT" dirty="0"/>
              <a:t>) </a:t>
            </a:r>
          </a:p>
          <a:p>
            <a:pPr marL="0" indent="0">
              <a:buNone/>
            </a:pPr>
            <a:r>
              <a:rPr lang="it-IT" dirty="0"/>
              <a:t>2 – I </a:t>
            </a:r>
            <a:r>
              <a:rPr lang="it-IT" dirty="0" err="1"/>
              <a:t>defined</a:t>
            </a:r>
            <a:r>
              <a:rPr lang="it-IT" dirty="0"/>
              <a:t> the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frontier</a:t>
            </a:r>
            <a:r>
              <a:rPr lang="it-IT" dirty="0"/>
              <a:t> </a:t>
            </a:r>
            <a:r>
              <a:rPr lang="it-IT" dirty="0" err="1"/>
              <a:t>combining</a:t>
            </a:r>
            <a:r>
              <a:rPr lang="it-IT" dirty="0"/>
              <a:t> the </a:t>
            </a:r>
            <a:r>
              <a:rPr lang="it-IT" dirty="0" err="1"/>
              <a:t>volatility</a:t>
            </a:r>
            <a:r>
              <a:rPr lang="it-IT" dirty="0"/>
              <a:t> and 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3 – I </a:t>
            </a:r>
            <a:r>
              <a:rPr lang="it-IT" dirty="0" err="1"/>
              <a:t>represented</a:t>
            </a:r>
            <a:r>
              <a:rPr lang="it-IT" dirty="0"/>
              <a:t> the capital </a:t>
            </a:r>
            <a:r>
              <a:rPr lang="it-IT" dirty="0" err="1"/>
              <a:t>allocation</a:t>
            </a:r>
            <a:r>
              <a:rPr lang="it-IT" dirty="0"/>
              <a:t> line, </a:t>
            </a:r>
            <a:r>
              <a:rPr lang="it-IT" dirty="0" err="1"/>
              <a:t>combining</a:t>
            </a:r>
            <a:r>
              <a:rPr lang="it-IT" dirty="0"/>
              <a:t> to the portfolio a risk free asset </a:t>
            </a:r>
          </a:p>
          <a:p>
            <a:pPr marL="0" indent="0">
              <a:buNone/>
            </a:pPr>
            <a:r>
              <a:rPr lang="it-IT" dirty="0"/>
              <a:t>4 – I </a:t>
            </a:r>
            <a:r>
              <a:rPr lang="it-IT" dirty="0" err="1"/>
              <a:t>defined</a:t>
            </a:r>
            <a:r>
              <a:rPr lang="it-IT" dirty="0"/>
              <a:t> the </a:t>
            </a:r>
            <a:r>
              <a:rPr lang="it-IT" dirty="0" err="1"/>
              <a:t>sharpe</a:t>
            </a:r>
            <a:r>
              <a:rPr lang="it-IT" dirty="0"/>
              <a:t> ratio of the portfolio </a:t>
            </a:r>
          </a:p>
          <a:p>
            <a:pPr marL="0" indent="0">
              <a:buNone/>
            </a:pPr>
            <a:r>
              <a:rPr lang="it-IT" dirty="0"/>
              <a:t>5 – I  made the CAPITAL ASSET PRICING MODEL (CAPM) </a:t>
            </a:r>
          </a:p>
          <a:p>
            <a:pPr marL="0" indent="0">
              <a:buNone/>
            </a:pPr>
            <a:r>
              <a:rPr lang="it-IT" dirty="0"/>
              <a:t>6 – </a:t>
            </a:r>
            <a:r>
              <a:rPr lang="it-IT" dirty="0" err="1"/>
              <a:t>Finding</a:t>
            </a:r>
            <a:r>
              <a:rPr lang="it-IT" dirty="0"/>
              <a:t> the best 10 asset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Multifactor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0348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84D8F-7686-2F1E-7A2F-AEA83F11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223" y="97982"/>
            <a:ext cx="9905998" cy="1478570"/>
          </a:xfrm>
        </p:spPr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Plotting</a:t>
            </a:r>
            <a:r>
              <a:rPr lang="it-IT" dirty="0"/>
              <a:t> </a:t>
            </a:r>
            <a:r>
              <a:rPr lang="it-IT" dirty="0" err="1"/>
              <a:t>historical</a:t>
            </a:r>
            <a:r>
              <a:rPr lang="it-IT" dirty="0"/>
              <a:t> data </a:t>
            </a:r>
            <a:r>
              <a:rPr lang="it-IT" dirty="0" err="1"/>
              <a:t>series</a:t>
            </a:r>
            <a:r>
              <a:rPr lang="it-IT" dirty="0"/>
              <a:t>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D130C1-2A79-07C7-E2C8-8428F12C8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250731"/>
            <a:ext cx="5343470" cy="452995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08D7F-8EFF-6434-FF11-A292E0761359}"/>
              </a:ext>
            </a:extLst>
          </p:cNvPr>
          <p:cNvSpPr txBox="1"/>
          <p:nvPr/>
        </p:nvSpPr>
        <p:spPr>
          <a:xfrm>
            <a:off x="6968360" y="2578271"/>
            <a:ext cx="408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u="none" strike="noStrike" dirty="0" err="1">
                <a:effectLst/>
              </a:rPr>
              <a:t>As</a:t>
            </a:r>
            <a:r>
              <a:rPr lang="it-IT" b="0" i="0" u="none" strike="noStrike" dirty="0">
                <a:effectLst/>
              </a:rPr>
              <a:t> a first step, I </a:t>
            </a:r>
            <a:r>
              <a:rPr lang="it-IT" b="0" i="0" u="none" strike="noStrike" dirty="0" err="1">
                <a:effectLst/>
              </a:rPr>
              <a:t>downloaded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historical</a:t>
            </a:r>
            <a:r>
              <a:rPr lang="it-IT" b="0" i="0" u="none" strike="noStrike" dirty="0">
                <a:effectLst/>
              </a:rPr>
              <a:t> data </a:t>
            </a:r>
            <a:r>
              <a:rPr lang="it-IT" b="0" i="0" u="none" strike="noStrike" dirty="0" err="1">
                <a:effectLst/>
              </a:rPr>
              <a:t>series</a:t>
            </a:r>
            <a:r>
              <a:rPr lang="it-IT" b="0" i="0" u="none" strike="noStrike" dirty="0">
                <a:effectLst/>
              </a:rPr>
              <a:t> of the assets, and with </a:t>
            </a:r>
            <a:r>
              <a:rPr lang="it-IT" b="0" i="0" u="none" strike="noStrike" dirty="0" err="1">
                <a:effectLst/>
              </a:rPr>
              <a:t>them</a:t>
            </a:r>
            <a:r>
              <a:rPr lang="it-IT" b="0" i="0" u="none" strike="noStrike" dirty="0">
                <a:effectLst/>
              </a:rPr>
              <a:t>, I </a:t>
            </a:r>
            <a:r>
              <a:rPr lang="it-IT" b="0" i="0" u="none" strike="noStrike" dirty="0" err="1">
                <a:effectLst/>
              </a:rPr>
              <a:t>created</a:t>
            </a:r>
            <a:r>
              <a:rPr lang="it-IT" b="0" i="0" u="none" strike="noStrike" dirty="0">
                <a:effectLst/>
              </a:rPr>
              <a:t> an </a:t>
            </a:r>
            <a:r>
              <a:rPr lang="it-IT" b="0" i="0" u="none" strike="noStrike" dirty="0" err="1">
                <a:effectLst/>
              </a:rPr>
              <a:t>initial</a:t>
            </a:r>
            <a:r>
              <a:rPr lang="it-IT" b="0" i="0" u="none" strike="noStrike" dirty="0">
                <a:effectLst/>
              </a:rPr>
              <a:t> plot to </a:t>
            </a:r>
            <a:r>
              <a:rPr lang="it-IT" b="0" i="0" u="none" strike="noStrike" dirty="0" err="1">
                <a:effectLst/>
              </a:rPr>
              <a:t>identify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their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potential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b="0" i="0" u="none" strike="noStrike" dirty="0">
                <a:effectLst/>
              </a:rPr>
              <a:t>in the market.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1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D451-3C29-2BAE-50BF-4B3A2069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175"/>
            <a:ext cx="9905998" cy="1478570"/>
          </a:xfrm>
        </p:spPr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Optimization</a:t>
            </a:r>
            <a:r>
              <a:rPr lang="it-IT" dirty="0"/>
              <a:t> 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4E01533-BFFC-C522-F5D0-9686F674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334814"/>
            <a:ext cx="5417042" cy="5223642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91B522-1A6F-0730-FF5F-E4EAAE96371A}"/>
              </a:ext>
            </a:extLst>
          </p:cNvPr>
          <p:cNvSpPr txBox="1"/>
          <p:nvPr/>
        </p:nvSpPr>
        <p:spPr>
          <a:xfrm>
            <a:off x="7325710" y="2192309"/>
            <a:ext cx="3132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After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covariances</a:t>
            </a:r>
            <a:r>
              <a:rPr lang="it-IT" dirty="0"/>
              <a:t> and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ofr</a:t>
            </a:r>
            <a:r>
              <a:rPr lang="it-IT" dirty="0"/>
              <a:t> </a:t>
            </a:r>
            <a:r>
              <a:rPr lang="it-IT" dirty="0" err="1"/>
              <a:t>historical</a:t>
            </a:r>
            <a:r>
              <a:rPr lang="it-IT" dirty="0"/>
              <a:t> data </a:t>
            </a:r>
            <a:r>
              <a:rPr lang="it-IT" dirty="0" err="1"/>
              <a:t>series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adopted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: the </a:t>
            </a:r>
            <a:r>
              <a:rPr lang="it-IT" dirty="0" err="1"/>
              <a:t>optimal</a:t>
            </a:r>
            <a:r>
              <a:rPr lang="it-IT" dirty="0"/>
              <a:t> weights of the assets inside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25566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719785-10CF-FDB6-DE23-7F5A9BBD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Optimal</a:t>
            </a:r>
            <a:r>
              <a:rPr lang="it-IT" dirty="0"/>
              <a:t> portfolio weights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703074-097F-D383-597A-453E98EE2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385300" cy="25527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F1C7CC-B898-F7C5-BCF4-E19029E038D9}"/>
              </a:ext>
            </a:extLst>
          </p:cNvPr>
          <p:cNvSpPr txBox="1"/>
          <p:nvPr/>
        </p:nvSpPr>
        <p:spPr>
          <a:xfrm>
            <a:off x="1345323" y="4994962"/>
            <a:ext cx="800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Optimal</a:t>
            </a:r>
            <a:r>
              <a:rPr lang="it-IT" sz="2800" dirty="0"/>
              <a:t> portfolio weights of the 33 assets </a:t>
            </a:r>
          </a:p>
        </p:txBody>
      </p:sp>
    </p:spTree>
    <p:extLst>
      <p:ext uri="{BB962C8B-B14F-4D97-AF65-F5344CB8AC3E}">
        <p14:creationId xmlns:p14="http://schemas.microsoft.com/office/powerpoint/2010/main" val="180436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30091-522D-8B9F-6516-45432CE1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it-IT" dirty="0"/>
              <a:t>2.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frontier</a:t>
            </a:r>
            <a:r>
              <a:rPr lang="it-IT" dirty="0"/>
              <a:t>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5D04FD-1486-047A-B9D0-257A400E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627" y="1658144"/>
            <a:ext cx="4829485" cy="354171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5F15DF-3844-D1E1-5D3F-7421DBB8AFDF}"/>
              </a:ext>
            </a:extLst>
          </p:cNvPr>
          <p:cNvSpPr txBox="1"/>
          <p:nvPr/>
        </p:nvSpPr>
        <p:spPr>
          <a:xfrm>
            <a:off x="982738" y="2522171"/>
            <a:ext cx="3977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u="none" strike="noStrike" dirty="0">
                <a:effectLst/>
              </a:rPr>
              <a:t>I </a:t>
            </a:r>
            <a:r>
              <a:rPr lang="it-IT" b="0" i="0" u="none" strike="noStrike" dirty="0" err="1">
                <a:effectLst/>
              </a:rPr>
              <a:t>plotted</a:t>
            </a:r>
            <a:r>
              <a:rPr lang="it-IT" b="0" i="0" u="none" strike="noStrike" dirty="0">
                <a:effectLst/>
              </a:rPr>
              <a:t> the </a:t>
            </a:r>
            <a:r>
              <a:rPr lang="it-IT" b="0" i="0" u="none" strike="noStrike" dirty="0" err="1">
                <a:effectLst/>
              </a:rPr>
              <a:t>efficient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frontier</a:t>
            </a:r>
            <a:r>
              <a:rPr lang="it-IT" b="0" i="0" u="none" strike="noStrike" dirty="0">
                <a:effectLst/>
              </a:rPr>
              <a:t> curve </a:t>
            </a:r>
            <a:r>
              <a:rPr lang="it-IT" b="0" i="0" u="none" strike="noStrike" dirty="0" err="1">
                <a:effectLst/>
              </a:rPr>
              <a:t>as</a:t>
            </a:r>
            <a:r>
              <a:rPr lang="it-IT" b="0" i="0" u="none" strike="noStrike" dirty="0">
                <a:effectLst/>
              </a:rPr>
              <a:t> part of the </a:t>
            </a:r>
            <a:r>
              <a:rPr lang="it-IT" b="0" i="0" u="none" strike="noStrike" dirty="0" err="1">
                <a:effectLst/>
              </a:rPr>
              <a:t>optimization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process</a:t>
            </a:r>
            <a:r>
              <a:rPr lang="it-IT" b="0" i="0" u="none" strike="noStrike" dirty="0">
                <a:effectLst/>
              </a:rPr>
              <a:t>. </a:t>
            </a:r>
          </a:p>
          <a:p>
            <a:r>
              <a:rPr lang="it-IT" b="0" i="0" u="none" strike="noStrike" dirty="0" err="1">
                <a:effectLst/>
              </a:rPr>
              <a:t>This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allowed</a:t>
            </a:r>
            <a:r>
              <a:rPr lang="it-IT" b="0" i="0" u="none" strike="noStrike" dirty="0">
                <a:effectLst/>
              </a:rPr>
              <a:t> me to </a:t>
            </a:r>
            <a:r>
              <a:rPr lang="it-IT" b="0" i="0" u="none" strike="noStrike" dirty="0" err="1">
                <a:effectLst/>
              </a:rPr>
              <a:t>minimize</a:t>
            </a:r>
            <a:r>
              <a:rPr lang="it-IT" b="0" i="0" u="none" strike="noStrike" dirty="0">
                <a:effectLst/>
              </a:rPr>
              <a:t> risk and determine the </a:t>
            </a:r>
            <a:r>
              <a:rPr lang="it-IT" b="0" i="0" u="none" strike="noStrike" dirty="0" err="1">
                <a:effectLst/>
              </a:rPr>
              <a:t>expected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return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across</a:t>
            </a:r>
            <a:r>
              <a:rPr lang="it-IT" b="0" i="0" u="none" strike="noStrike" dirty="0">
                <a:effectLst/>
              </a:rPr>
              <a:t> a range of target </a:t>
            </a:r>
            <a:r>
              <a:rPr lang="it-IT" b="0" i="0" u="none" strike="noStrike" dirty="0" err="1">
                <a:effectLst/>
              </a:rPr>
              <a:t>returns</a:t>
            </a:r>
            <a:r>
              <a:rPr lang="it-IT" b="0" i="0" u="none" strike="noStrike" dirty="0">
                <a:effectLst/>
              </a:rPr>
              <a:t> </a:t>
            </a:r>
            <a:r>
              <a:rPr lang="it-IT" b="0" i="0" u="none" strike="noStrike" dirty="0" err="1">
                <a:effectLst/>
              </a:rPr>
              <a:t>between</a:t>
            </a:r>
            <a:r>
              <a:rPr lang="it-IT" b="0" i="0" u="none" strike="noStrike" dirty="0">
                <a:effectLst/>
              </a:rPr>
              <a:t> 0.20 and 0.45.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56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1777</TotalTime>
  <Words>955</Words>
  <Application>Microsoft Macintosh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Roboto</vt:lpstr>
      <vt:lpstr>Tw Cen MT</vt:lpstr>
      <vt:lpstr>Circuito</vt:lpstr>
      <vt:lpstr>PORTFOLIO OPTIMIZATION</vt:lpstr>
      <vt:lpstr>Portfolio optimization and modern portfolio theory </vt:lpstr>
      <vt:lpstr>Presentazione standard di PowerPoint</vt:lpstr>
      <vt:lpstr>Presentazione standard di PowerPoint</vt:lpstr>
      <vt:lpstr>The project </vt:lpstr>
      <vt:lpstr>1. Plotting historical data series </vt:lpstr>
      <vt:lpstr>1. Optimization </vt:lpstr>
      <vt:lpstr>1. Optimal portfolio weights </vt:lpstr>
      <vt:lpstr>2. Efficient frontier </vt:lpstr>
      <vt:lpstr>3. Portfolio with risk free asset and cal </vt:lpstr>
      <vt:lpstr>4. SHARPE RATIO </vt:lpstr>
      <vt:lpstr>Presentazione standard di PowerPoint</vt:lpstr>
      <vt:lpstr>5. CAPITAL ASSET PRICING MODEL </vt:lpstr>
      <vt:lpstr>5. CAPITAL ASSET PRICING MODEL </vt:lpstr>
      <vt:lpstr>6. MULTIFACTOR MODEL </vt:lpstr>
      <vt:lpstr>Presentazione standard di PowerPoint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Lorenzo Giacobbe</dc:creator>
  <cp:lastModifiedBy>Lorenzo Giacobbe</cp:lastModifiedBy>
  <cp:revision>10</cp:revision>
  <dcterms:created xsi:type="dcterms:W3CDTF">2023-09-05T09:15:11Z</dcterms:created>
  <dcterms:modified xsi:type="dcterms:W3CDTF">2023-09-29T06:45:55Z</dcterms:modified>
</cp:coreProperties>
</file>