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6858000" cy="990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F5A103F-AF0A-43EC-B324-4C089EC8CF1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2360520" y="1143000"/>
            <a:ext cx="2136240" cy="3085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EFBCBA-F639-49D8-B060-9F475D96462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2360520" y="1143000"/>
            <a:ext cx="21362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B8956A-DBFE-4F0D-8909-9545B159CF35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3A9D9-B4F0-4E2C-B39A-D990BF183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7E346-E832-4962-A5FF-CCC689762E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49279-4B5F-402F-901D-E520EA6A15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631CF5-0CA1-4260-99F5-C58B69F484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3B655-8A4C-489E-9045-88B0F57114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9E1B6-C0F2-4DEA-8CC7-9F36AC2F6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40E6F-6E35-4B6A-92E9-5A8D4F47ED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25315-F6DA-42FA-9034-FFF42D836A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57160" y="1621080"/>
            <a:ext cx="5143320" cy="159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984684-EA86-4B71-A669-FD5CE7101D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F78968-43C9-46A0-8403-A6258AA1CC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143A3-9E13-41AE-900C-DA7706C54E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5E5BD5-CCAC-4D11-AA22-68EAFC965E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3320" cy="344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338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it-IT" sz="3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it-IT" sz="6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it-IT" sz="67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6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221F0A-0D86-430D-AC62-5AFAEAC8234C}" type="slidenum">
              <a:rPr b="0" lang="it-IT" sz="6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58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158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13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113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01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01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01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01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1"/>
          <p:cNvSpPr/>
          <p:nvPr/>
        </p:nvSpPr>
        <p:spPr>
          <a:xfrm>
            <a:off x="4191120" y="2338920"/>
            <a:ext cx="101016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700" spc="-1" strike="noStrike">
                <a:solidFill>
                  <a:srgbClr val="000000"/>
                </a:solidFill>
                <a:latin typeface="Montserrat"/>
              </a:rPr>
              <a:t>Manager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700" spc="-1" strike="noStrike">
                <a:solidFill>
                  <a:srgbClr val="000000"/>
                </a:solidFill>
                <a:latin typeface="Montserrat"/>
              </a:rPr>
              <a:t>Data di lancio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700" spc="-1" strike="noStrike">
                <a:solidFill>
                  <a:srgbClr val="000000"/>
                </a:solidFill>
                <a:latin typeface="Montserrat"/>
              </a:rPr>
              <a:t>Grandezza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700" spc="-1" strike="noStrike">
                <a:solidFill>
                  <a:srgbClr val="000000"/>
                </a:solidFill>
                <a:latin typeface="Montserrat"/>
              </a:rPr>
              <a:t>Benchmark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700" spc="-1" strike="noStrike">
                <a:solidFill>
                  <a:srgbClr val="000000"/>
                </a:solidFill>
                <a:latin typeface="Montserrat"/>
              </a:rPr>
              <a:t>Fee annuali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32"/>
          <p:cNvSpPr/>
          <p:nvPr/>
        </p:nvSpPr>
        <p:spPr>
          <a:xfrm>
            <a:off x="5011200" y="2338920"/>
            <a:ext cx="151416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Team 5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27 luglio 2023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30,0 mln EUR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S&amp;P 500 Index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700" spc="-1" strike="noStrike">
                <a:solidFill>
                  <a:srgbClr val="000000"/>
                </a:solidFill>
                <a:latin typeface="Montserrat"/>
              </a:rPr>
              <a:t>2%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457200" y="739080"/>
            <a:ext cx="5943240" cy="16740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TextBox 10"/>
          <p:cNvSpPr/>
          <p:nvPr/>
        </p:nvSpPr>
        <p:spPr>
          <a:xfrm>
            <a:off x="391320" y="698040"/>
            <a:ext cx="594324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VisionGrowt Fund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Group 13"/>
          <p:cNvGrpSpPr/>
          <p:nvPr/>
        </p:nvGrpSpPr>
        <p:grpSpPr>
          <a:xfrm>
            <a:off x="403920" y="899280"/>
            <a:ext cx="6057720" cy="409320"/>
            <a:chOff x="403920" y="899280"/>
            <a:chExt cx="6057720" cy="409320"/>
          </a:xfrm>
        </p:grpSpPr>
        <p:sp>
          <p:nvSpPr>
            <p:cNvPr id="52" name="Rectangle 8"/>
            <p:cNvSpPr/>
            <p:nvPr/>
          </p:nvSpPr>
          <p:spPr>
            <a:xfrm>
              <a:off x="457200" y="907560"/>
              <a:ext cx="5943240" cy="37080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3" name="TextBox 12"/>
            <p:cNvSpPr/>
            <p:nvPr/>
          </p:nvSpPr>
          <p:spPr>
            <a:xfrm>
              <a:off x="403920" y="899280"/>
              <a:ext cx="605772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Il VGF (VisionGrowt Fund) è fondo di investimento diversificato che mira a massimizzare i rendimenti a lungo termine.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Il nostro obiettivo è capitalizzare le opportunità di crescita in settori emergenti e ad alto potenziale, come tecnologia ed energie rinnovabili, tenendo conto delle tendenze future del mercato e delle dinamiche macroeconomiche.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Rectangle 15"/>
          <p:cNvSpPr/>
          <p:nvPr/>
        </p:nvSpPr>
        <p:spPr>
          <a:xfrm>
            <a:off x="457200" y="1353960"/>
            <a:ext cx="5943240" cy="16740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" name="TextBox 16"/>
          <p:cNvSpPr/>
          <p:nvPr/>
        </p:nvSpPr>
        <p:spPr>
          <a:xfrm>
            <a:off x="396360" y="1322280"/>
            <a:ext cx="5943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STRATEGIA INVESTIMENTO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" name="Group 17"/>
          <p:cNvGrpSpPr/>
          <p:nvPr/>
        </p:nvGrpSpPr>
        <p:grpSpPr>
          <a:xfrm>
            <a:off x="403920" y="1513800"/>
            <a:ext cx="6057720" cy="622440"/>
            <a:chOff x="403920" y="1513800"/>
            <a:chExt cx="6057720" cy="622440"/>
          </a:xfrm>
        </p:grpSpPr>
        <p:sp>
          <p:nvSpPr>
            <p:cNvPr id="57" name="Rectangle 18"/>
            <p:cNvSpPr/>
            <p:nvPr/>
          </p:nvSpPr>
          <p:spPr>
            <a:xfrm>
              <a:off x="457200" y="1526400"/>
              <a:ext cx="5943240" cy="55116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8" name="TextBox 19"/>
            <p:cNvSpPr/>
            <p:nvPr/>
          </p:nvSpPr>
          <p:spPr>
            <a:xfrm>
              <a:off x="403920" y="1513800"/>
              <a:ext cx="6057720" cy="62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Il nostro approccio strategico si basa su un analisi approfondita e una selezione rigorosa degli asset. Il fondo adotta una strategia di investimento orientata alla crescita, concentrandosi su azioni di aziende innovative e in rapida espansione. Il nostro portafoglio è composto principalmente da azioni di società nei settori della tecnologia avanzata, energie rinnovabili e sanità che mostrano un potenziale di crescita superiore alla media del mercato. 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" name="Rectangle 21"/>
          <p:cNvSpPr/>
          <p:nvPr/>
        </p:nvSpPr>
        <p:spPr>
          <a:xfrm>
            <a:off x="455400" y="2176920"/>
            <a:ext cx="3649320" cy="16956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" name="TextBox 22"/>
          <p:cNvSpPr/>
          <p:nvPr/>
        </p:nvSpPr>
        <p:spPr>
          <a:xfrm>
            <a:off x="391320" y="2147400"/>
            <a:ext cx="37004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PROFILO DELL’INVESTITORE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roup 23"/>
          <p:cNvGrpSpPr/>
          <p:nvPr/>
        </p:nvGrpSpPr>
        <p:grpSpPr>
          <a:xfrm>
            <a:off x="423000" y="2338920"/>
            <a:ext cx="3717000" cy="632520"/>
            <a:chOff x="423000" y="2338920"/>
            <a:chExt cx="3717000" cy="632520"/>
          </a:xfrm>
        </p:grpSpPr>
        <p:sp>
          <p:nvSpPr>
            <p:cNvPr id="62" name="Rectangle 24"/>
            <p:cNvSpPr/>
            <p:nvPr/>
          </p:nvSpPr>
          <p:spPr>
            <a:xfrm>
              <a:off x="455760" y="2352960"/>
              <a:ext cx="3646800" cy="61848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" name="TextBox 25"/>
            <p:cNvSpPr/>
            <p:nvPr/>
          </p:nvSpPr>
          <p:spPr>
            <a:xfrm>
              <a:off x="423000" y="2338920"/>
              <a:ext cx="37170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Il VGF è adatto a investitori con un profilo di rischio elevato che cercano un apprezzamento del capitale a lungo termine. Gli investitori ideali dovrebbero essere disposti a mantenere il loro investimento per un periodo di 5 anni o più e dovrebbero essere in grado di tollerare periodi di volatilità del mercato.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Rectangle 27"/>
          <p:cNvSpPr/>
          <p:nvPr/>
        </p:nvSpPr>
        <p:spPr>
          <a:xfrm>
            <a:off x="4210200" y="2179080"/>
            <a:ext cx="2187360" cy="16740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" name="TextBox 28"/>
          <p:cNvSpPr/>
          <p:nvPr/>
        </p:nvSpPr>
        <p:spPr>
          <a:xfrm>
            <a:off x="4140360" y="2152440"/>
            <a:ext cx="21873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DETTAGLI FONDO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30"/>
          <p:cNvSpPr/>
          <p:nvPr/>
        </p:nvSpPr>
        <p:spPr>
          <a:xfrm>
            <a:off x="4210560" y="2355840"/>
            <a:ext cx="2187000" cy="613440"/>
          </a:xfrm>
          <a:prstGeom prst="rect">
            <a:avLst/>
          </a:prstGeom>
          <a:noFill/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ctangle 34"/>
          <p:cNvSpPr/>
          <p:nvPr/>
        </p:nvSpPr>
        <p:spPr>
          <a:xfrm>
            <a:off x="455760" y="3043080"/>
            <a:ext cx="5942160" cy="16740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TextBox 35"/>
          <p:cNvSpPr/>
          <p:nvPr/>
        </p:nvSpPr>
        <p:spPr>
          <a:xfrm>
            <a:off x="385200" y="3006720"/>
            <a:ext cx="5965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ANALISI DELLA COMPOSIZIONE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37"/>
          <p:cNvSpPr/>
          <p:nvPr/>
        </p:nvSpPr>
        <p:spPr>
          <a:xfrm>
            <a:off x="455400" y="3210120"/>
            <a:ext cx="5942160" cy="3382200"/>
          </a:xfrm>
          <a:prstGeom prst="rect">
            <a:avLst/>
          </a:prstGeom>
          <a:noFill/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" name="Rectangle 40"/>
          <p:cNvSpPr/>
          <p:nvPr/>
        </p:nvSpPr>
        <p:spPr>
          <a:xfrm>
            <a:off x="454320" y="6691680"/>
            <a:ext cx="5943240" cy="167400"/>
          </a:xfrm>
          <a:prstGeom prst="rect">
            <a:avLst/>
          </a:prstGeom>
          <a:solidFill>
            <a:srgbClr val="46c59c"/>
          </a:solidFill>
          <a:ln>
            <a:solidFill>
              <a:srgbClr val="46c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" name="TextBox 41"/>
          <p:cNvSpPr/>
          <p:nvPr/>
        </p:nvSpPr>
        <p:spPr>
          <a:xfrm>
            <a:off x="381600" y="6665040"/>
            <a:ext cx="596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900" spc="-1" strike="noStrike">
                <a:solidFill>
                  <a:srgbClr val="ffffff"/>
                </a:solidFill>
                <a:latin typeface="Montserrat"/>
              </a:rPr>
              <a:t>ANALISI DELLA PERFORMANCE DEI COMPONENTI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roup 42"/>
          <p:cNvGrpSpPr/>
          <p:nvPr/>
        </p:nvGrpSpPr>
        <p:grpSpPr>
          <a:xfrm>
            <a:off x="403920" y="6851520"/>
            <a:ext cx="6053400" cy="2797200"/>
            <a:chOff x="403920" y="6851520"/>
            <a:chExt cx="6053400" cy="2797200"/>
          </a:xfrm>
        </p:grpSpPr>
        <p:sp>
          <p:nvSpPr>
            <p:cNvPr id="73" name="Rectangle 43"/>
            <p:cNvSpPr/>
            <p:nvPr/>
          </p:nvSpPr>
          <p:spPr>
            <a:xfrm>
              <a:off x="457200" y="6857640"/>
              <a:ext cx="5939280" cy="279108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4" name="TextBox 44"/>
            <p:cNvSpPr/>
            <p:nvPr/>
          </p:nvSpPr>
          <p:spPr>
            <a:xfrm>
              <a:off x="403920" y="6851520"/>
              <a:ext cx="6053400" cy="20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it-IT" sz="7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75" name="object 8"/>
          <p:cNvSpPr/>
          <p:nvPr/>
        </p:nvSpPr>
        <p:spPr>
          <a:xfrm>
            <a:off x="454320" y="161640"/>
            <a:ext cx="50014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ct val="100000"/>
              </a:lnSpc>
              <a:spcBef>
                <a:spcPts val="366"/>
              </a:spcBef>
            </a:pPr>
            <a:r>
              <a:rPr b="1" lang="it-IT" sz="1200" spc="-1" strike="noStrike">
                <a:solidFill>
                  <a:srgbClr val="000000"/>
                </a:solidFill>
                <a:latin typeface="Montserrat"/>
              </a:rPr>
              <a:t>FUND</a:t>
            </a:r>
            <a:r>
              <a:rPr b="1" lang="it-IT" sz="12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1200" spc="-7" strike="noStrike">
                <a:solidFill>
                  <a:srgbClr val="000000"/>
                </a:solidFill>
                <a:latin typeface="Montserrat"/>
              </a:rPr>
              <a:t>FACT SHEET</a:t>
            </a:r>
            <a:r>
              <a:rPr b="1" lang="it-IT" sz="12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6"/>
              </a:spcBef>
            </a:pPr>
            <a:r>
              <a:rPr b="1" i="1" lang="it-IT" sz="1200" spc="-7" strike="noStrike">
                <a:solidFill>
                  <a:srgbClr val="000000"/>
                </a:solidFill>
                <a:latin typeface="Montserrat"/>
              </a:rPr>
              <a:t>Starting Finance Summer Bootcamp 2023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magine 38" descr=""/>
          <p:cNvPicPr/>
          <p:nvPr/>
        </p:nvPicPr>
        <p:blipFill>
          <a:blip r:embed="rId1"/>
          <a:stretch/>
        </p:blipFill>
        <p:spPr>
          <a:xfrm>
            <a:off x="4546800" y="-3960"/>
            <a:ext cx="2633040" cy="87732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2" descr="https://lh3.googleusercontent.com/AGQUsxVK6q1b5R07KXipusak6240wJYwFwRceg89UXGeSfA2_vyAwkZmuc5ICig7kuRPCnmGwdiCUA1s3_fOXP9lF2TFKe1NxJhA3VF-tu5KkE9_3WPKRvWFGNz04Y4pFUVEEL8EoE6X7dd8"/>
          <p:cNvPicPr/>
          <p:nvPr/>
        </p:nvPicPr>
        <p:blipFill>
          <a:blip r:embed="rId2"/>
          <a:stretch/>
        </p:blipFill>
        <p:spPr>
          <a:xfrm>
            <a:off x="531720" y="3276360"/>
            <a:ext cx="2699640" cy="176220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4" descr="https://lh6.googleusercontent.com/4NDSCvtLtzHIx7vZwIorcruGxdaCsXRfnR7BNXExtf_j7frD0x5U31UeVITuxyojUmm8AK5ysAipUAlgehVObhfgS0h0gj6CJDFJXwvY9j3PjdkjLpTzNbxi0l3z43PiiutjFt9tVeRXH2Dd"/>
          <p:cNvPicPr/>
          <p:nvPr/>
        </p:nvPicPr>
        <p:blipFill>
          <a:blip r:embed="rId3"/>
          <a:stretch/>
        </p:blipFill>
        <p:spPr>
          <a:xfrm>
            <a:off x="3452040" y="3304080"/>
            <a:ext cx="2931120" cy="161640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8" descr=""/>
          <p:cNvPicPr/>
          <p:nvPr/>
        </p:nvPicPr>
        <p:blipFill>
          <a:blip r:embed="rId4"/>
          <a:stretch/>
        </p:blipFill>
        <p:spPr>
          <a:xfrm>
            <a:off x="1082520" y="8067960"/>
            <a:ext cx="4336200" cy="1525680"/>
          </a:xfrm>
          <a:prstGeom prst="rect">
            <a:avLst/>
          </a:prstGeom>
          <a:ln w="9525">
            <a:noFill/>
          </a:ln>
        </p:spPr>
      </p:pic>
      <p:pic>
        <p:nvPicPr>
          <p:cNvPr id="80" name="Picture 10" descr="https://lh3.googleusercontent.com/8lAP5ly7a8MoBjEWnb9oVjDZhn-GPUoh5selK8uJnIUbZqaBsQdjL_P2tKnJ5o3xPu0cJKCRtW0Imh2ahqWyFoP7hWSPl5dfNlZCGMWLWdG5uZX5st0el4YaqSFTub6FOedQITm4MwUSokqg"/>
          <p:cNvPicPr/>
          <p:nvPr/>
        </p:nvPicPr>
        <p:blipFill>
          <a:blip r:embed="rId5"/>
          <a:stretch/>
        </p:blipFill>
        <p:spPr>
          <a:xfrm>
            <a:off x="2367360" y="5144040"/>
            <a:ext cx="2686680" cy="14108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1143000" y="6899040"/>
            <a:ext cx="4343400" cy="11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429840" y="5546880"/>
            <a:ext cx="6037920" cy="363960"/>
            <a:chOff x="429840" y="5546880"/>
            <a:chExt cx="6037920" cy="363960"/>
          </a:xfrm>
        </p:grpSpPr>
        <p:sp>
          <p:nvSpPr>
            <p:cNvPr id="83" name="Rectangle 40"/>
            <p:cNvSpPr/>
            <p:nvPr/>
          </p:nvSpPr>
          <p:spPr>
            <a:xfrm>
              <a:off x="524520" y="5558400"/>
              <a:ext cx="5943240" cy="167400"/>
            </a:xfrm>
            <a:prstGeom prst="rect">
              <a:avLst/>
            </a:prstGeom>
            <a:solidFill>
              <a:srgbClr val="46c59c"/>
            </a:solidFill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4" name="TextBox 41"/>
            <p:cNvSpPr/>
            <p:nvPr/>
          </p:nvSpPr>
          <p:spPr>
            <a:xfrm>
              <a:off x="429840" y="5546880"/>
              <a:ext cx="5943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900" spc="-1" strike="noStrike">
                  <a:solidFill>
                    <a:srgbClr val="ffffff"/>
                  </a:solidFill>
                  <a:latin typeface="Montserrat"/>
                </a:rPr>
                <a:t>TEAM DEL FONDO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5" name="Group 14"/>
          <p:cNvGrpSpPr/>
          <p:nvPr/>
        </p:nvGrpSpPr>
        <p:grpSpPr>
          <a:xfrm>
            <a:off x="395280" y="873720"/>
            <a:ext cx="6013800" cy="241920"/>
            <a:chOff x="395280" y="873720"/>
            <a:chExt cx="6013800" cy="241920"/>
          </a:xfrm>
        </p:grpSpPr>
        <p:sp>
          <p:nvSpPr>
            <p:cNvPr id="86" name="Rectangle 15"/>
            <p:cNvSpPr/>
            <p:nvPr/>
          </p:nvSpPr>
          <p:spPr>
            <a:xfrm>
              <a:off x="465840" y="905400"/>
              <a:ext cx="5943240" cy="167400"/>
            </a:xfrm>
            <a:prstGeom prst="rect">
              <a:avLst/>
            </a:prstGeom>
            <a:solidFill>
              <a:srgbClr val="46c59c"/>
            </a:solidFill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7" name="TextBox 16"/>
            <p:cNvSpPr/>
            <p:nvPr/>
          </p:nvSpPr>
          <p:spPr>
            <a:xfrm>
              <a:off x="395280" y="873720"/>
              <a:ext cx="59432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1000" spc="-1" strike="noStrike">
                  <a:solidFill>
                    <a:srgbClr val="ffffff"/>
                  </a:solidFill>
                  <a:latin typeface="Montserrat"/>
                </a:rPr>
                <a:t>COMMENTI DEI MANAGER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" name="TextBox 10"/>
          <p:cNvSpPr/>
          <p:nvPr/>
        </p:nvSpPr>
        <p:spPr>
          <a:xfrm>
            <a:off x="386640" y="698040"/>
            <a:ext cx="5943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ffffff"/>
                </a:solidFill>
                <a:latin typeface="Montserrat"/>
              </a:rPr>
              <a:t>[Nome Fondo]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Group 17"/>
          <p:cNvGrpSpPr/>
          <p:nvPr/>
        </p:nvGrpSpPr>
        <p:grpSpPr>
          <a:xfrm>
            <a:off x="447120" y="1082520"/>
            <a:ext cx="6057720" cy="4672440"/>
            <a:chOff x="447120" y="1082520"/>
            <a:chExt cx="6057720" cy="4672440"/>
          </a:xfrm>
        </p:grpSpPr>
        <p:sp>
          <p:nvSpPr>
            <p:cNvPr id="90" name="Rectangle 18"/>
            <p:cNvSpPr/>
            <p:nvPr/>
          </p:nvSpPr>
          <p:spPr>
            <a:xfrm>
              <a:off x="500400" y="1108440"/>
              <a:ext cx="5943240" cy="425412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1" name="TextBox 19"/>
            <p:cNvSpPr/>
            <p:nvPr/>
          </p:nvSpPr>
          <p:spPr>
            <a:xfrm>
              <a:off x="447120" y="1082520"/>
              <a:ext cx="6057720" cy="467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INVESTMENT IDEAS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Le nostre decisioni di investimento sono guidate dalla convinzione che i settori della tecnologia e dell'energia rinnovabile continueranno a crescere a ritmi sostenuti, alimentati dalla trasformazione digitale e dalla transizione globale verso l'energia sostenibile. Crediamo che le aziende innovative in questi settori offrano opportunità di crescita significative. Pertanto, concentreremo i nostri investimenti in queste aree, senza dimenticare la diversificazione del portafoglio per mitigare i rischi.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ASSET ALLOCATION &amp; SELECTION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La nostra strategia di allocazione degli asset è progettata per massimizzare il potenziale di crescita, bilanciando attentamente il rischio. La selezione degli asset si basa su un'analisi rigorosa dei fondamentali aziendali, delle tendenze del settore e dei fattori macroeconomici. Prestiamo particolare attenzione alla solidità finanziaria delle aziende, alla loro posizione competitiva nel settore e alla qualità del management.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MARKET FACTS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Negli ultimi sei mesi, eventi significativi come gli avanzamenti nella tecnologia AI e l'aumento dell'enfasi globale sul cambiamento climatico hanno rafforzato la nostra strategia di investimento. Questi eventi hanno riaffermato la nostra fiducia nella crescita sostenuta dei settori tecnologici e delle energie rinnovabili.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FORECASTING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Prevediamo una continua crescita nei settori scelti a causa dell'innovazione tecnologica in corso e della crescente domanda di energia rinnovabile. Monitoreremo da vicino le tendenze di mercato, i progressi tecnologici e le politiche governative per aggiustare la nostra strategia di investimento e massimizzare i rendimenti per i nostri investitori.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ESG FACTOR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Il VGF integra i fattori ESG (Ambientali, Sociali e di Governance) nelle sue decisioni di investimento. Dal punto di vista ambientale, privilegiamo le aziende con un impegno concreto verso la sostenibilità, come l'efficienza energetica e l'investimento in tecnologie pulite. In termini di governance, consideriamo la struttura del consiglio, le pratiche di remunerazione e la trasparenza finanziaria. Utilizziamo un approccio di screening ESG per escludere le aziende che non soddisfano determinati criteri ESG.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ALTRE CONSIDERAZIONI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La strategia del fondo può comportare una volatilità e un rischio superiori rispetto alle medie di mercato. Tuttavia, offre il potenziale per rendimenti significativi a lungo termine per gli investitori pazienti e orientati al futuro. È importante sottolineare che il capitale investito è a rischio e che i rendimenti passati non sono indicativi dei rendimenti futuri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2" name="Group 42"/>
          <p:cNvGrpSpPr/>
          <p:nvPr/>
        </p:nvGrpSpPr>
        <p:grpSpPr>
          <a:xfrm>
            <a:off x="461880" y="5819040"/>
            <a:ext cx="6057720" cy="721440"/>
            <a:chOff x="461880" y="5819040"/>
            <a:chExt cx="6057720" cy="721440"/>
          </a:xfrm>
        </p:grpSpPr>
        <p:sp>
          <p:nvSpPr>
            <p:cNvPr id="93" name="Rectangle 43"/>
            <p:cNvSpPr/>
            <p:nvPr/>
          </p:nvSpPr>
          <p:spPr>
            <a:xfrm>
              <a:off x="515160" y="5820480"/>
              <a:ext cx="5943240" cy="720000"/>
            </a:xfrm>
            <a:prstGeom prst="rect">
              <a:avLst/>
            </a:prstGeom>
            <a:noFill/>
            <a:ln>
              <a:solidFill>
                <a:srgbClr val="46c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it-IT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4" name="TextBox 44"/>
            <p:cNvSpPr/>
            <p:nvPr/>
          </p:nvSpPr>
          <p:spPr>
            <a:xfrm>
              <a:off x="461880" y="5819040"/>
              <a:ext cx="60577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Matteo Debernardi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Matteo Billero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Tommaso Gregorin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it-IT" sz="700" spc="-1" strike="noStrike">
                  <a:solidFill>
                    <a:srgbClr val="000000"/>
                  </a:solidFill>
                  <a:latin typeface="Montserrat"/>
                </a:rPr>
                <a:t>Lorenzo Abati </a:t>
              </a:r>
              <a:endParaRPr b="0" lang="en-US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" name="object 8"/>
          <p:cNvSpPr/>
          <p:nvPr/>
        </p:nvSpPr>
        <p:spPr>
          <a:xfrm>
            <a:off x="454320" y="161640"/>
            <a:ext cx="50014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ct val="100000"/>
              </a:lnSpc>
              <a:spcBef>
                <a:spcPts val="366"/>
              </a:spcBef>
            </a:pPr>
            <a:r>
              <a:rPr b="1" lang="it-IT" sz="1200" spc="-1" strike="noStrike">
                <a:solidFill>
                  <a:srgbClr val="000000"/>
                </a:solidFill>
                <a:latin typeface="Montserrat"/>
              </a:rPr>
              <a:t>FUND</a:t>
            </a:r>
            <a:r>
              <a:rPr b="1" lang="it-IT" sz="1200" spc="-12" strike="noStrike">
                <a:solidFill>
                  <a:srgbClr val="000000"/>
                </a:solidFill>
                <a:latin typeface="Montserrat"/>
              </a:rPr>
              <a:t> </a:t>
            </a:r>
            <a:r>
              <a:rPr b="1" lang="it-IT" sz="1200" spc="-7" strike="noStrike">
                <a:solidFill>
                  <a:srgbClr val="000000"/>
                </a:solidFill>
                <a:latin typeface="Montserrat"/>
              </a:rPr>
              <a:t>FACT SHEET</a:t>
            </a:r>
            <a:r>
              <a:rPr b="1" lang="it-IT" sz="12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6"/>
              </a:spcBef>
            </a:pPr>
            <a:r>
              <a:rPr b="1" i="1" lang="it-IT" sz="1200" spc="-7" strike="noStrike">
                <a:solidFill>
                  <a:srgbClr val="000000"/>
                </a:solidFill>
                <a:latin typeface="Montserrat"/>
              </a:rPr>
              <a:t>Starting Finance Summer Bootcamp 2023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magine 23" descr=""/>
          <p:cNvPicPr/>
          <p:nvPr/>
        </p:nvPicPr>
        <p:blipFill>
          <a:blip r:embed="rId1"/>
          <a:stretch/>
        </p:blipFill>
        <p:spPr>
          <a:xfrm>
            <a:off x="4546800" y="-3960"/>
            <a:ext cx="2633040" cy="8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LibreOffice/7.4.7.2$Linux_X86_64 LibreOffice_project/40$Build-2</Application>
  <AppVersion>15.0000</AppVersion>
  <Words>618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2021-07-07T12:24:03Z</dcterms:created>
  <dc:creator>Alen Salatiello</dc:creator>
  <dc:description/>
  <dc:language>en-US</dc:language>
  <cp:lastModifiedBy/>
  <dcterms:modified xsi:type="dcterms:W3CDTF">2023-07-29T17:28:36Z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A4 (21x29,7 cm)</vt:lpwstr>
  </property>
  <property fmtid="{D5CDD505-2E9C-101B-9397-08002B2CF9AE}" pid="4" name="Slides">
    <vt:i4>2</vt:i4>
  </property>
</Properties>
</file>