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529F-F9B2-44B5-A29B-C1A4CC6E249B}" type="datetimeFigureOut">
              <a:rPr lang="it-IT" smtClean="0"/>
              <a:pPr/>
              <a:t>08/02/2020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8406-2B45-4C8C-B4BD-B657459ACDA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useo_internazionale_della_Riforma" TargetMode="External"/><Relationship Id="rId13" Type="http://schemas.openxmlformats.org/officeDocument/2006/relationships/hyperlink" Target="https://it.wikipedia.org/wiki/Franz_Liszt" TargetMode="External"/><Relationship Id="rId3" Type="http://schemas.openxmlformats.org/officeDocument/2006/relationships/hyperlink" Target="https://it.wikipedia.org/wiki/Monumento_a_Carlo_II_di_Brunswick" TargetMode="External"/><Relationship Id="rId7" Type="http://schemas.openxmlformats.org/officeDocument/2006/relationships/hyperlink" Target="https://it.wikipedia.org/wiki/Cristianesimo" TargetMode="External"/><Relationship Id="rId12" Type="http://schemas.openxmlformats.org/officeDocument/2006/relationships/hyperlink" Target="https://it.wikipedia.org/wiki/Jean-Jacques_Rousseau" TargetMode="External"/><Relationship Id="rId2" Type="http://schemas.openxmlformats.org/officeDocument/2006/relationships/hyperlink" Target="https://it.wikipedia.org/wiki/Muro_dei_Riformator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t.wikipedia.org/wiki/Cattedrale_di_Ginevra" TargetMode="External"/><Relationship Id="rId11" Type="http://schemas.openxmlformats.org/officeDocument/2006/relationships/hyperlink" Target="https://it.wikipedia.org/wiki/XVIII_secolo" TargetMode="External"/><Relationship Id="rId5" Type="http://schemas.openxmlformats.org/officeDocument/2006/relationships/hyperlink" Target="https://it.wikipedia.org/wiki/Ufficio_delle_Nazioni_Unite_a_Ginevra" TargetMode="External"/><Relationship Id="rId10" Type="http://schemas.openxmlformats.org/officeDocument/2006/relationships/hyperlink" Target="https://it.wikipedia.org/wiki/Auditorio_di_Calvino" TargetMode="External"/><Relationship Id="rId4" Type="http://schemas.openxmlformats.org/officeDocument/2006/relationships/hyperlink" Target="https://it.wikipedia.org/wiki/Jet_d'eau" TargetMode="External"/><Relationship Id="rId9" Type="http://schemas.openxmlformats.org/officeDocument/2006/relationships/hyperlink" Target="https://it.wikipedia.org/wiki/Riforma_protestante" TargetMode="External"/><Relationship Id="rId14" Type="http://schemas.openxmlformats.org/officeDocument/2006/relationships/hyperlink" Target="https://it.wikipedia.org/wiki/Jorge_Luis_Borg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/index.php?title=Isola_Rousseau&amp;action=edit&amp;redlink=1" TargetMode="External"/><Relationship Id="rId3" Type="http://schemas.openxmlformats.org/officeDocument/2006/relationships/hyperlink" Target="https://it.wikipedia.org/wiki/Protestantesimo" TargetMode="External"/><Relationship Id="rId7" Type="http://schemas.openxmlformats.org/officeDocument/2006/relationships/hyperlink" Target="https://it.wikipedia.org/wiki/File:Calvin_Auditory.JPG" TargetMode="External"/><Relationship Id="rId12" Type="http://schemas.openxmlformats.org/officeDocument/2006/relationships/hyperlink" Target="https://it.wikipedia.org/w/index.php?title=Pont_des_Bergues&amp;action=edit&amp;redlink=1" TargetMode="External"/><Relationship Id="rId2" Type="http://schemas.openxmlformats.org/officeDocument/2006/relationships/hyperlink" Target="https://it.wikipedia.org/wiki/Immigrazion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t.wikipedia.org/wiki/Sinagoga" TargetMode="External"/><Relationship Id="rId11" Type="http://schemas.openxmlformats.org/officeDocument/2006/relationships/hyperlink" Target="https://it.wikipedia.org/w/index.php?title=Pont_du_Mont-Blanc&amp;action=edit&amp;redlink=1" TargetMode="External"/><Relationship Id="rId5" Type="http://schemas.openxmlformats.org/officeDocument/2006/relationships/hyperlink" Target="https://it.wikipedia.org/wiki/Chiesa_ortodossa" TargetMode="External"/><Relationship Id="rId10" Type="http://schemas.openxmlformats.org/officeDocument/2006/relationships/hyperlink" Target="https://it.wikipedia.org/wiki/Rodano" TargetMode="External"/><Relationship Id="rId4" Type="http://schemas.openxmlformats.org/officeDocument/2006/relationships/hyperlink" Target="https://it.wikipedia.org/wiki/Chiesa_cattolica" TargetMode="External"/><Relationship Id="rId9" Type="http://schemas.openxmlformats.org/officeDocument/2006/relationships/hyperlink" Target="https://it.wikipedia.org/wiki/Jean-Jacques_Rousseau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Jugoslavia" TargetMode="External"/><Relationship Id="rId13" Type="http://schemas.openxmlformats.org/officeDocument/2006/relationships/hyperlink" Target="https://it.wikipedia.org/wiki/Massacro_di_San_Bartolomeo" TargetMode="External"/><Relationship Id="rId3" Type="http://schemas.openxmlformats.org/officeDocument/2006/relationships/hyperlink" Target="https://it.wikipedia.org/wiki/Ginevra" TargetMode="External"/><Relationship Id="rId7" Type="http://schemas.openxmlformats.org/officeDocument/2006/relationships/hyperlink" Target="https://it.wikipedia.org/wiki/Portogallo" TargetMode="External"/><Relationship Id="rId12" Type="http://schemas.openxmlformats.org/officeDocument/2006/relationships/hyperlink" Target="https://it.wikipedia.org/wiki/Gemma_(botanica)" TargetMode="External"/><Relationship Id="rId2" Type="http://schemas.openxmlformats.org/officeDocument/2006/relationships/hyperlink" Target="https://it.wikipedia.org/wiki/200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t.wikipedia.org/wiki/Spagna" TargetMode="External"/><Relationship Id="rId11" Type="http://schemas.openxmlformats.org/officeDocument/2006/relationships/hyperlink" Target="https://it.wikipedia.org/wiki/Gran_Consiglio_(Svizzera)" TargetMode="External"/><Relationship Id="rId5" Type="http://schemas.openxmlformats.org/officeDocument/2006/relationships/hyperlink" Target="https://it.wikipedia.org/wiki/Italia" TargetMode="External"/><Relationship Id="rId10" Type="http://schemas.openxmlformats.org/officeDocument/2006/relationships/hyperlink" Target="https://it.wikipedia.org/wiki/Ippocastano" TargetMode="External"/><Relationship Id="rId4" Type="http://schemas.openxmlformats.org/officeDocument/2006/relationships/hyperlink" Target="https://it.wikipedia.org/wiki/Francia" TargetMode="External"/><Relationship Id="rId9" Type="http://schemas.openxmlformats.org/officeDocument/2006/relationships/hyperlink" Target="https://it.wikipedia.org/wiki/1818" TargetMode="External"/><Relationship Id="rId14" Type="http://schemas.openxmlformats.org/officeDocument/2006/relationships/hyperlink" Target="https://it.wikipedia.org/wiki/Ugonott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Pictet" TargetMode="External"/><Relationship Id="rId13" Type="http://schemas.openxmlformats.org/officeDocument/2006/relationships/hyperlink" Target="https://it.wikipedia.org/wiki/Procter_&amp;_Gamble" TargetMode="External"/><Relationship Id="rId18" Type="http://schemas.openxmlformats.org/officeDocument/2006/relationships/hyperlink" Target="https://it.wikipedia.org/wiki/Elettricit%C3%A0" TargetMode="External"/><Relationship Id="rId26" Type="http://schemas.openxmlformats.org/officeDocument/2006/relationships/hyperlink" Target="https://it.wikipedia.org/wiki/Energia_rinnovabile" TargetMode="External"/><Relationship Id="rId3" Type="http://schemas.openxmlformats.org/officeDocument/2006/relationships/hyperlink" Target="https://it.wikipedia.org/wiki/Giovanni_Calvino" TargetMode="External"/><Relationship Id="rId21" Type="http://schemas.openxmlformats.org/officeDocument/2006/relationships/hyperlink" Target="https://it.wikipedia.org/wiki/Rodano" TargetMode="External"/><Relationship Id="rId7" Type="http://schemas.openxmlformats.org/officeDocument/2006/relationships/hyperlink" Target="https://it.wikipedia.org/wiki/1917" TargetMode="External"/><Relationship Id="rId12" Type="http://schemas.openxmlformats.org/officeDocument/2006/relationships/hyperlink" Target="https://it.wikipedia.org/wiki/Caterpillar_(azienda)" TargetMode="External"/><Relationship Id="rId17" Type="http://schemas.openxmlformats.org/officeDocument/2006/relationships/hyperlink" Target="https://it.wikipedia.org/wiki/Gas_naturale" TargetMode="External"/><Relationship Id="rId25" Type="http://schemas.openxmlformats.org/officeDocument/2006/relationships/hyperlink" Target="https://it.wikipedia.org/wiki/Cantone_(Svizzera)" TargetMode="External"/><Relationship Id="rId2" Type="http://schemas.openxmlformats.org/officeDocument/2006/relationships/hyperlink" Target="https://it.wikipedia.org/wiki/Guglielmo_Farel" TargetMode="External"/><Relationship Id="rId16" Type="http://schemas.openxmlformats.org/officeDocument/2006/relationships/hyperlink" Target="https://it.wikipedia.org/wiki/Acqua_potabile" TargetMode="External"/><Relationship Id="rId20" Type="http://schemas.openxmlformats.org/officeDocument/2006/relationships/hyperlink" Target="https://it.wikipedia.org/wiki/Arve_(fiume_Francia_e_Svizzera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t.wikipedia.org/wiki/Rivoluzione_russa" TargetMode="External"/><Relationship Id="rId11" Type="http://schemas.openxmlformats.org/officeDocument/2006/relationships/hyperlink" Target="https://it.wikipedia.org/wiki/Gruppo_Richemont" TargetMode="External"/><Relationship Id="rId24" Type="http://schemas.openxmlformats.org/officeDocument/2006/relationships/hyperlink" Target="https://it.wikipedia.org/wiki/Combustione" TargetMode="External"/><Relationship Id="rId5" Type="http://schemas.openxmlformats.org/officeDocument/2006/relationships/hyperlink" Target="https://it.wikipedia.org/wiki/Lenin" TargetMode="External"/><Relationship Id="rId15" Type="http://schemas.openxmlformats.org/officeDocument/2006/relationships/hyperlink" Target="https://it.wikipedia.org/wiki/Zurigo" TargetMode="External"/><Relationship Id="rId23" Type="http://schemas.openxmlformats.org/officeDocument/2006/relationships/hyperlink" Target="https://it.wikipedia.org/wiki/Diga_di_Verbois" TargetMode="External"/><Relationship Id="rId10" Type="http://schemas.openxmlformats.org/officeDocument/2006/relationships/hyperlink" Target="https://it.wikipedia.org/wiki/Givaudan" TargetMode="External"/><Relationship Id="rId19" Type="http://schemas.openxmlformats.org/officeDocument/2006/relationships/hyperlink" Target="https://it.wikipedia.org/wiki/Falda_freatica" TargetMode="External"/><Relationship Id="rId4" Type="http://schemas.openxmlformats.org/officeDocument/2006/relationships/hyperlink" Target="https://it.wikipedia.org/wiki/Teodoro_di_Beza" TargetMode="External"/><Relationship Id="rId9" Type="http://schemas.openxmlformats.org/officeDocument/2006/relationships/hyperlink" Target="https://it.wikipedia.org/wiki/Infomaniak" TargetMode="External"/><Relationship Id="rId14" Type="http://schemas.openxmlformats.org/officeDocument/2006/relationships/hyperlink" Target="https://it.wikipedia.org/wiki/Ginevra" TargetMode="External"/><Relationship Id="rId22" Type="http://schemas.openxmlformats.org/officeDocument/2006/relationships/hyperlink" Target="https://it.wikipedia.org/wiki/Energia_idroelettrica" TargetMode="External"/><Relationship Id="rId27" Type="http://schemas.openxmlformats.org/officeDocument/2006/relationships/hyperlink" Target="https://it.wikipedia.org/w/index.php?title=Gaznat&amp;action=edit&amp;redlink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GINEVRA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Ginevra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dirty="0" smtClean="0">
                <a:solidFill>
                  <a:schemeClr val="tx1"/>
                </a:solidFill>
              </a:rPr>
              <a:t>(in </a:t>
            </a:r>
            <a:r>
              <a:rPr lang="it-IT" sz="3600" dirty="0" smtClean="0">
                <a:solidFill>
                  <a:schemeClr val="tx1"/>
                </a:solidFill>
              </a:rPr>
              <a:t>tedesco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i="1" dirty="0" err="1">
                <a:solidFill>
                  <a:schemeClr val="tx1"/>
                </a:solidFill>
              </a:rPr>
              <a:t>Genf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dirty="0" smtClean="0">
                <a:solidFill>
                  <a:schemeClr val="tx1"/>
                </a:solidFill>
              </a:rPr>
              <a:t>in</a:t>
            </a:r>
            <a:r>
              <a:rPr lang="it-IT" dirty="0">
                <a:solidFill>
                  <a:schemeClr val="tx1"/>
                </a:solidFill>
              </a:rPr>
              <a:t> romancio </a:t>
            </a:r>
            <a:r>
              <a:rPr lang="it-IT" i="1" dirty="0" err="1">
                <a:solidFill>
                  <a:schemeClr val="tx1"/>
                </a:solidFill>
              </a:rPr>
              <a:t>Genevra</a:t>
            </a:r>
            <a:r>
              <a:rPr lang="it-IT" dirty="0">
                <a:solidFill>
                  <a:schemeClr val="tx1"/>
                </a:solidFill>
              </a:rPr>
              <a:t>) è un comune svizzero di 200 548 abitanti del </a:t>
            </a:r>
            <a:r>
              <a:rPr lang="it-IT" dirty="0" smtClean="0">
                <a:solidFill>
                  <a:schemeClr val="tx1"/>
                </a:solidFill>
              </a:rPr>
              <a:t>Canto </a:t>
            </a:r>
            <a:r>
              <a:rPr lang="it-IT" dirty="0">
                <a:solidFill>
                  <a:schemeClr val="tx1"/>
                </a:solidFill>
              </a:rPr>
              <a:t>Ginevra; ha lo status di città ed è la capitale del cantone. È la seconda città più popolata e la seconda piazza finanziaria della Svizzera dopo </a:t>
            </a:r>
            <a:r>
              <a:rPr lang="it-IT" dirty="0" smtClean="0">
                <a:solidFill>
                  <a:schemeClr val="tx1"/>
                </a:solidFill>
              </a:rPr>
              <a:t>Zurigo, </a:t>
            </a:r>
            <a:r>
              <a:rPr lang="it-IT" dirty="0">
                <a:solidFill>
                  <a:schemeClr val="tx1"/>
                </a:solidFill>
              </a:rPr>
              <a:t>situata dove il Lago di Ginevra riconfluisce nel fiume Rodano.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 </a:t>
            </a:r>
            <a:r>
              <a:rPr lang="it-IT" dirty="0" err="1"/>
              <a:t>A</a:t>
            </a:r>
            <a:r>
              <a:rPr lang="it-IT" dirty="0" err="1" smtClean="0"/>
              <a:t>Ginevra</a:t>
            </a:r>
            <a:r>
              <a:rPr lang="it-IT" dirty="0"/>
              <a:t>, l'inverno è freddo e solitamente </a:t>
            </a:r>
            <a:r>
              <a:rPr lang="it-IT" dirty="0" smtClean="0"/>
              <a:t>poco soleggiato</a:t>
            </a:r>
            <a:r>
              <a:rPr lang="it-IT" dirty="0"/>
              <a:t>. In questa stagione, vi possono essere, a varie riprese, giornate senza che il ghiaccio si sciolga o che la temperatura non salga sopra i -10 °C. Quando soffia la </a:t>
            </a:r>
            <a:r>
              <a:rPr lang="it-IT" i="1" dirty="0" err="1"/>
              <a:t>bise</a:t>
            </a:r>
            <a:r>
              <a:rPr lang="it-IT" dirty="0"/>
              <a:t>, il vento freddo tipico di questa città, la sensazione del freddo è ancora più accentuata e può rendere le condizioni meteorologiche assai proibitive. Il sole fa poche volta la sua comparsa poiché rimane nascosto da nuvole stratiformi o dalla nebbia alta, che in condizioni anticicloniche permane per molti giorni consecutivi.</a:t>
            </a:r>
          </a:p>
          <a:p>
            <a:pPr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755576" y="260648"/>
            <a:ext cx="7488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Le principali attrazioni turistiche di Ginevra includono il </a:t>
            </a:r>
            <a:r>
              <a:rPr lang="it-IT" dirty="0">
                <a:hlinkClick r:id="rId2" tooltip="Muro dei Riformatori"/>
              </a:rPr>
              <a:t>Muro dei Riformatori</a:t>
            </a:r>
            <a:r>
              <a:rPr lang="it-IT" dirty="0"/>
              <a:t>, l'orologio fiorito, il </a:t>
            </a:r>
            <a:r>
              <a:rPr lang="it-IT" dirty="0">
                <a:hlinkClick r:id="rId3" tooltip="Monumento a Carlo II di Brunswick"/>
              </a:rPr>
              <a:t>Monumento a Carlo II di </a:t>
            </a:r>
            <a:r>
              <a:rPr lang="it-IT" dirty="0" err="1">
                <a:hlinkClick r:id="rId3" tooltip="Monumento a Carlo II di Brunswick"/>
              </a:rPr>
              <a:t>Brunswick</a:t>
            </a:r>
            <a:r>
              <a:rPr lang="it-IT" dirty="0"/>
              <a:t>, il </a:t>
            </a:r>
            <a:r>
              <a:rPr lang="it-IT" dirty="0">
                <a:hlinkClick r:id="rId4" tooltip="Jet d'eau"/>
              </a:rPr>
              <a:t>Jet d'eau</a:t>
            </a:r>
            <a:r>
              <a:rPr lang="it-IT" dirty="0"/>
              <a:t> (Getto d'acqua) </a:t>
            </a:r>
            <a:r>
              <a:rPr lang="it-IT" dirty="0" err="1"/>
              <a:t>et</a:t>
            </a:r>
            <a:r>
              <a:rPr lang="it-IT" dirty="0"/>
              <a:t> il </a:t>
            </a:r>
            <a:r>
              <a:rPr lang="it-IT" dirty="0" err="1">
                <a:hlinkClick r:id="rId5" tooltip="Ufficio delle Nazioni Unite a Ginevra"/>
              </a:rPr>
              <a:t>Palais</a:t>
            </a:r>
            <a:r>
              <a:rPr lang="it-IT" dirty="0">
                <a:hlinkClick r:id="rId5" tooltip="Ufficio delle Nazioni Unite a Ginevra"/>
              </a:rPr>
              <a:t> </a:t>
            </a:r>
            <a:r>
              <a:rPr lang="it-IT" dirty="0" err="1">
                <a:hlinkClick r:id="rId5" tooltip="Ufficio delle Nazioni Unite a Ginevra"/>
              </a:rPr>
              <a:t>des</a:t>
            </a:r>
            <a:r>
              <a:rPr lang="it-IT" dirty="0">
                <a:hlinkClick r:id="rId5" tooltip="Ufficio delle Nazioni Unite a Ginevra"/>
              </a:rPr>
              <a:t> </a:t>
            </a:r>
            <a:r>
              <a:rPr lang="it-IT" dirty="0" err="1">
                <a:hlinkClick r:id="rId5" tooltip="Ufficio delle Nazioni Unite a Ginevra"/>
              </a:rPr>
              <a:t>Nations</a:t>
            </a:r>
            <a:r>
              <a:rPr lang="it-IT" dirty="0"/>
              <a:t>, che ospita la sede europea delle Nazioni Unite.</a:t>
            </a:r>
          </a:p>
          <a:p>
            <a:r>
              <a:rPr lang="it-IT" dirty="0"/>
              <a:t>Uno dei monumenti più visitati della città è la </a:t>
            </a:r>
            <a:r>
              <a:rPr lang="it-IT" dirty="0">
                <a:hlinkClick r:id="rId6" tooltip="Cattedrale di Ginevra"/>
              </a:rPr>
              <a:t>Cattedrale di San Pietro</a:t>
            </a:r>
            <a:r>
              <a:rPr lang="it-IT" dirty="0"/>
              <a:t>, situata alla sommità della città vecchia. Un museo sotterraneo presenta l'evoluzione del sito e l'introduzione del </a:t>
            </a:r>
            <a:r>
              <a:rPr lang="it-IT" dirty="0">
                <a:hlinkClick r:id="rId7" tooltip="Cristianesimo"/>
              </a:rPr>
              <a:t>cristianesimo</a:t>
            </a:r>
            <a:r>
              <a:rPr lang="it-IT" dirty="0"/>
              <a:t> nella città. Il </a:t>
            </a:r>
            <a:r>
              <a:rPr lang="it-IT" dirty="0">
                <a:hlinkClick r:id="rId8" tooltip="Museo internazionale della Riforma"/>
              </a:rPr>
              <a:t>Museo internazionale della Riforma</a:t>
            </a:r>
            <a:r>
              <a:rPr lang="it-IT" dirty="0"/>
              <a:t>, situato nella </a:t>
            </a:r>
            <a:r>
              <a:rPr lang="it-IT" i="1" dirty="0"/>
              <a:t>Maison </a:t>
            </a:r>
            <a:r>
              <a:rPr lang="it-IT" i="1" dirty="0" err="1"/>
              <a:t>Mallet</a:t>
            </a:r>
            <a:r>
              <a:rPr lang="it-IT" dirty="0"/>
              <a:t>, presenta la storia della </a:t>
            </a:r>
            <a:r>
              <a:rPr lang="it-IT" dirty="0">
                <a:hlinkClick r:id="rId9" tooltip="Riforma protestante"/>
              </a:rPr>
              <a:t>Riforma protestante</a:t>
            </a:r>
            <a:r>
              <a:rPr lang="it-IT" dirty="0"/>
              <a:t> e dei suoi maggiori esponenti. Un corridoio sotterraneo, riaperto in occasione dell'apertura del museo della Riforma, collega i due edifici. L'intero sito, che comprende la cattedrale e le sue torri, il museo e l'</a:t>
            </a:r>
            <a:r>
              <a:rPr lang="it-IT" dirty="0">
                <a:hlinkClick r:id="rId10" tooltip="Auditorio di Calvino"/>
              </a:rPr>
              <a:t>Auditorio di Calvino</a:t>
            </a:r>
            <a:r>
              <a:rPr lang="it-IT" dirty="0"/>
              <a:t>, è denominato </a:t>
            </a:r>
            <a:r>
              <a:rPr lang="it-IT" i="1" dirty="0"/>
              <a:t>l'</a:t>
            </a:r>
            <a:r>
              <a:rPr lang="it-IT" i="1" dirty="0" err="1"/>
              <a:t>Éspace</a:t>
            </a:r>
            <a:r>
              <a:rPr lang="it-IT" i="1" dirty="0"/>
              <a:t> Saint-Pierre</a:t>
            </a:r>
            <a:r>
              <a:rPr lang="it-IT" dirty="0"/>
              <a:t> ed è una delle maggiori offerte culturali della città.</a:t>
            </a:r>
          </a:p>
          <a:p>
            <a:r>
              <a:rPr lang="it-IT" dirty="0"/>
              <a:t>Un altro luogo apprezzato dai turisti è la città vecchia stessa, che preserva l'architettura tipica di una città europea del </a:t>
            </a:r>
            <a:r>
              <a:rPr lang="it-IT" dirty="0">
                <a:hlinkClick r:id="rId11" tooltip="XVIII secolo"/>
              </a:rPr>
              <a:t>XVIII secolo</a:t>
            </a:r>
            <a:r>
              <a:rPr lang="it-IT" dirty="0"/>
              <a:t>. Numerosi personaggi illustri hanno vissuto in questa parte della città, tra cui </a:t>
            </a:r>
            <a:r>
              <a:rPr lang="it-IT" dirty="0">
                <a:hlinkClick r:id="rId12" tooltip="Jean-Jacques Rousseau"/>
              </a:rPr>
              <a:t>Jean-Jacques Rousseau</a:t>
            </a:r>
            <a:r>
              <a:rPr lang="it-IT" dirty="0"/>
              <a:t>, </a:t>
            </a:r>
            <a:r>
              <a:rPr lang="it-IT" dirty="0">
                <a:hlinkClick r:id="rId13" tooltip="Franz Liszt"/>
              </a:rPr>
              <a:t>Franz </a:t>
            </a:r>
            <a:r>
              <a:rPr lang="it-IT" dirty="0" err="1">
                <a:hlinkClick r:id="rId13" tooltip="Franz Liszt"/>
              </a:rPr>
              <a:t>Liszt</a:t>
            </a:r>
            <a:r>
              <a:rPr lang="it-IT" dirty="0"/>
              <a:t> e </a:t>
            </a:r>
            <a:r>
              <a:rPr lang="it-IT" dirty="0" err="1">
                <a:hlinkClick r:id="rId14" tooltip="Jorge Luis Borges"/>
              </a:rPr>
              <a:t>Jorge</a:t>
            </a:r>
            <a:r>
              <a:rPr lang="it-IT" dirty="0">
                <a:hlinkClick r:id="rId14" tooltip="Jorge Luis Borges"/>
              </a:rPr>
              <a:t> Luis Borges</a:t>
            </a:r>
            <a:r>
              <a:rPr lang="it-IT" dirty="0"/>
              <a:t>.</a:t>
            </a:r>
          </a:p>
          <a:p>
            <a:r>
              <a:rPr lang="it-IT" dirty="0"/>
              <a:t>Il simbolo di Ginevra resta ad ogni modo il </a:t>
            </a:r>
            <a:r>
              <a:rPr lang="it-IT" dirty="0">
                <a:hlinkClick r:id="rId4" tooltip="Jet d'eau"/>
              </a:rPr>
              <a:t>getto d'acqua</a:t>
            </a:r>
            <a:r>
              <a:rPr lang="it-IT" dirty="0"/>
              <a:t>, situato all'estremità della riva delle </a:t>
            </a:r>
            <a:r>
              <a:rPr lang="it-IT" i="1" dirty="0" err="1"/>
              <a:t>Eaux-Vives</a:t>
            </a:r>
            <a:r>
              <a:rPr lang="it-IT" dirty="0"/>
              <a:t>. Il getto culmina a 140 metri di altezza circa ed è visibile da una buona parte della città.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27584" y="260649"/>
            <a:ext cx="7272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Sono presenti molte comunità religiose a Ginevra. Sebbene Ginevra in passato sia stata denominata la "Roma protestante", il numero di cattolici è costantemente aumentato con l'</a:t>
            </a:r>
            <a:r>
              <a:rPr lang="it-IT" dirty="0">
                <a:hlinkClick r:id="rId2" tooltip="Immigrazione"/>
              </a:rPr>
              <a:t>immigrazione</a:t>
            </a:r>
            <a:r>
              <a:rPr lang="it-IT" dirty="0"/>
              <a:t> proveniente dai paesi latini. La comunità ebraica è una delle più antiche di Ginevra, mentre la comunità musulmana è emersa più recentemente. Gli edifici legati al culto </a:t>
            </a:r>
            <a:r>
              <a:rPr lang="it-IT" dirty="0">
                <a:hlinkClick r:id="rId3" tooltip="Protestantesimo"/>
              </a:rPr>
              <a:t>protestante</a:t>
            </a:r>
            <a:r>
              <a:rPr lang="it-IT" dirty="0"/>
              <a:t> sono quelli più diffusi, tuttavia sono presenti anche </a:t>
            </a:r>
            <a:r>
              <a:rPr lang="it-IT" dirty="0">
                <a:hlinkClick r:id="rId4" tooltip="Chiesa cattolica"/>
              </a:rPr>
              <a:t>chiese cattoliche</a:t>
            </a:r>
            <a:r>
              <a:rPr lang="it-IT" dirty="0"/>
              <a:t>, </a:t>
            </a:r>
            <a:r>
              <a:rPr lang="it-IT" dirty="0">
                <a:hlinkClick r:id="rId5" tooltip="Chiesa ortodossa"/>
              </a:rPr>
              <a:t>chiese ortodosse</a:t>
            </a:r>
            <a:r>
              <a:rPr lang="it-IT" dirty="0"/>
              <a:t> e </a:t>
            </a:r>
            <a:r>
              <a:rPr lang="it-IT" dirty="0">
                <a:hlinkClick r:id="rId6" tooltip="Sinagoga"/>
              </a:rPr>
              <a:t>sinagoghe</a:t>
            </a:r>
            <a:r>
              <a:rPr lang="it-IT" dirty="0"/>
              <a:t>.</a:t>
            </a:r>
          </a:p>
          <a:p>
            <a:r>
              <a:rPr lang="it-IT" dirty="0">
                <a:hlinkClick r:id="rId7"/>
              </a:rPr>
              <a:t/>
            </a:r>
            <a:br>
              <a:rPr lang="it-IT" dirty="0">
                <a:hlinkClick r:id="rId7"/>
              </a:rPr>
            </a:b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899592" y="2276872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Numerosi parchi, per più di 310 ettari (ossia approssimativamente il 20 % del territorio) formano dei grandi spazi di divertimento e relax disseminati tra i vari quartieri. La maggior parte, situati sulla riva del lago, attorniano grandi palazzi e offrono un arredo arboreo di grande qualità. Alcuni parchi erano inizialmente grandi proprietà private che sono in seguito state acquistate o offerte alla città nel corso degli anni. La loro manutenzione è assicurata dal "Service </a:t>
            </a:r>
            <a:r>
              <a:rPr lang="it-IT" dirty="0" err="1"/>
              <a:t>des</a:t>
            </a:r>
            <a:r>
              <a:rPr lang="it-IT" dirty="0"/>
              <a:t> </a:t>
            </a:r>
            <a:r>
              <a:rPr lang="it-IT" dirty="0" err="1"/>
              <a:t>espaces</a:t>
            </a:r>
            <a:r>
              <a:rPr lang="it-IT" dirty="0"/>
              <a:t> </a:t>
            </a:r>
            <a:r>
              <a:rPr lang="it-IT" dirty="0" err="1"/>
              <a:t>verts</a:t>
            </a:r>
            <a:r>
              <a:rPr lang="it-IT" dirty="0"/>
              <a:t> </a:t>
            </a:r>
            <a:r>
              <a:rPr lang="it-IT" dirty="0" err="1"/>
              <a:t>et</a:t>
            </a:r>
            <a:r>
              <a:rPr lang="it-IT" dirty="0"/>
              <a:t> de l'</a:t>
            </a:r>
            <a:r>
              <a:rPr lang="it-IT" dirty="0" err="1"/>
              <a:t>environnement</a:t>
            </a:r>
            <a:r>
              <a:rPr lang="it-IT" dirty="0"/>
              <a:t>" (Servizio degli spazi verdi e dell'ambiente).</a:t>
            </a:r>
          </a:p>
          <a:p>
            <a:r>
              <a:rPr lang="it-IT" dirty="0"/>
              <a:t>L'</a:t>
            </a:r>
            <a:r>
              <a:rPr lang="it-IT" dirty="0">
                <a:hlinkClick r:id="rId8" tooltip="Isola Rousseau (la pagina non esiste)"/>
              </a:rPr>
              <a:t>isola Rousseau</a:t>
            </a:r>
            <a:r>
              <a:rPr lang="it-IT" dirty="0"/>
              <a:t>, in origine "Isola delle barche", oggi così denominata in omaggio a </a:t>
            </a:r>
            <a:r>
              <a:rPr lang="it-IT" dirty="0">
                <a:hlinkClick r:id="rId9" tooltip="Jean-Jacques Rousseau"/>
              </a:rPr>
              <a:t>Jean-Jacques Rousseau</a:t>
            </a:r>
            <a:r>
              <a:rPr lang="it-IT" dirty="0"/>
              <a:t>, si trova sul </a:t>
            </a:r>
            <a:r>
              <a:rPr lang="it-IT" dirty="0">
                <a:hlinkClick r:id="rId10" tooltip="Rodano"/>
              </a:rPr>
              <a:t>Rodano</a:t>
            </a:r>
            <a:r>
              <a:rPr lang="it-IT" dirty="0"/>
              <a:t> tra il </a:t>
            </a:r>
            <a:r>
              <a:rPr lang="it-IT" dirty="0" err="1">
                <a:hlinkClick r:id="rId11" tooltip="Pont du Mont-Blanc (la pagina non esiste)"/>
              </a:rPr>
              <a:t>pont</a:t>
            </a:r>
            <a:r>
              <a:rPr lang="it-IT" dirty="0">
                <a:hlinkClick r:id="rId11" tooltip="Pont du Mont-Blanc (la pagina non esiste)"/>
              </a:rPr>
              <a:t> </a:t>
            </a:r>
            <a:r>
              <a:rPr lang="it-IT" dirty="0" err="1">
                <a:hlinkClick r:id="rId11" tooltip="Pont du Mont-Blanc (la pagina non esiste)"/>
              </a:rPr>
              <a:t>du</a:t>
            </a:r>
            <a:r>
              <a:rPr lang="it-IT" dirty="0">
                <a:hlinkClick r:id="rId11" tooltip="Pont du Mont-Blanc (la pagina non esiste)"/>
              </a:rPr>
              <a:t> </a:t>
            </a:r>
            <a:r>
              <a:rPr lang="it-IT" dirty="0" err="1">
                <a:hlinkClick r:id="rId11" tooltip="Pont du Mont-Blanc (la pagina non esiste)"/>
              </a:rPr>
              <a:t>Mont-Blanc</a:t>
            </a:r>
            <a:r>
              <a:rPr lang="it-IT" dirty="0"/>
              <a:t> e il </a:t>
            </a:r>
            <a:r>
              <a:rPr lang="it-IT" dirty="0" err="1">
                <a:hlinkClick r:id="rId12" tooltip="Pont des Bergues (la pagina non esiste)"/>
              </a:rPr>
              <a:t>pont</a:t>
            </a:r>
            <a:r>
              <a:rPr lang="it-IT" dirty="0">
                <a:hlinkClick r:id="rId12" tooltip="Pont des Bergues (la pagina non esiste)"/>
              </a:rPr>
              <a:t> </a:t>
            </a:r>
            <a:r>
              <a:rPr lang="it-IT" dirty="0" err="1">
                <a:hlinkClick r:id="rId12" tooltip="Pont des Bergues (la pagina non esiste)"/>
              </a:rPr>
              <a:t>des</a:t>
            </a:r>
            <a:r>
              <a:rPr lang="it-IT" dirty="0">
                <a:hlinkClick r:id="rId12" tooltip="Pont des Bergues (la pagina non esiste)"/>
              </a:rPr>
              <a:t> </a:t>
            </a:r>
            <a:r>
              <a:rPr lang="it-IT" dirty="0" err="1">
                <a:hlinkClick r:id="rId12" tooltip="Pont des Bergues (la pagina non esiste)"/>
              </a:rPr>
              <a:t>Bergues</a:t>
            </a:r>
            <a:r>
              <a:rPr lang="it-IT" dirty="0"/>
              <a:t>, e accoglie numerosi uccelli.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539552" y="18864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Ginevra è la città Svizzera con la più alta percentuale di stranieri: alla fine del </a:t>
            </a:r>
            <a:r>
              <a:rPr lang="it-IT" dirty="0">
                <a:hlinkClick r:id="rId2" tooltip="2006"/>
              </a:rPr>
              <a:t>2006</a:t>
            </a:r>
            <a:r>
              <a:rPr lang="it-IT" dirty="0"/>
              <a:t> questi rappresentavano in effetti il 44,2 % della popolazione totale</a:t>
            </a:r>
            <a:r>
              <a:rPr lang="it-IT" baseline="30000" dirty="0">
                <a:hlinkClick r:id="rId3"/>
              </a:rPr>
              <a:t>[34]</a:t>
            </a:r>
            <a:r>
              <a:rPr lang="it-IT" dirty="0"/>
              <a:t> e rappresentavano 180 diverse nazionalità. Sebbene Ginevra non sia una metropoli a livello mondiale, la forte presenza straniera è stata determinata dall'accoglienza di numerosi immigranti provenienti da </a:t>
            </a:r>
            <a:r>
              <a:rPr lang="it-IT" dirty="0">
                <a:hlinkClick r:id="rId4" tooltip="Francia"/>
              </a:rPr>
              <a:t>Francia</a:t>
            </a:r>
            <a:r>
              <a:rPr lang="it-IT" dirty="0"/>
              <a:t>, </a:t>
            </a:r>
            <a:r>
              <a:rPr lang="it-IT" dirty="0">
                <a:hlinkClick r:id="rId5" tooltip="Italia"/>
              </a:rPr>
              <a:t>Italia</a:t>
            </a:r>
            <a:r>
              <a:rPr lang="it-IT" dirty="0"/>
              <a:t>, </a:t>
            </a:r>
            <a:r>
              <a:rPr lang="it-IT" dirty="0">
                <a:hlinkClick r:id="rId6" tooltip="Spagna"/>
              </a:rPr>
              <a:t>Spagna</a:t>
            </a:r>
            <a:r>
              <a:rPr lang="it-IT" dirty="0"/>
              <a:t>, </a:t>
            </a:r>
            <a:r>
              <a:rPr lang="it-IT" dirty="0">
                <a:hlinkClick r:id="rId7" tooltip="Portogallo"/>
              </a:rPr>
              <a:t>Portogallo</a:t>
            </a:r>
            <a:r>
              <a:rPr lang="it-IT" dirty="0"/>
              <a:t> o </a:t>
            </a:r>
            <a:r>
              <a:rPr lang="it-IT" dirty="0" err="1">
                <a:hlinkClick r:id="rId8" tooltip="Jugoslavia"/>
              </a:rPr>
              <a:t>ex-Jugoslavia</a:t>
            </a:r>
            <a:r>
              <a:rPr lang="it-IT" dirty="0"/>
              <a:t>, e dalla presenza di numerosi organismi internazionali aventi sede nella città. Queste comunità giocano perciò un ruolo importante nella vita sociale ginevrina.</a:t>
            </a:r>
          </a:p>
        </p:txBody>
      </p:sp>
      <p:sp>
        <p:nvSpPr>
          <p:cNvPr id="3" name="Rettangolo 2"/>
          <p:cNvSpPr/>
          <p:nvPr/>
        </p:nvSpPr>
        <p:spPr>
          <a:xfrm>
            <a:off x="539552" y="2348880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Dal </a:t>
            </a:r>
            <a:r>
              <a:rPr lang="it-IT" dirty="0">
                <a:hlinkClick r:id="rId9" tooltip="1818"/>
              </a:rPr>
              <a:t>1818</a:t>
            </a:r>
            <a:r>
              <a:rPr lang="it-IT" dirty="0"/>
              <a:t>, un </a:t>
            </a:r>
            <a:r>
              <a:rPr lang="it-IT" dirty="0">
                <a:hlinkClick r:id="rId10" tooltip="Ippocastano"/>
              </a:rPr>
              <a:t>ippocastano</a:t>
            </a:r>
            <a:r>
              <a:rPr lang="it-IT" dirty="0"/>
              <a:t> sulla </a:t>
            </a:r>
            <a:r>
              <a:rPr lang="it-IT" i="1" dirty="0"/>
              <a:t>promenade de la </a:t>
            </a:r>
            <a:r>
              <a:rPr lang="it-IT" i="1" dirty="0" err="1"/>
              <a:t>Treille</a:t>
            </a:r>
            <a:r>
              <a:rPr lang="it-IT" dirty="0"/>
              <a:t> è utilizzato al fine di determinare l'inizio della primavera. Il </a:t>
            </a:r>
            <a:r>
              <a:rPr lang="it-IT" i="1" dirty="0" err="1"/>
              <a:t>sautier</a:t>
            </a:r>
            <a:r>
              <a:rPr lang="it-IT" dirty="0"/>
              <a:t> (termine ginevrino che indica il guardiano del municipio e direttore permanente dei lavori del </a:t>
            </a:r>
            <a:r>
              <a:rPr lang="it-IT" dirty="0">
                <a:hlinkClick r:id="rId11" tooltip="Gran Consiglio (Svizzera)"/>
              </a:rPr>
              <a:t>Gran Consiglio</a:t>
            </a:r>
            <a:r>
              <a:rPr lang="it-IT" dirty="0"/>
              <a:t>) osserva l'albero e prende nota del giorno dell'arrivo della prima </a:t>
            </a:r>
            <a:r>
              <a:rPr lang="it-IT" dirty="0">
                <a:hlinkClick r:id="rId12" tooltip="Gemma (botanica)"/>
              </a:rPr>
              <a:t>gemma</a:t>
            </a:r>
            <a:r>
              <a:rPr lang="it-IT" dirty="0"/>
              <a:t>. La notizia è divulgata per mezzo di un comunicato stampa, successivamente ripreso dalla stampa locale.</a:t>
            </a:r>
          </a:p>
          <a:p>
            <a:r>
              <a:rPr lang="it-IT" dirty="0"/>
              <a:t>Il giovedì seguente alla prima domenica di settembre, Ginevra festeggia il </a:t>
            </a:r>
            <a:r>
              <a:rPr lang="it-IT" i="1" dirty="0" err="1"/>
              <a:t>Jeûne</a:t>
            </a:r>
            <a:r>
              <a:rPr lang="it-IT" i="1" dirty="0"/>
              <a:t> </a:t>
            </a:r>
            <a:r>
              <a:rPr lang="it-IT" i="1" dirty="0" err="1"/>
              <a:t>genevois</a:t>
            </a:r>
            <a:r>
              <a:rPr lang="it-IT" dirty="0"/>
              <a:t> (digiuno ginevrino). Secondo una tradizione locale, questa festa commemora la notizia del </a:t>
            </a:r>
            <a:r>
              <a:rPr lang="it-IT" dirty="0">
                <a:hlinkClick r:id="rId13" tooltip="Massacro di San Bartolomeo"/>
              </a:rPr>
              <a:t>massacro di San Bartolomeo</a:t>
            </a:r>
            <a:r>
              <a:rPr lang="it-IT" dirty="0"/>
              <a:t>, comunicato dagli </a:t>
            </a:r>
            <a:r>
              <a:rPr lang="it-IT" dirty="0">
                <a:hlinkClick r:id="rId14" tooltip="Ugonotti"/>
              </a:rPr>
              <a:t>Ugonotti</a:t>
            </a:r>
            <a:r>
              <a:rPr lang="it-IT" dirty="0"/>
              <a:t> giunti a Ginevra.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1520" y="260649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Ginevra è da tempo considerata una terra d'asilo per avere accolto numerosi protestanti perseguitati per aver seguito la Riforma. Accogliendo numerosi riformatori come </a:t>
            </a:r>
            <a:r>
              <a:rPr lang="it-IT" dirty="0">
                <a:hlinkClick r:id="rId2" tooltip="Guglielmo Farel"/>
              </a:rPr>
              <a:t>Guglielmo </a:t>
            </a:r>
            <a:r>
              <a:rPr lang="it-IT" dirty="0" err="1">
                <a:hlinkClick r:id="rId2" tooltip="Guglielmo Farel"/>
              </a:rPr>
              <a:t>Farel</a:t>
            </a:r>
            <a:r>
              <a:rPr lang="it-IT" dirty="0"/>
              <a:t>, </a:t>
            </a:r>
            <a:r>
              <a:rPr lang="it-IT" dirty="0">
                <a:hlinkClick r:id="rId3" tooltip="Giovanni Calvino"/>
              </a:rPr>
              <a:t>Giovanni Calvino</a:t>
            </a:r>
            <a:r>
              <a:rPr lang="it-IT" dirty="0"/>
              <a:t> o </a:t>
            </a:r>
            <a:r>
              <a:rPr lang="it-IT" dirty="0" err="1">
                <a:hlinkClick r:id="rId4" tooltip="Teodoro di Beza"/>
              </a:rPr>
              <a:t>Théodore</a:t>
            </a:r>
            <a:r>
              <a:rPr lang="it-IT" dirty="0">
                <a:hlinkClick r:id="rId4" tooltip="Teodoro di Beza"/>
              </a:rPr>
              <a:t> de </a:t>
            </a:r>
            <a:r>
              <a:rPr lang="it-IT" dirty="0" err="1">
                <a:hlinkClick r:id="rId4" tooltip="Teodoro di Beza"/>
              </a:rPr>
              <a:t>Bèze</a:t>
            </a:r>
            <a:r>
              <a:rPr lang="it-IT" dirty="0"/>
              <a:t>, si è guadagnata l'appellativo di "Roma protestante" o di "città di Calvino". Numerose personalità internazionali vi hanno trovato rifugio, come il celebre </a:t>
            </a:r>
            <a:r>
              <a:rPr lang="it-IT" dirty="0">
                <a:hlinkClick r:id="rId5" tooltip="Lenin"/>
              </a:rPr>
              <a:t>Lenin</a:t>
            </a:r>
            <a:r>
              <a:rPr lang="it-IT" dirty="0"/>
              <a:t> prima della </a:t>
            </a:r>
            <a:r>
              <a:rPr lang="it-IT" dirty="0">
                <a:hlinkClick r:id="rId6" tooltip="Rivoluzione russa"/>
              </a:rPr>
              <a:t>rivoluzione russa</a:t>
            </a:r>
            <a:r>
              <a:rPr lang="it-IT" dirty="0"/>
              <a:t> del </a:t>
            </a:r>
            <a:r>
              <a:rPr lang="it-IT" dirty="0">
                <a:hlinkClick r:id="rId7" tooltip="1917"/>
              </a:rPr>
              <a:t>1917</a:t>
            </a:r>
            <a:r>
              <a:rPr lang="it-IT" dirty="0"/>
              <a:t>.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51520" y="1700808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Diverse imprese svizzere (</a:t>
            </a:r>
            <a:r>
              <a:rPr lang="it-IT" dirty="0" err="1">
                <a:hlinkClick r:id="rId8" tooltip="Pictet"/>
              </a:rPr>
              <a:t>Pictet</a:t>
            </a:r>
            <a:r>
              <a:rPr lang="it-IT" dirty="0"/>
              <a:t>, </a:t>
            </a:r>
            <a:r>
              <a:rPr lang="it-IT" dirty="0" err="1">
                <a:hlinkClick r:id="rId9" tooltip="Infomaniak"/>
              </a:rPr>
              <a:t>Infomaniak</a:t>
            </a:r>
            <a:r>
              <a:rPr lang="it-IT" dirty="0"/>
              <a:t>, </a:t>
            </a:r>
            <a:r>
              <a:rPr lang="it-IT" dirty="0" err="1">
                <a:hlinkClick r:id="rId10" tooltip="Givaudan"/>
              </a:rPr>
              <a:t>Givaudan</a:t>
            </a:r>
            <a:r>
              <a:rPr lang="it-IT" dirty="0"/>
              <a:t>, </a:t>
            </a:r>
            <a:r>
              <a:rPr lang="it-IT" dirty="0" err="1">
                <a:hlinkClick r:id="rId11" tooltip="Gruppo Richemont"/>
              </a:rPr>
              <a:t>Richemont</a:t>
            </a:r>
            <a:r>
              <a:rPr lang="it-IT" dirty="0"/>
              <a:t>) e internazionali (</a:t>
            </a:r>
            <a:r>
              <a:rPr lang="it-IT" dirty="0">
                <a:hlinkClick r:id="rId12" tooltip="Caterpillar (azienda)"/>
              </a:rPr>
              <a:t>Caterpillar</a:t>
            </a:r>
            <a:r>
              <a:rPr lang="it-IT" dirty="0"/>
              <a:t>, </a:t>
            </a:r>
            <a:r>
              <a:rPr lang="it-IT" dirty="0" err="1">
                <a:hlinkClick r:id="rId13" tooltip="Procter &amp; Gamble"/>
              </a:rPr>
              <a:t>Procter</a:t>
            </a:r>
            <a:r>
              <a:rPr lang="it-IT" dirty="0">
                <a:hlinkClick r:id="rId13" tooltip="Procter &amp; Gamble"/>
              </a:rPr>
              <a:t> &amp; </a:t>
            </a:r>
            <a:r>
              <a:rPr lang="it-IT" dirty="0" err="1">
                <a:hlinkClick r:id="rId13" tooltip="Procter &amp; Gamble"/>
              </a:rPr>
              <a:t>Gamble</a:t>
            </a:r>
            <a:r>
              <a:rPr lang="it-IT" dirty="0"/>
              <a:t>) hanno loro sede a Ginevra.</a:t>
            </a:r>
            <a:r>
              <a:rPr lang="it-IT" baseline="30000" dirty="0">
                <a:hlinkClick r:id="rId14"/>
              </a:rPr>
              <a:t>[39]</a:t>
            </a:r>
            <a:r>
              <a:rPr lang="it-IT" dirty="0"/>
              <a:t> La </a:t>
            </a:r>
            <a:r>
              <a:rPr lang="it-IT" i="1" dirty="0"/>
              <a:t>Rue </a:t>
            </a:r>
            <a:r>
              <a:rPr lang="it-IT" i="1" dirty="0" err="1"/>
              <a:t>du</a:t>
            </a:r>
            <a:r>
              <a:rPr lang="it-IT" i="1" dirty="0"/>
              <a:t> </a:t>
            </a:r>
            <a:r>
              <a:rPr lang="it-IT" i="1" dirty="0" err="1"/>
              <a:t>Rhône</a:t>
            </a:r>
            <a:r>
              <a:rPr lang="it-IT" dirty="0"/>
              <a:t> è la via dello shopping più costosa della Svizzera dopo la </a:t>
            </a:r>
            <a:r>
              <a:rPr lang="it-IT" i="1" dirty="0" err="1"/>
              <a:t>Bahnhofstrasse</a:t>
            </a:r>
            <a:r>
              <a:rPr lang="it-IT" dirty="0"/>
              <a:t> (</a:t>
            </a:r>
            <a:r>
              <a:rPr lang="it-IT" dirty="0">
                <a:hlinkClick r:id="rId15" tooltip="Zurigo"/>
              </a:rPr>
              <a:t>Zurigo</a:t>
            </a:r>
            <a:r>
              <a:rPr lang="it-IT" dirty="0"/>
              <a:t>).</a:t>
            </a:r>
            <a:r>
              <a:rPr lang="it-IT" baseline="30000" dirty="0">
                <a:hlinkClick r:id="rId14"/>
              </a:rPr>
              <a:t>[40]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51520" y="2564904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L'</a:t>
            </a:r>
            <a:r>
              <a:rPr lang="it-IT" dirty="0">
                <a:hlinkClick r:id="rId16" tooltip="Acqua potabile"/>
              </a:rPr>
              <a:t>acqua potabile</a:t>
            </a:r>
            <a:r>
              <a:rPr lang="it-IT" dirty="0"/>
              <a:t>, il </a:t>
            </a:r>
            <a:r>
              <a:rPr lang="it-IT" dirty="0">
                <a:hlinkClick r:id="rId17" tooltip="Gas naturale"/>
              </a:rPr>
              <a:t>gas naturale</a:t>
            </a:r>
            <a:r>
              <a:rPr lang="it-IT" dirty="0"/>
              <a:t> e l'</a:t>
            </a:r>
            <a:r>
              <a:rPr lang="it-IT" dirty="0">
                <a:hlinkClick r:id="rId18" tooltip="Elettricità"/>
              </a:rPr>
              <a:t>elettricità</a:t>
            </a:r>
            <a:r>
              <a:rPr lang="it-IT" dirty="0"/>
              <a:t> sono forniti dai </a:t>
            </a:r>
            <a:r>
              <a:rPr lang="it-IT" i="1" dirty="0" err="1"/>
              <a:t>Services</a:t>
            </a:r>
            <a:r>
              <a:rPr lang="it-IT" i="1" dirty="0"/>
              <a:t> </a:t>
            </a:r>
            <a:r>
              <a:rPr lang="it-IT" i="1" dirty="0" err="1"/>
              <a:t>industriels</a:t>
            </a:r>
            <a:r>
              <a:rPr lang="it-IT" i="1" dirty="0"/>
              <a:t> de </a:t>
            </a:r>
            <a:r>
              <a:rPr lang="it-IT" i="1" dirty="0" err="1"/>
              <a:t>Genève</a:t>
            </a:r>
            <a:r>
              <a:rPr lang="it-IT" dirty="0"/>
              <a:t> (SIG). L'80% dell'acqua è estratta dal lago Lemano, e il 20 % da una </a:t>
            </a:r>
            <a:r>
              <a:rPr lang="it-IT" dirty="0">
                <a:hlinkClick r:id="rId19" tooltip="Falda freatica"/>
              </a:rPr>
              <a:t>falda freatica</a:t>
            </a:r>
            <a:r>
              <a:rPr lang="it-IT" dirty="0"/>
              <a:t> nata da infiltrazione dell'</a:t>
            </a:r>
            <a:r>
              <a:rPr lang="it-IT" dirty="0" err="1">
                <a:hlinkClick r:id="rId20" tooltip="Arve (fiume Francia e Svizzera)"/>
              </a:rPr>
              <a:t>Arve</a:t>
            </a:r>
            <a:r>
              <a:rPr lang="it-IT" dirty="0"/>
              <a:t>.</a:t>
            </a:r>
          </a:p>
          <a:p>
            <a:r>
              <a:rPr lang="it-IT" dirty="0"/>
              <a:t>Il 30% dell'elettricità è prodotta localmente da alcune dighe sul </a:t>
            </a:r>
            <a:r>
              <a:rPr lang="it-IT" dirty="0">
                <a:hlinkClick r:id="rId21" tooltip="Rodano"/>
              </a:rPr>
              <a:t>Rodano</a:t>
            </a:r>
            <a:r>
              <a:rPr lang="it-IT" dirty="0"/>
              <a:t> che producono </a:t>
            </a:r>
            <a:r>
              <a:rPr lang="it-IT" dirty="0">
                <a:hlinkClick r:id="rId22" tooltip="Energia idroelettrica"/>
              </a:rPr>
              <a:t>energia idroelettrica</a:t>
            </a:r>
            <a:r>
              <a:rPr lang="it-IT" dirty="0"/>
              <a:t> (dighe di </a:t>
            </a:r>
            <a:r>
              <a:rPr lang="it-IT" dirty="0" err="1"/>
              <a:t>Seujet</a:t>
            </a:r>
            <a:r>
              <a:rPr lang="it-IT" dirty="0"/>
              <a:t>, </a:t>
            </a:r>
            <a:r>
              <a:rPr lang="it-IT" dirty="0" err="1">
                <a:hlinkClick r:id="rId23" tooltip="Diga di Verbois"/>
              </a:rPr>
              <a:t>Verbois</a:t>
            </a:r>
            <a:r>
              <a:rPr lang="it-IT" dirty="0"/>
              <a:t> </a:t>
            </a:r>
            <a:r>
              <a:rPr lang="it-IT" dirty="0" err="1"/>
              <a:t>et</a:t>
            </a:r>
            <a:r>
              <a:rPr lang="it-IT" dirty="0"/>
              <a:t> </a:t>
            </a:r>
            <a:r>
              <a:rPr lang="it-IT" dirty="0" err="1"/>
              <a:t>Chancy-Pougny</a:t>
            </a:r>
            <a:r>
              <a:rPr lang="it-IT" dirty="0"/>
              <a:t>), o dal calore prodotto dalla </a:t>
            </a:r>
            <a:r>
              <a:rPr lang="it-IT" dirty="0">
                <a:hlinkClick r:id="rId24" tooltip="Combustione"/>
              </a:rPr>
              <a:t>combustione</a:t>
            </a:r>
            <a:r>
              <a:rPr lang="it-IT" dirty="0"/>
              <a:t> di rifiuti domestici presso l'impianto di </a:t>
            </a:r>
            <a:r>
              <a:rPr lang="it-IT" dirty="0" err="1"/>
              <a:t>Cheneviers</a:t>
            </a:r>
            <a:r>
              <a:rPr lang="it-IT" dirty="0"/>
              <a:t>. Il 70 % restante è importato da altri </a:t>
            </a:r>
            <a:r>
              <a:rPr lang="it-IT" dirty="0">
                <a:hlinkClick r:id="rId25" tooltip="Cantone (Svizzera)"/>
              </a:rPr>
              <a:t>cantoni svizzeri</a:t>
            </a:r>
            <a:r>
              <a:rPr lang="it-IT" dirty="0"/>
              <a:t> o altri paesi europei. I SIG acquistano unicamente elettricità prodotta tramite fonti di </a:t>
            </a:r>
            <a:r>
              <a:rPr lang="it-IT" dirty="0">
                <a:hlinkClick r:id="rId26" tooltip="Energia rinnovabile"/>
              </a:rPr>
              <a:t>energia rinnovabile</a:t>
            </a:r>
            <a:r>
              <a:rPr lang="it-IT" dirty="0"/>
              <a:t>.</a:t>
            </a:r>
          </a:p>
          <a:p>
            <a:r>
              <a:rPr lang="it-IT" dirty="0"/>
              <a:t>Il gas naturale è importato dalla società svizzera </a:t>
            </a:r>
            <a:r>
              <a:rPr lang="it-IT" dirty="0" err="1">
                <a:hlinkClick r:id="rId27" tooltip="Gaznat (la pagina non esiste)"/>
              </a:rPr>
              <a:t>Gaznat</a:t>
            </a:r>
            <a:r>
              <a:rPr lang="it-IT" dirty="0"/>
              <a:t>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143</Words>
  <Application>Microsoft Office PowerPoint</Application>
  <PresentationFormat>Presentazione su schermo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GINEVRA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GINEVRA</dc:title>
  <dc:creator>Lorenzo</dc:creator>
  <cp:lastModifiedBy>Lorenzo</cp:lastModifiedBy>
  <cp:revision>8</cp:revision>
  <dcterms:created xsi:type="dcterms:W3CDTF">2020-02-06T14:13:40Z</dcterms:created>
  <dcterms:modified xsi:type="dcterms:W3CDTF">2020-02-08T15:27:21Z</dcterms:modified>
</cp:coreProperties>
</file>