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acifico"/>
      <p:regular r:id="rId20"/>
    </p:embeddedFont>
    <p:embeddedFont>
      <p:font typeface="Fredericka the Great"/>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acific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ederickatheGreat-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7d20195e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7d20195e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6f917b6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6f917b6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6f917b61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6f917b61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6f917b61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6f917b61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6f917b619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6f917b619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6f917b619_1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f917b619_1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59455f6ea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59455f6ea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59455f6ea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59455f6ea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04098ccb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04098ccb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6f917b61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6f917b61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59455f6ea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59455f6ea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6f917b619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6f917b61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59455f6ea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59455f6ea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59455f6ea_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59455f6ea_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hyperlink" Target="http://www.youtube.com/watch?v=0dihteuej6Q" TargetMode="External"/><Relationship Id="rId5"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0WTbE9AfcX0" TargetMode="Externa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8334" y="-1219575"/>
            <a:ext cx="8382900" cy="217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i="1" lang="it" sz="5100">
                <a:solidFill>
                  <a:srgbClr val="000000"/>
                </a:solidFill>
                <a:latin typeface="Fredericka the Great"/>
                <a:ea typeface="Fredericka the Great"/>
                <a:cs typeface="Fredericka the Great"/>
                <a:sym typeface="Fredericka the Great"/>
              </a:rPr>
              <a:t>IL RINASCIMENTO</a:t>
            </a:r>
            <a:endParaRPr b="1" i="1" sz="5100">
              <a:solidFill>
                <a:srgbClr val="000000"/>
              </a:solidFill>
              <a:latin typeface="Fredericka the Great"/>
              <a:ea typeface="Fredericka the Great"/>
              <a:cs typeface="Fredericka the Great"/>
              <a:sym typeface="Fredericka the Great"/>
            </a:endParaRPr>
          </a:p>
        </p:txBody>
      </p:sp>
      <p:sp>
        <p:nvSpPr>
          <p:cNvPr id="55" name="Google Shape;55;p13"/>
          <p:cNvSpPr txBox="1"/>
          <p:nvPr>
            <p:ph idx="1" type="subTitle"/>
          </p:nvPr>
        </p:nvSpPr>
        <p:spPr>
          <a:xfrm>
            <a:off x="-49375" y="4209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it" sz="2300">
                <a:solidFill>
                  <a:srgbClr val="000000"/>
                </a:solidFill>
                <a:latin typeface="Fredericka the Great"/>
                <a:ea typeface="Fredericka the Great"/>
                <a:cs typeface="Fredericka the Great"/>
                <a:sym typeface="Fredericka the Great"/>
              </a:rPr>
              <a:t>REALIZZATO DALLA CLASSE 2^B,SCUOLA SECONDARIA A. MANZONI.</a:t>
            </a:r>
            <a:endParaRPr b="1" i="1" sz="2300">
              <a:solidFill>
                <a:srgbClr val="000000"/>
              </a:solidFill>
              <a:latin typeface="Fredericka the Great"/>
              <a:ea typeface="Fredericka the Great"/>
              <a:cs typeface="Fredericka the Great"/>
              <a:sym typeface="Fredericka the Great"/>
            </a:endParaRPr>
          </a:p>
        </p:txBody>
      </p:sp>
      <p:pic>
        <p:nvPicPr>
          <p:cNvPr id="56" name="Google Shape;56;p13"/>
          <p:cNvPicPr preferRelativeResize="0"/>
          <p:nvPr/>
        </p:nvPicPr>
        <p:blipFill>
          <a:blip r:embed="rId3">
            <a:alphaModFix/>
          </a:blip>
          <a:stretch>
            <a:fillRect/>
          </a:stretch>
        </p:blipFill>
        <p:spPr>
          <a:xfrm>
            <a:off x="1098200" y="956313"/>
            <a:ext cx="6363125" cy="297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23250" y="6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                    </a:t>
            </a:r>
            <a:r>
              <a:rPr b="1" lang="it" sz="3300">
                <a:latin typeface="Fredericka the Great"/>
                <a:ea typeface="Fredericka the Great"/>
                <a:cs typeface="Fredericka the Great"/>
                <a:sym typeface="Fredericka the Great"/>
              </a:rPr>
              <a:t>GIOVANNI GABRIELI</a:t>
            </a:r>
            <a:endParaRPr b="1" sz="3300">
              <a:latin typeface="Fredericka the Great"/>
              <a:ea typeface="Fredericka the Great"/>
              <a:cs typeface="Fredericka the Great"/>
              <a:sym typeface="Fredericka the Great"/>
            </a:endParaRPr>
          </a:p>
        </p:txBody>
      </p:sp>
      <p:sp>
        <p:nvSpPr>
          <p:cNvPr id="120" name="Google Shape;120;p22"/>
          <p:cNvSpPr txBox="1"/>
          <p:nvPr>
            <p:ph idx="1" type="body"/>
          </p:nvPr>
        </p:nvSpPr>
        <p:spPr>
          <a:xfrm>
            <a:off x="0" y="633500"/>
            <a:ext cx="9144000" cy="442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Nasce a Venezia nel 1557, contribuì allo sviluppo della Scuola veneziana e scrisse sia musica sacra che profana, approfondì l’uso degli strumenti musicali.</a:t>
            </a:r>
            <a:r>
              <a:rPr lang="it"/>
              <a:t>Nel 1586 tornato a Venezia da Monaco di Baviera, divenne  organista della basilica di San Marco e continuò le sperimentazioni nell’utilizzo degli strumenti. Fu molto conosciuto oltre i confini di Venezia.Morì a venezia nel 1612.</a:t>
            </a:r>
            <a:endParaRPr/>
          </a:p>
        </p:txBody>
      </p:sp>
      <p:pic>
        <p:nvPicPr>
          <p:cNvPr id="121" name="Google Shape;121;p22"/>
          <p:cNvPicPr preferRelativeResize="0"/>
          <p:nvPr/>
        </p:nvPicPr>
        <p:blipFill>
          <a:blip r:embed="rId3">
            <a:alphaModFix/>
          </a:blip>
          <a:stretch>
            <a:fillRect/>
          </a:stretch>
        </p:blipFill>
        <p:spPr>
          <a:xfrm>
            <a:off x="2119375" y="2358725"/>
            <a:ext cx="4672525" cy="269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154575"/>
            <a:ext cx="8520600" cy="4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                                 </a:t>
            </a:r>
            <a:r>
              <a:rPr b="1" lang="it">
                <a:latin typeface="Fredericka the Great"/>
                <a:ea typeface="Fredericka the Great"/>
                <a:cs typeface="Fredericka the Great"/>
                <a:sym typeface="Fredericka the Great"/>
              </a:rPr>
              <a:t>LO STILE</a:t>
            </a:r>
            <a:endParaRPr b="1">
              <a:latin typeface="Fredericka the Great"/>
              <a:ea typeface="Fredericka the Great"/>
              <a:cs typeface="Fredericka the Great"/>
              <a:sym typeface="Fredericka the Great"/>
            </a:endParaRPr>
          </a:p>
          <a:p>
            <a:pPr indent="0" lvl="0" marL="0" rtl="0" algn="l">
              <a:spcBef>
                <a:spcPts val="0"/>
              </a:spcBef>
              <a:spcAft>
                <a:spcPts val="0"/>
              </a:spcAft>
              <a:buNone/>
            </a:pPr>
            <a:r>
              <a:t/>
            </a:r>
            <a:endParaRPr>
              <a:latin typeface="Fredericka the Great"/>
              <a:ea typeface="Fredericka the Great"/>
              <a:cs typeface="Fredericka the Great"/>
              <a:sym typeface="Fredericka the Great"/>
            </a:endParaRPr>
          </a:p>
        </p:txBody>
      </p:sp>
      <p:sp>
        <p:nvSpPr>
          <p:cNvPr id="127" name="Google Shape;127;p23"/>
          <p:cNvSpPr txBox="1"/>
          <p:nvPr>
            <p:ph idx="1" type="body"/>
          </p:nvPr>
        </p:nvSpPr>
        <p:spPr>
          <a:xfrm>
            <a:off x="0" y="337425"/>
            <a:ext cx="9144000" cy="480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it">
                <a:solidFill>
                  <a:srgbClr val="000000"/>
                </a:solidFill>
                <a:latin typeface="Fredericka the Great"/>
                <a:ea typeface="Fredericka the Great"/>
                <a:cs typeface="Fredericka the Great"/>
                <a:sym typeface="Fredericka the Great"/>
              </a:rPr>
              <a:t>Gabrieli è considerato uno dei più grandi interpreti della musica polifonica. La Scuola veneziana promuove l’uso di strumenti insieme al coro inoltre si pratica la policoralità. Gabrieli evita la composizione nella forma della messa e si dedica maggiormente a forme più libere come il </a:t>
            </a:r>
            <a:r>
              <a:rPr b="1" i="1" lang="it">
                <a:solidFill>
                  <a:srgbClr val="000000"/>
                </a:solidFill>
                <a:latin typeface="Fredericka the Great"/>
                <a:ea typeface="Fredericka the Great"/>
                <a:cs typeface="Fredericka the Great"/>
                <a:sym typeface="Fredericka the Great"/>
              </a:rPr>
              <a:t>M</a:t>
            </a:r>
            <a:r>
              <a:rPr b="1" i="1" lang="it">
                <a:solidFill>
                  <a:srgbClr val="000000"/>
                </a:solidFill>
                <a:latin typeface="Fredericka the Great"/>
                <a:ea typeface="Fredericka the Great"/>
                <a:cs typeface="Fredericka the Great"/>
                <a:sym typeface="Fredericka the Great"/>
              </a:rPr>
              <a:t>agnificat </a:t>
            </a:r>
            <a:r>
              <a:rPr b="1" lang="it">
                <a:solidFill>
                  <a:srgbClr val="000000"/>
                </a:solidFill>
                <a:latin typeface="Fredericka the Great"/>
                <a:ea typeface="Fredericka the Great"/>
                <a:cs typeface="Fredericka the Great"/>
                <a:sym typeface="Fredericka the Great"/>
              </a:rPr>
              <a:t>(un canto di lode). Raccolse una parte dei suoi brani sia sacri che profani in un testo intitolato “Sacrae Symphoniae”. Si dedica anche alla composizione di brani di musica solo strumentale in particolare ai </a:t>
            </a:r>
            <a:r>
              <a:rPr b="1" i="1" lang="it">
                <a:solidFill>
                  <a:srgbClr val="000000"/>
                </a:solidFill>
                <a:latin typeface="Fredericka the Great"/>
                <a:ea typeface="Fredericka the Great"/>
                <a:cs typeface="Fredericka the Great"/>
                <a:sym typeface="Fredericka the Great"/>
              </a:rPr>
              <a:t>madrigali</a:t>
            </a:r>
            <a:r>
              <a:rPr b="1" lang="it">
                <a:solidFill>
                  <a:srgbClr val="000000"/>
                </a:solidFill>
                <a:latin typeface="Fredericka the Great"/>
                <a:ea typeface="Fredericka the Great"/>
                <a:cs typeface="Fredericka the Great"/>
                <a:sym typeface="Fredericka the Great"/>
              </a:rPr>
              <a:t> che sono il genere profano più rappresentativo del periodo.            </a:t>
            </a:r>
            <a:r>
              <a:rPr b="1" lang="it">
                <a:solidFill>
                  <a:srgbClr val="000000"/>
                </a:solidFill>
              </a:rPr>
              <a:t>                                       </a:t>
            </a:r>
            <a:r>
              <a:rPr lang="it"/>
              <a:t>                                                                        </a:t>
            </a:r>
            <a:endParaRPr/>
          </a:p>
        </p:txBody>
      </p:sp>
      <p:pic>
        <p:nvPicPr>
          <p:cNvPr id="128" name="Google Shape;128;p23"/>
          <p:cNvPicPr preferRelativeResize="0"/>
          <p:nvPr/>
        </p:nvPicPr>
        <p:blipFill>
          <a:blip r:embed="rId3">
            <a:alphaModFix/>
          </a:blip>
          <a:stretch>
            <a:fillRect/>
          </a:stretch>
        </p:blipFill>
        <p:spPr>
          <a:xfrm>
            <a:off x="929175" y="2901575"/>
            <a:ext cx="3119825" cy="2299075"/>
          </a:xfrm>
          <a:prstGeom prst="rect">
            <a:avLst/>
          </a:prstGeom>
          <a:noFill/>
          <a:ln>
            <a:noFill/>
          </a:ln>
        </p:spPr>
      </p:pic>
      <p:pic>
        <p:nvPicPr>
          <p:cNvPr descr="In this video I wanted to show the Glory of Venice, in music, architecture and arts and also celebrate 400 years of Giovanni Gabrieli in history (1612 - 2012) with such a magnificent performance of the surprising Canzon à 12 in Echo (which actually contains three choirs) by Musica Fiata Köln under direction of Roland Wilson.&#10;The pictures were taken by myself in Venice in the year 2011.&#10;At the end of the video you can actually see Giovanni Gabrieli's tomb located in the Chiesa di Santo Stefano." id="129" name="Google Shape;129;p23" title="Giovanni Gabrieli - Canzon à 12 in echo (3 choirs) Venice 1608">
            <a:hlinkClick r:id="rId4"/>
          </p:cNvPr>
          <p:cNvPicPr preferRelativeResize="0"/>
          <p:nvPr/>
        </p:nvPicPr>
        <p:blipFill>
          <a:blip r:embed="rId5">
            <a:alphaModFix/>
          </a:blip>
          <a:stretch>
            <a:fillRect/>
          </a:stretch>
        </p:blipFill>
        <p:spPr>
          <a:xfrm>
            <a:off x="4796450" y="2627525"/>
            <a:ext cx="3864175" cy="236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83400" y="239850"/>
            <a:ext cx="85206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it" sz="4000">
                <a:solidFill>
                  <a:srgbClr val="000000"/>
                </a:solidFill>
                <a:latin typeface="Fredericka the Great"/>
                <a:ea typeface="Fredericka the Great"/>
                <a:cs typeface="Fredericka the Great"/>
                <a:sym typeface="Fredericka the Great"/>
              </a:rPr>
              <a:t>Giovanni Pierluigi da Palestrina</a:t>
            </a:r>
            <a:endParaRPr b="1" sz="4000">
              <a:solidFill>
                <a:srgbClr val="000000"/>
              </a:solidFill>
              <a:latin typeface="Fredericka the Great"/>
              <a:ea typeface="Fredericka the Great"/>
              <a:cs typeface="Fredericka the Great"/>
              <a:sym typeface="Fredericka the Great"/>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00000"/>
              </a:solidFill>
              <a:latin typeface="Georgia"/>
              <a:ea typeface="Georgia"/>
              <a:cs typeface="Georgia"/>
              <a:sym typeface="Georgia"/>
            </a:endParaRPr>
          </a:p>
          <a:p>
            <a:pPr indent="0" lvl="0" marL="0" rtl="0" algn="l">
              <a:spcBef>
                <a:spcPts val="1600"/>
              </a:spcBef>
              <a:spcAft>
                <a:spcPts val="1600"/>
              </a:spcAft>
              <a:buNone/>
            </a:pPr>
            <a:r>
              <a:t/>
            </a:r>
            <a:endParaRPr sz="1600">
              <a:solidFill>
                <a:srgbClr val="000000"/>
              </a:solidFill>
              <a:latin typeface="Fredericka the Great"/>
              <a:ea typeface="Fredericka the Great"/>
              <a:cs typeface="Fredericka the Great"/>
              <a:sym typeface="Fredericka the Great"/>
            </a:endParaRPr>
          </a:p>
        </p:txBody>
      </p:sp>
      <p:pic>
        <p:nvPicPr>
          <p:cNvPr id="136" name="Google Shape;136;p24"/>
          <p:cNvPicPr preferRelativeResize="0"/>
          <p:nvPr/>
        </p:nvPicPr>
        <p:blipFill>
          <a:blip r:embed="rId3">
            <a:alphaModFix/>
          </a:blip>
          <a:stretch>
            <a:fillRect/>
          </a:stretch>
        </p:blipFill>
        <p:spPr>
          <a:xfrm>
            <a:off x="2194925" y="1082025"/>
            <a:ext cx="4179700" cy="361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11700" y="240550"/>
            <a:ext cx="8520600" cy="503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sz="3300">
                <a:solidFill>
                  <a:srgbClr val="000000"/>
                </a:solidFill>
                <a:latin typeface="Fredericka the Great"/>
                <a:ea typeface="Fredericka the Great"/>
                <a:cs typeface="Fredericka the Great"/>
                <a:sym typeface="Fredericka the Great"/>
              </a:rPr>
              <a:t>La vita</a:t>
            </a:r>
            <a:endParaRPr b="1" sz="3300">
              <a:solidFill>
                <a:srgbClr val="000000"/>
              </a:solidFill>
              <a:latin typeface="Fredericka the Great"/>
              <a:ea typeface="Fredericka the Great"/>
              <a:cs typeface="Fredericka the Great"/>
              <a:sym typeface="Fredericka the Great"/>
            </a:endParaRPr>
          </a:p>
          <a:p>
            <a:pPr indent="0" lvl="0" marL="0" rtl="0" algn="l">
              <a:lnSpc>
                <a:spcPct val="150000"/>
              </a:lnSpc>
              <a:spcBef>
                <a:spcPts val="1600"/>
              </a:spcBef>
              <a:spcAft>
                <a:spcPts val="0"/>
              </a:spcAft>
              <a:buNone/>
            </a:pPr>
            <a:r>
              <a:rPr b="1" lang="it" sz="1600">
                <a:solidFill>
                  <a:srgbClr val="000000"/>
                </a:solidFill>
                <a:latin typeface="Fredericka the Great"/>
                <a:ea typeface="Fredericka the Great"/>
                <a:cs typeface="Fredericka the Great"/>
                <a:sym typeface="Fredericka the Great"/>
              </a:rPr>
              <a:t>Giovanni Pierluigi da Palestrina era originario della città di Palestrina nei pressi di Roma. Egli si formò presso la basilica di Santa Maria Maggiore a Roma svolgendo un percorso scolastico al fine di entrare a far parte dei “ pueri cantores”. Dopo gli studi tornò a Palestrina, dove divenne maestro e organista della città. Si trasferì definitivamente a Roma nel 1551 con l’incarico  di maestro della Cappella Giulia. Nel 1555 lasciò questo posto perché nominato cantore della Cappella Sistina. Con l’elezione di papa Paolo IV, che  sanzionò l’obbligo del celibato per i cantori, Palestrina si trovò a dover lasciare l’incarico perché sposato. Divenne quindi maestro delle cappelle di San Laterano, Santa Maria Maggiore e Cappella Giulia. Oltre a questo insegnò in seminario, svolgendo anche diverse commissioni per i nobili del tempo. </a:t>
            </a:r>
            <a:r>
              <a:rPr b="1" lang="it" sz="1600">
                <a:solidFill>
                  <a:srgbClr val="000000"/>
                </a:solidFill>
                <a:latin typeface="Fredericka the Great"/>
                <a:ea typeface="Fredericka the Great"/>
                <a:cs typeface="Fredericka the Great"/>
                <a:sym typeface="Fredericka the Great"/>
              </a:rPr>
              <a:t>Muorì del 1594. E’ considerato </a:t>
            </a:r>
            <a:r>
              <a:rPr b="1" lang="it" sz="1600">
                <a:solidFill>
                  <a:schemeClr val="dk1"/>
                </a:solidFill>
                <a:latin typeface="Fredericka the Great"/>
                <a:ea typeface="Fredericka the Great"/>
                <a:cs typeface="Fredericka the Great"/>
                <a:sym typeface="Fredericka the Great"/>
              </a:rPr>
              <a:t>maestro indiscusso della polifonia vocale sacra rinascimentale.</a:t>
            </a:r>
            <a:endParaRPr b="1" sz="1600">
              <a:solidFill>
                <a:srgbClr val="202124"/>
              </a:solidFill>
              <a:highlight>
                <a:schemeClr val="lt1"/>
              </a:highlight>
              <a:latin typeface="Fredericka the Great"/>
              <a:ea typeface="Fredericka the Great"/>
              <a:cs typeface="Fredericka the Great"/>
              <a:sym typeface="Fredericka the Great"/>
            </a:endParaRPr>
          </a:p>
          <a:p>
            <a:pPr indent="0" lvl="0" marL="0" rtl="0" algn="l">
              <a:lnSpc>
                <a:spcPct val="150000"/>
              </a:lnSpc>
              <a:spcBef>
                <a:spcPts val="1600"/>
              </a:spcBef>
              <a:spcAft>
                <a:spcPts val="1600"/>
              </a:spcAft>
              <a:buNone/>
            </a:pPr>
            <a:r>
              <a:t/>
            </a:r>
            <a:endParaRPr b="1" sz="1600">
              <a:solidFill>
                <a:srgbClr val="000000"/>
              </a:solidFill>
              <a:latin typeface="Fredericka the Great"/>
              <a:ea typeface="Fredericka the Great"/>
              <a:cs typeface="Fredericka the Great"/>
              <a:sym typeface="Fredericka the Gre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410875" y="273100"/>
            <a:ext cx="8421300" cy="50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sz="2000">
                <a:solidFill>
                  <a:srgbClr val="202124"/>
                </a:solidFill>
                <a:highlight>
                  <a:srgbClr val="FFFFFF"/>
                </a:highlight>
                <a:latin typeface="Fredericka the Great"/>
                <a:ea typeface="Fredericka the Great"/>
                <a:cs typeface="Fredericka the Great"/>
                <a:sym typeface="Fredericka the Great"/>
              </a:rPr>
              <a:t>In particolare abbiamo analizzato un brano della </a:t>
            </a:r>
            <a:r>
              <a:rPr b="1" lang="it" sz="2000">
                <a:solidFill>
                  <a:srgbClr val="FF0000"/>
                </a:solidFill>
                <a:highlight>
                  <a:srgbClr val="FFFFFF"/>
                </a:highlight>
                <a:latin typeface="Fredericka the Great"/>
                <a:ea typeface="Fredericka the Great"/>
                <a:cs typeface="Fredericka the Great"/>
                <a:sym typeface="Fredericka the Great"/>
              </a:rPr>
              <a:t>Missa Papae Marcelli - Agnus Dei</a:t>
            </a:r>
            <a:endParaRPr b="1" sz="2000">
              <a:solidFill>
                <a:srgbClr val="FF0000"/>
              </a:solidFill>
              <a:highlight>
                <a:srgbClr val="FFFFFF"/>
              </a:highlight>
              <a:latin typeface="Fredericka the Great"/>
              <a:ea typeface="Fredericka the Great"/>
              <a:cs typeface="Fredericka the Great"/>
              <a:sym typeface="Fredericka the Great"/>
            </a:endParaRPr>
          </a:p>
          <a:p>
            <a:pPr indent="0" lvl="0" marL="0" rtl="0" algn="l">
              <a:spcBef>
                <a:spcPts val="1600"/>
              </a:spcBef>
              <a:spcAft>
                <a:spcPts val="0"/>
              </a:spcAft>
              <a:buNone/>
            </a:pPr>
            <a:r>
              <a:rPr b="1" lang="it" sz="2000">
                <a:solidFill>
                  <a:srgbClr val="202124"/>
                </a:solidFill>
                <a:highlight>
                  <a:srgbClr val="FFFFFF"/>
                </a:highlight>
                <a:latin typeface="Fredericka the Great"/>
                <a:ea typeface="Fredericka the Great"/>
                <a:cs typeface="Fredericka the Great"/>
                <a:sym typeface="Fredericka the Great"/>
              </a:rPr>
              <a:t>La Missa Papae Marcelli è una delle messe di Palestrina più conosciute ed eseguite ( è spesso cantata durante l’incoronazione papale) Fu composta nel 1562 in onore di papa Marcello II, che regnò per sole tre settimane . L’Agnus Dei è per 7 voci che eseguono melodie diverse contemporaneamente (in stile polifonico) ed  esclusivamente vocale o “a cappella”  (senza l’accompagnamento di strumenti)</a:t>
            </a:r>
            <a:endParaRPr b="1" sz="2000">
              <a:solidFill>
                <a:srgbClr val="202124"/>
              </a:solidFill>
              <a:highlight>
                <a:srgbClr val="FFFFFF"/>
              </a:highlight>
              <a:latin typeface="Fredericka the Great"/>
              <a:ea typeface="Fredericka the Great"/>
              <a:cs typeface="Fredericka the Great"/>
              <a:sym typeface="Fredericka the Great"/>
            </a:endParaRPr>
          </a:p>
          <a:p>
            <a:pPr indent="0" lvl="0" marL="0" rtl="0" algn="l">
              <a:spcBef>
                <a:spcPts val="1600"/>
              </a:spcBef>
              <a:spcAft>
                <a:spcPts val="0"/>
              </a:spcAft>
              <a:buNone/>
            </a:pPr>
            <a:r>
              <a:t/>
            </a:r>
            <a:endParaRPr b="1">
              <a:solidFill>
                <a:srgbClr val="202124"/>
              </a:solidFill>
              <a:highlight>
                <a:srgbClr val="FFFFFF"/>
              </a:highlight>
              <a:latin typeface="Fredericka the Great"/>
              <a:ea typeface="Fredericka the Great"/>
              <a:cs typeface="Fredericka the Great"/>
              <a:sym typeface="Fredericka the Great"/>
            </a:endParaRPr>
          </a:p>
          <a:p>
            <a:pPr indent="0" lvl="0" marL="0" rtl="0" algn="l">
              <a:spcBef>
                <a:spcPts val="1600"/>
              </a:spcBef>
              <a:spcAft>
                <a:spcPts val="0"/>
              </a:spcAft>
              <a:buClr>
                <a:schemeClr val="dk1"/>
              </a:buClr>
              <a:buSzPts val="1100"/>
              <a:buFont typeface="Arial"/>
              <a:buNone/>
            </a:pPr>
            <a:r>
              <a:t/>
            </a:r>
            <a:endParaRPr b="1">
              <a:solidFill>
                <a:srgbClr val="202124"/>
              </a:solidFill>
              <a:highlight>
                <a:srgbClr val="FFFFFF"/>
              </a:highlight>
              <a:latin typeface="Fredericka the Great"/>
              <a:ea typeface="Fredericka the Great"/>
              <a:cs typeface="Fredericka the Great"/>
              <a:sym typeface="Fredericka the Great"/>
            </a:endParaRPr>
          </a:p>
        </p:txBody>
      </p:sp>
      <p:pic>
        <p:nvPicPr>
          <p:cNvPr descr=" " id="147" name="Google Shape;147;p26" title="Palestrina - Missa Papae Marcelli - V. Agnus I (score)">
            <a:hlinkClick r:id="rId3"/>
          </p:cNvPr>
          <p:cNvPicPr preferRelativeResize="0"/>
          <p:nvPr/>
        </p:nvPicPr>
        <p:blipFill>
          <a:blip r:embed="rId4">
            <a:alphaModFix/>
          </a:blip>
          <a:stretch>
            <a:fillRect/>
          </a:stretch>
        </p:blipFill>
        <p:spPr>
          <a:xfrm>
            <a:off x="4572000" y="3474925"/>
            <a:ext cx="3832400" cy="174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12576475" y="1260475"/>
            <a:ext cx="125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26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it" sz="3000">
                <a:latin typeface="Fredericka the Great"/>
                <a:ea typeface="Fredericka the Great"/>
                <a:cs typeface="Fredericka the Great"/>
                <a:sym typeface="Fredericka the Great"/>
              </a:rPr>
              <a:t>      1492                                   1600</a:t>
            </a:r>
            <a:endParaRPr b="1" sz="3000">
              <a:latin typeface="Fredericka the Great"/>
              <a:ea typeface="Fredericka the Great"/>
              <a:cs typeface="Fredericka the Great"/>
              <a:sym typeface="Fredericka the Great"/>
            </a:endParaRPr>
          </a:p>
        </p:txBody>
      </p:sp>
      <p:sp>
        <p:nvSpPr>
          <p:cNvPr id="63" name="Google Shape;63;p14"/>
          <p:cNvSpPr/>
          <p:nvPr/>
        </p:nvSpPr>
        <p:spPr>
          <a:xfrm>
            <a:off x="2532925" y="2253600"/>
            <a:ext cx="3367200" cy="636300"/>
          </a:xfrm>
          <a:prstGeom prst="rightArrow">
            <a:avLst>
              <a:gd fmla="val 37505" name="adj1"/>
              <a:gd fmla="val 87505" name="adj2"/>
            </a:avLst>
          </a:prstGeom>
          <a:gradFill>
            <a:gsLst>
              <a:gs pos="0">
                <a:srgbClr val="F5D0D0"/>
              </a:gs>
              <a:gs pos="100000">
                <a:srgbClr val="D96868"/>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419550" y="314700"/>
            <a:ext cx="8520600" cy="3416400"/>
          </a:xfrm>
          <a:prstGeom prst="rect">
            <a:avLst/>
          </a:prstGeom>
          <a:noFill/>
        </p:spPr>
        <p:txBody>
          <a:bodyPr anchorCtr="0" anchor="t" bIns="91425" lIns="91425" spcFirstLastPara="1" rIns="91425" wrap="square" tIns="91425">
            <a:noAutofit/>
          </a:bodyPr>
          <a:lstStyle/>
          <a:p>
            <a:pPr indent="0" lvl="0" marL="0" rtl="0" algn="just">
              <a:spcBef>
                <a:spcPts val="0"/>
              </a:spcBef>
              <a:spcAft>
                <a:spcPts val="0"/>
              </a:spcAft>
              <a:buNone/>
            </a:pPr>
            <a:r>
              <a:rPr lang="it"/>
              <a:t>                   </a:t>
            </a:r>
            <a:r>
              <a:rPr b="1" lang="it" sz="2500">
                <a:solidFill>
                  <a:srgbClr val="000000"/>
                </a:solidFill>
                <a:latin typeface="Fredericka the Great"/>
                <a:ea typeface="Fredericka the Great"/>
                <a:cs typeface="Fredericka the Great"/>
                <a:sym typeface="Fredericka the Great"/>
              </a:rPr>
              <a:t>ITALIA  MUSICA   RINASCIMENTALE</a:t>
            </a:r>
            <a:endParaRPr b="1" sz="2500">
              <a:solidFill>
                <a:srgbClr val="000000"/>
              </a:solidFill>
              <a:latin typeface="Fredericka the Great"/>
              <a:ea typeface="Fredericka the Great"/>
              <a:cs typeface="Fredericka the Great"/>
              <a:sym typeface="Fredericka the Great"/>
            </a:endParaRPr>
          </a:p>
          <a:p>
            <a:pPr indent="0" lvl="0" marL="0" rtl="0" algn="just">
              <a:spcBef>
                <a:spcPts val="1600"/>
              </a:spcBef>
              <a:spcAft>
                <a:spcPts val="0"/>
              </a:spcAft>
              <a:buNone/>
            </a:pPr>
            <a:r>
              <a:rPr b="1" lang="it" sz="2500">
                <a:solidFill>
                  <a:srgbClr val="000000"/>
                </a:solidFill>
                <a:latin typeface="Fredericka the Great"/>
                <a:ea typeface="Fredericka the Great"/>
                <a:cs typeface="Fredericka the Great"/>
                <a:sym typeface="Fredericka the Great"/>
              </a:rPr>
              <a:t>                  </a:t>
            </a:r>
            <a:endParaRPr b="1" sz="2500">
              <a:solidFill>
                <a:srgbClr val="000000"/>
              </a:solidFill>
              <a:latin typeface="Fredericka the Great"/>
              <a:ea typeface="Fredericka the Great"/>
              <a:cs typeface="Fredericka the Great"/>
              <a:sym typeface="Fredericka the Great"/>
            </a:endParaRPr>
          </a:p>
          <a:p>
            <a:pPr indent="0" lvl="0" marL="0" rtl="0" algn="just">
              <a:spcBef>
                <a:spcPts val="1600"/>
              </a:spcBef>
              <a:spcAft>
                <a:spcPts val="0"/>
              </a:spcAft>
              <a:buNone/>
            </a:pPr>
            <a:r>
              <a:t/>
            </a:r>
            <a:endParaRPr b="1" sz="2500">
              <a:solidFill>
                <a:srgbClr val="000000"/>
              </a:solidFill>
              <a:latin typeface="Fredericka the Great"/>
              <a:ea typeface="Fredericka the Great"/>
              <a:cs typeface="Fredericka the Great"/>
              <a:sym typeface="Fredericka the Great"/>
            </a:endParaRPr>
          </a:p>
          <a:p>
            <a:pPr indent="0" lvl="0" marL="0" rtl="0" algn="just">
              <a:spcBef>
                <a:spcPts val="1600"/>
              </a:spcBef>
              <a:spcAft>
                <a:spcPts val="0"/>
              </a:spcAft>
              <a:buNone/>
            </a:pPr>
            <a:r>
              <a:rPr b="1" lang="it" sz="2500">
                <a:solidFill>
                  <a:srgbClr val="000000"/>
                </a:solidFill>
                <a:latin typeface="Fredericka the Great"/>
                <a:ea typeface="Fredericka the Great"/>
                <a:cs typeface="Fredericka the Great"/>
                <a:sym typeface="Fredericka the Great"/>
              </a:rPr>
              <a:t>                                           </a:t>
            </a:r>
            <a:r>
              <a:rPr b="1" lang="it" sz="2500">
                <a:latin typeface="Fredericka the Great"/>
                <a:ea typeface="Fredericka the Great"/>
                <a:cs typeface="Fredericka the Great"/>
                <a:sym typeface="Fredericka the Great"/>
              </a:rPr>
              <a:t>           </a:t>
            </a:r>
            <a:endParaRPr b="1" sz="2500">
              <a:latin typeface="Fredericka the Great"/>
              <a:ea typeface="Fredericka the Great"/>
              <a:cs typeface="Fredericka the Great"/>
              <a:sym typeface="Fredericka the Great"/>
            </a:endParaRPr>
          </a:p>
          <a:p>
            <a:pPr indent="0" lvl="0" marL="0" rtl="0" algn="just">
              <a:spcBef>
                <a:spcPts val="1600"/>
              </a:spcBef>
              <a:spcAft>
                <a:spcPts val="1600"/>
              </a:spcAft>
              <a:buNone/>
            </a:pPr>
            <a:r>
              <a:rPr b="1" lang="it" sz="2500">
                <a:latin typeface="Fredericka the Great"/>
                <a:ea typeface="Fredericka the Great"/>
                <a:cs typeface="Fredericka the Great"/>
                <a:sym typeface="Fredericka the Great"/>
              </a:rPr>
              <a:t>              </a:t>
            </a:r>
            <a:r>
              <a:rPr b="1" lang="it" sz="2500">
                <a:solidFill>
                  <a:schemeClr val="dk1"/>
                </a:solidFill>
                <a:latin typeface="Fredericka the Great"/>
                <a:ea typeface="Fredericka the Great"/>
                <a:cs typeface="Fredericka the Great"/>
                <a:sym typeface="Fredericka the Great"/>
              </a:rPr>
              <a:t>ROMA                       VENEZIA </a:t>
            </a:r>
            <a:endParaRPr b="1" sz="2500">
              <a:latin typeface="Fredericka the Great"/>
              <a:ea typeface="Fredericka the Great"/>
              <a:cs typeface="Fredericka the Great"/>
              <a:sym typeface="Fredericka the Great"/>
            </a:endParaRPr>
          </a:p>
        </p:txBody>
      </p:sp>
      <p:sp>
        <p:nvSpPr>
          <p:cNvPr id="69" name="Google Shape;69;p15"/>
          <p:cNvSpPr/>
          <p:nvPr/>
        </p:nvSpPr>
        <p:spPr>
          <a:xfrm rot="1862">
            <a:off x="2275075" y="1313700"/>
            <a:ext cx="553800" cy="1418400"/>
          </a:xfrm>
          <a:prstGeom prst="downArrow">
            <a:avLst>
              <a:gd fmla="val 50335" name="adj1"/>
              <a:gd fmla="val 50000" name="adj2"/>
            </a:avLst>
          </a:prstGeom>
          <a:gradFill>
            <a:gsLst>
              <a:gs pos="0">
                <a:srgbClr val="DFE9FB"/>
              </a:gs>
              <a:gs pos="100000">
                <a:srgbClr val="6E9B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9CB9C"/>
              </a:highlight>
            </a:endParaRPr>
          </a:p>
        </p:txBody>
      </p:sp>
      <p:sp>
        <p:nvSpPr>
          <p:cNvPr id="70" name="Google Shape;70;p15"/>
          <p:cNvSpPr/>
          <p:nvPr/>
        </p:nvSpPr>
        <p:spPr>
          <a:xfrm rot="-3725">
            <a:off x="6177475" y="1313847"/>
            <a:ext cx="553800" cy="1418100"/>
          </a:xfrm>
          <a:prstGeom prst="downArrow">
            <a:avLst>
              <a:gd fmla="val 50335" name="adj1"/>
              <a:gd fmla="val 50000" name="adj2"/>
            </a:avLst>
          </a:prstGeom>
          <a:gradFill>
            <a:gsLst>
              <a:gs pos="0">
                <a:srgbClr val="D4E5F5"/>
              </a:gs>
              <a:gs pos="100000">
                <a:srgbClr val="70A4D5"/>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0" y="0"/>
            <a:ext cx="9144000" cy="48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3000">
                <a:solidFill>
                  <a:srgbClr val="FF0000"/>
                </a:solidFill>
                <a:latin typeface="Fredericka the Great"/>
                <a:ea typeface="Fredericka the Great"/>
                <a:cs typeface="Fredericka the Great"/>
                <a:sym typeface="Fredericka the Great"/>
              </a:rPr>
              <a:t>PERIODO STORICO</a:t>
            </a:r>
            <a:endParaRPr b="1" sz="3000">
              <a:solidFill>
                <a:srgbClr val="FF0000"/>
              </a:solidFill>
              <a:latin typeface="Fredericka the Great"/>
              <a:ea typeface="Fredericka the Great"/>
              <a:cs typeface="Fredericka the Great"/>
              <a:sym typeface="Fredericka the Great"/>
            </a:endParaRPr>
          </a:p>
          <a:p>
            <a:pPr indent="0" lvl="0" marL="0" rtl="0" algn="just">
              <a:spcBef>
                <a:spcPts val="0"/>
              </a:spcBef>
              <a:spcAft>
                <a:spcPts val="0"/>
              </a:spcAft>
              <a:buNone/>
            </a:pPr>
            <a:r>
              <a:rPr b="1" lang="it" sz="1800">
                <a:latin typeface="Fredericka the Great"/>
                <a:ea typeface="Fredericka the Great"/>
                <a:cs typeface="Fredericka the Great"/>
                <a:sym typeface="Fredericka the Great"/>
              </a:rPr>
              <a:t>Il Rinascimento va dal 1492 (anno della scoperta dell’America) alla fine del 1500.</a:t>
            </a:r>
            <a:endParaRPr b="1" sz="1800">
              <a:latin typeface="Fredericka the Great"/>
              <a:ea typeface="Fredericka the Great"/>
              <a:cs typeface="Fredericka the Great"/>
              <a:sym typeface="Fredericka the Great"/>
            </a:endParaRPr>
          </a:p>
          <a:p>
            <a:pPr indent="0" lvl="0" marL="0" rtl="0" algn="just">
              <a:spcBef>
                <a:spcPts val="0"/>
              </a:spcBef>
              <a:spcAft>
                <a:spcPts val="0"/>
              </a:spcAft>
              <a:buNone/>
            </a:pPr>
            <a:r>
              <a:rPr b="1" lang="it" sz="1800">
                <a:latin typeface="Fredericka the Great"/>
                <a:ea typeface="Fredericka the Great"/>
                <a:cs typeface="Fredericka the Great"/>
                <a:sym typeface="Fredericka the Great"/>
              </a:rPr>
              <a:t>E’ definito Rinascimento proprio perché è un periodo rinascita della cultura e dell’arte.</a:t>
            </a:r>
            <a:endParaRPr b="1" sz="1800">
              <a:latin typeface="Fredericka the Great"/>
              <a:ea typeface="Fredericka the Great"/>
              <a:cs typeface="Fredericka the Great"/>
              <a:sym typeface="Fredericka the Great"/>
            </a:endParaRPr>
          </a:p>
          <a:p>
            <a:pPr indent="0" lvl="0" marL="0" rtl="0" algn="just">
              <a:spcBef>
                <a:spcPts val="0"/>
              </a:spcBef>
              <a:spcAft>
                <a:spcPts val="0"/>
              </a:spcAft>
              <a:buNone/>
            </a:pPr>
            <a:r>
              <a:rPr b="1" lang="it" sz="1800">
                <a:latin typeface="Fredericka the Great"/>
                <a:ea typeface="Fredericka the Great"/>
                <a:cs typeface="Fredericka the Great"/>
                <a:sym typeface="Fredericka the Great"/>
              </a:rPr>
              <a:t>Nel Rinascimento l’uomo acquista fiducia nella ragione e si sente al centro dell’ universo.</a:t>
            </a:r>
            <a:endParaRPr b="1" sz="1800">
              <a:latin typeface="Fredericka the Great"/>
              <a:ea typeface="Fredericka the Great"/>
              <a:cs typeface="Fredericka the Great"/>
              <a:sym typeface="Fredericka the Great"/>
            </a:endParaRPr>
          </a:p>
          <a:p>
            <a:pPr indent="0" lvl="0" marL="0" rtl="0" algn="just">
              <a:spcBef>
                <a:spcPts val="0"/>
              </a:spcBef>
              <a:spcAft>
                <a:spcPts val="0"/>
              </a:spcAft>
              <a:buNone/>
            </a:pPr>
            <a:r>
              <a:rPr b="1" lang="it" sz="1800">
                <a:latin typeface="Fredericka the Great"/>
                <a:ea typeface="Fredericka the Great"/>
                <a:cs typeface="Fredericka the Great"/>
                <a:sym typeface="Fredericka the Great"/>
              </a:rPr>
              <a:t>Acquisiscono importanza i beni terreni,come la musica, l’arte, la bellezza ed il potere.</a:t>
            </a:r>
            <a:endParaRPr b="1" sz="1800">
              <a:latin typeface="Fredericka the Great"/>
              <a:ea typeface="Fredericka the Great"/>
              <a:cs typeface="Fredericka the Great"/>
              <a:sym typeface="Fredericka the Great"/>
            </a:endParaRPr>
          </a:p>
          <a:p>
            <a:pPr indent="0" lvl="0" marL="0" rtl="0" algn="just">
              <a:spcBef>
                <a:spcPts val="0"/>
              </a:spcBef>
              <a:spcAft>
                <a:spcPts val="0"/>
              </a:spcAft>
              <a:buNone/>
            </a:pPr>
            <a:r>
              <a:rPr b="1" lang="it" sz="1800">
                <a:latin typeface="Fredericka the Great"/>
                <a:ea typeface="Fredericka the Great"/>
                <a:cs typeface="Fredericka the Great"/>
                <a:sym typeface="Fredericka the Great"/>
              </a:rPr>
              <a:t>Re, principi e signori rinascimentali sono spesso mecenati, cioè protettori delle arti e fanno a gara a contendersi gli artisti migliori.</a:t>
            </a:r>
            <a:endParaRPr b="1" sz="1800">
              <a:latin typeface="Fredericka the Great"/>
              <a:ea typeface="Fredericka the Great"/>
              <a:cs typeface="Fredericka the Great"/>
              <a:sym typeface="Fredericka the Great"/>
            </a:endParaRPr>
          </a:p>
          <a:p>
            <a:pPr indent="0" lvl="0" marL="0" rtl="0" algn="just">
              <a:spcBef>
                <a:spcPts val="0"/>
              </a:spcBef>
              <a:spcAft>
                <a:spcPts val="0"/>
              </a:spcAft>
              <a:buNone/>
            </a:pPr>
            <a:r>
              <a:rPr b="1" lang="it" sz="1800">
                <a:latin typeface="Fredericka the Great"/>
                <a:ea typeface="Fredericka the Great"/>
                <a:cs typeface="Fredericka the Great"/>
                <a:sym typeface="Fredericka the Great"/>
              </a:rPr>
              <a:t>Le corti diventano grandi centri di cultura: nasce così la figura dell’artista di corte, che mette la sua arte al servizio del signore in cambio di protezione.</a:t>
            </a:r>
            <a:endParaRPr b="1" sz="1800">
              <a:latin typeface="Fredericka the Great"/>
              <a:ea typeface="Fredericka the Great"/>
              <a:cs typeface="Fredericka the Great"/>
              <a:sym typeface="Fredericka the Great"/>
            </a:endParaRPr>
          </a:p>
          <a:p>
            <a:pPr indent="0" lvl="0" marL="0" rtl="0" algn="just">
              <a:spcBef>
                <a:spcPts val="0"/>
              </a:spcBef>
              <a:spcAft>
                <a:spcPts val="0"/>
              </a:spcAft>
              <a:buNone/>
            </a:pPr>
            <a:r>
              <a:rPr b="1" lang="it" sz="1800">
                <a:latin typeface="Fredericka the Great"/>
                <a:ea typeface="Fredericka the Great"/>
                <a:cs typeface="Fredericka the Great"/>
                <a:sym typeface="Fredericka the Great"/>
              </a:rPr>
              <a:t>La musica sacra perfeziona la polifonia (più melodie diverse eseguite contemporaneamente), si formano istituzioni di musicisti nelle basiliche cioè le “cappelle musicali”.</a:t>
            </a:r>
            <a:endParaRPr b="1" sz="1800">
              <a:latin typeface="Fredericka the Great"/>
              <a:ea typeface="Fredericka the Great"/>
              <a:cs typeface="Fredericka the Great"/>
              <a:sym typeface="Fredericka the Great"/>
            </a:endParaRPr>
          </a:p>
          <a:p>
            <a:pPr indent="0" lvl="0" marL="0" rtl="0" algn="just">
              <a:spcBef>
                <a:spcPts val="0"/>
              </a:spcBef>
              <a:spcAft>
                <a:spcPts val="0"/>
              </a:spcAft>
              <a:buNone/>
            </a:pPr>
            <a:r>
              <a:rPr b="1" lang="it" sz="1800">
                <a:latin typeface="Fredericka the Great"/>
                <a:ea typeface="Fredericka the Great"/>
                <a:cs typeface="Fredericka the Great"/>
                <a:sym typeface="Fredericka the Great"/>
              </a:rPr>
              <a:t>La musica strumentale viene spesso praticata anche insieme alla danza. </a:t>
            </a:r>
            <a:endParaRPr b="1" sz="1800">
              <a:latin typeface="Fredericka the Great"/>
              <a:ea typeface="Fredericka the Great"/>
              <a:cs typeface="Fredericka the Great"/>
              <a:sym typeface="Fredericka the Great"/>
            </a:endParaRPr>
          </a:p>
          <a:p>
            <a:pPr indent="0" lvl="0" marL="0" rtl="0" algn="just">
              <a:spcBef>
                <a:spcPts val="0"/>
              </a:spcBef>
              <a:spcAft>
                <a:spcPts val="0"/>
              </a:spcAft>
              <a:buNone/>
            </a:pPr>
            <a:r>
              <a:rPr b="1" lang="it" sz="1800">
                <a:latin typeface="Fredericka the Great"/>
                <a:ea typeface="Fredericka the Great"/>
                <a:cs typeface="Fredericka the Great"/>
                <a:sym typeface="Fredericka the Great"/>
              </a:rPr>
              <a:t> </a:t>
            </a:r>
            <a:endParaRPr b="1" sz="1800">
              <a:latin typeface="Fredericka the Great"/>
              <a:ea typeface="Fredericka the Great"/>
              <a:cs typeface="Fredericka the Great"/>
              <a:sym typeface="Fredericka the Great"/>
            </a:endParaRPr>
          </a:p>
          <a:p>
            <a:pPr indent="0" lvl="0" marL="0" rtl="0" algn="l">
              <a:spcBef>
                <a:spcPts val="0"/>
              </a:spcBef>
              <a:spcAft>
                <a:spcPts val="0"/>
              </a:spcAft>
              <a:buNone/>
            </a:pPr>
            <a:r>
              <a:t/>
            </a:r>
            <a:endParaRPr b="1" sz="1800">
              <a:latin typeface="Fredericka the Great"/>
              <a:ea typeface="Fredericka the Great"/>
              <a:cs typeface="Fredericka the Great"/>
              <a:sym typeface="Fredericka the Great"/>
            </a:endParaRPr>
          </a:p>
          <a:p>
            <a:pPr indent="0" lvl="0" marL="0" rtl="0" algn="l">
              <a:spcBef>
                <a:spcPts val="0"/>
              </a:spcBef>
              <a:spcAft>
                <a:spcPts val="0"/>
              </a:spcAft>
              <a:buNone/>
            </a:pPr>
            <a:r>
              <a:t/>
            </a:r>
            <a:endParaRPr b="1" sz="1800">
              <a:latin typeface="Fredericka the Great"/>
              <a:ea typeface="Fredericka the Great"/>
              <a:cs typeface="Fredericka the Great"/>
              <a:sym typeface="Fredericka the Great"/>
            </a:endParaRPr>
          </a:p>
          <a:p>
            <a:pPr indent="0" lvl="0" marL="0" rtl="0" algn="l">
              <a:spcBef>
                <a:spcPts val="0"/>
              </a:spcBef>
              <a:spcAft>
                <a:spcPts val="0"/>
              </a:spcAft>
              <a:buNone/>
            </a:pPr>
            <a:r>
              <a:rPr b="1" lang="it" sz="1800">
                <a:latin typeface="Fredericka the Great"/>
                <a:ea typeface="Fredericka the Great"/>
                <a:cs typeface="Fredericka the Great"/>
                <a:sym typeface="Fredericka the Great"/>
              </a:rPr>
              <a:t>       </a:t>
            </a:r>
            <a:endParaRPr b="1" sz="1800">
              <a:latin typeface="Fredericka the Great"/>
              <a:ea typeface="Fredericka the Great"/>
              <a:cs typeface="Fredericka the Great"/>
              <a:sym typeface="Fredericka the Great"/>
            </a:endParaRPr>
          </a:p>
          <a:p>
            <a:pPr indent="0" lvl="0" marL="0" rtl="0" algn="l">
              <a:spcBef>
                <a:spcPts val="0"/>
              </a:spcBef>
              <a:spcAft>
                <a:spcPts val="0"/>
              </a:spcAft>
              <a:buNone/>
            </a:pPr>
            <a:r>
              <a:rPr b="1" lang="it" sz="1800">
                <a:latin typeface="Fredericka the Great"/>
                <a:ea typeface="Fredericka the Great"/>
                <a:cs typeface="Fredericka the Great"/>
                <a:sym typeface="Fredericka the Great"/>
              </a:rPr>
              <a:t>            </a:t>
            </a:r>
            <a:endParaRPr b="1" sz="1800">
              <a:latin typeface="Fredericka the Great"/>
              <a:ea typeface="Fredericka the Great"/>
              <a:cs typeface="Fredericka the Great"/>
              <a:sym typeface="Fredericka the Great"/>
            </a:endParaRPr>
          </a:p>
          <a:p>
            <a:pPr indent="0" lvl="0" marL="0" rtl="0" algn="l">
              <a:spcBef>
                <a:spcPts val="0"/>
              </a:spcBef>
              <a:spcAft>
                <a:spcPts val="0"/>
              </a:spcAft>
              <a:buNone/>
            </a:pPr>
            <a:r>
              <a:t/>
            </a:r>
            <a:endParaRPr b="1" sz="2300">
              <a:latin typeface="Fredericka the Great"/>
              <a:ea typeface="Fredericka the Great"/>
              <a:cs typeface="Fredericka the Great"/>
              <a:sym typeface="Fredericka the Gr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354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FF0000"/>
                </a:solidFill>
                <a:latin typeface="Fredericka the Great"/>
                <a:ea typeface="Fredericka the Great"/>
                <a:cs typeface="Fredericka the Great"/>
                <a:sym typeface="Fredericka the Great"/>
              </a:rPr>
              <a:t>Gli strumenti</a:t>
            </a:r>
            <a:endParaRPr b="1">
              <a:solidFill>
                <a:srgbClr val="FF0000"/>
              </a:solidFill>
              <a:latin typeface="Fredericka the Great"/>
              <a:ea typeface="Fredericka the Great"/>
              <a:cs typeface="Fredericka the Great"/>
              <a:sym typeface="Fredericka the Great"/>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solidFill>
                  <a:schemeClr val="dk1"/>
                </a:solidFill>
                <a:latin typeface="Pacifico"/>
                <a:ea typeface="Pacifico"/>
                <a:cs typeface="Pacifico"/>
                <a:sym typeface="Pacifico"/>
              </a:rPr>
              <a:t> </a:t>
            </a:r>
            <a:r>
              <a:rPr lang="it">
                <a:solidFill>
                  <a:srgbClr val="000000"/>
                </a:solidFill>
                <a:latin typeface="Pacifico"/>
                <a:ea typeface="Pacifico"/>
                <a:cs typeface="Pacifico"/>
                <a:sym typeface="Pacifico"/>
              </a:rPr>
              <a:t>                                                                                                                                                      Gli strumenti principali del Rinascimento sono:</a:t>
            </a:r>
            <a:endParaRPr>
              <a:solidFill>
                <a:srgbClr val="000000"/>
              </a:solidFill>
              <a:latin typeface="Pacifico"/>
              <a:ea typeface="Pacifico"/>
              <a:cs typeface="Pacifico"/>
              <a:sym typeface="Pacifico"/>
            </a:endParaRPr>
          </a:p>
          <a:p>
            <a:pPr indent="-342900" lvl="0" marL="457200" rtl="0" algn="l">
              <a:spcBef>
                <a:spcPts val="1600"/>
              </a:spcBef>
              <a:spcAft>
                <a:spcPts val="0"/>
              </a:spcAft>
              <a:buClr>
                <a:srgbClr val="000000"/>
              </a:buClr>
              <a:buSzPts val="1800"/>
              <a:buFont typeface="Pacifico"/>
              <a:buChar char="●"/>
            </a:pPr>
            <a:r>
              <a:rPr lang="it">
                <a:solidFill>
                  <a:srgbClr val="000000"/>
                </a:solidFill>
                <a:latin typeface="Pacifico"/>
                <a:ea typeface="Pacifico"/>
                <a:cs typeface="Pacifico"/>
                <a:sym typeface="Pacifico"/>
              </a:rPr>
              <a:t>Il liuto</a:t>
            </a:r>
            <a:endParaRPr>
              <a:solidFill>
                <a:srgbClr val="000000"/>
              </a:solidFill>
              <a:latin typeface="Pacifico"/>
              <a:ea typeface="Pacifico"/>
              <a:cs typeface="Pacifico"/>
              <a:sym typeface="Pacifico"/>
            </a:endParaRPr>
          </a:p>
          <a:p>
            <a:pPr indent="-342900" lvl="0" marL="457200" rtl="0" algn="l">
              <a:spcBef>
                <a:spcPts val="0"/>
              </a:spcBef>
              <a:spcAft>
                <a:spcPts val="0"/>
              </a:spcAft>
              <a:buClr>
                <a:srgbClr val="000000"/>
              </a:buClr>
              <a:buSzPts val="1800"/>
              <a:buFont typeface="Pacifico"/>
              <a:buChar char="●"/>
            </a:pPr>
            <a:r>
              <a:rPr lang="it">
                <a:solidFill>
                  <a:srgbClr val="000000"/>
                </a:solidFill>
                <a:latin typeface="Pacifico"/>
                <a:ea typeface="Pacifico"/>
                <a:cs typeface="Pacifico"/>
                <a:sym typeface="Pacifico"/>
              </a:rPr>
              <a:t>La viola</a:t>
            </a:r>
            <a:endParaRPr>
              <a:solidFill>
                <a:srgbClr val="000000"/>
              </a:solidFill>
              <a:latin typeface="Pacifico"/>
              <a:ea typeface="Pacifico"/>
              <a:cs typeface="Pacifico"/>
              <a:sym typeface="Pacifico"/>
            </a:endParaRPr>
          </a:p>
          <a:p>
            <a:pPr indent="-342900" lvl="0" marL="457200" rtl="0" algn="l">
              <a:spcBef>
                <a:spcPts val="0"/>
              </a:spcBef>
              <a:spcAft>
                <a:spcPts val="0"/>
              </a:spcAft>
              <a:buClr>
                <a:srgbClr val="000000"/>
              </a:buClr>
              <a:buSzPts val="1800"/>
              <a:buFont typeface="Pacifico"/>
              <a:buChar char="●"/>
            </a:pPr>
            <a:r>
              <a:rPr lang="it">
                <a:solidFill>
                  <a:srgbClr val="000000"/>
                </a:solidFill>
                <a:latin typeface="Pacifico"/>
                <a:ea typeface="Pacifico"/>
                <a:cs typeface="Pacifico"/>
                <a:sym typeface="Pacifico"/>
              </a:rPr>
              <a:t>Il cromorno</a:t>
            </a:r>
            <a:endParaRPr>
              <a:solidFill>
                <a:srgbClr val="000000"/>
              </a:solidFill>
              <a:latin typeface="Pacifico"/>
              <a:ea typeface="Pacifico"/>
              <a:cs typeface="Pacifico"/>
              <a:sym typeface="Pacifico"/>
            </a:endParaRPr>
          </a:p>
          <a:p>
            <a:pPr indent="-342900" lvl="0" marL="457200" rtl="0" algn="l">
              <a:spcBef>
                <a:spcPts val="0"/>
              </a:spcBef>
              <a:spcAft>
                <a:spcPts val="0"/>
              </a:spcAft>
              <a:buClr>
                <a:srgbClr val="000000"/>
              </a:buClr>
              <a:buSzPts val="1800"/>
              <a:buFont typeface="Pacifico"/>
              <a:buChar char="●"/>
            </a:pPr>
            <a:r>
              <a:rPr lang="it">
                <a:solidFill>
                  <a:srgbClr val="000000"/>
                </a:solidFill>
                <a:latin typeface="Pacifico"/>
                <a:ea typeface="Pacifico"/>
                <a:cs typeface="Pacifico"/>
                <a:sym typeface="Pacifico"/>
              </a:rPr>
              <a:t>Il cornetto </a:t>
            </a:r>
            <a:endParaRPr sz="1400">
              <a:solidFill>
                <a:srgbClr val="000000"/>
              </a:solidFill>
              <a:latin typeface="Pacifico"/>
              <a:ea typeface="Pacifico"/>
              <a:cs typeface="Pacifico"/>
              <a:sym typeface="Pacifico"/>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2785925" y="2708288"/>
            <a:ext cx="2343150" cy="1952625"/>
          </a:xfrm>
          <a:prstGeom prst="rect">
            <a:avLst/>
          </a:prstGeom>
          <a:noFill/>
          <a:ln>
            <a:noFill/>
          </a:ln>
        </p:spPr>
      </p:pic>
      <p:pic>
        <p:nvPicPr>
          <p:cNvPr id="83" name="Google Shape;83;p17"/>
          <p:cNvPicPr preferRelativeResize="0"/>
          <p:nvPr/>
        </p:nvPicPr>
        <p:blipFill>
          <a:blip r:embed="rId4">
            <a:alphaModFix/>
          </a:blip>
          <a:stretch>
            <a:fillRect/>
          </a:stretch>
        </p:blipFill>
        <p:spPr>
          <a:xfrm>
            <a:off x="6174675" y="926700"/>
            <a:ext cx="2857500" cy="1600200"/>
          </a:xfrm>
          <a:prstGeom prst="rect">
            <a:avLst/>
          </a:prstGeom>
          <a:noFill/>
          <a:ln>
            <a:noFill/>
          </a:ln>
        </p:spPr>
      </p:pic>
      <p:pic>
        <p:nvPicPr>
          <p:cNvPr id="84" name="Google Shape;84;p17"/>
          <p:cNvPicPr preferRelativeResize="0"/>
          <p:nvPr/>
        </p:nvPicPr>
        <p:blipFill>
          <a:blip r:embed="rId5">
            <a:alphaModFix/>
          </a:blip>
          <a:stretch>
            <a:fillRect/>
          </a:stretch>
        </p:blipFill>
        <p:spPr>
          <a:xfrm>
            <a:off x="5526975" y="2963863"/>
            <a:ext cx="3505200" cy="130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solidFill>
                  <a:srgbClr val="FF0000"/>
                </a:solidFill>
                <a:latin typeface="Fredericka the Great"/>
                <a:ea typeface="Fredericka the Great"/>
                <a:cs typeface="Fredericka the Great"/>
                <a:sym typeface="Fredericka the Great"/>
              </a:rPr>
              <a:t>Il liuto</a:t>
            </a:r>
            <a:endParaRPr b="1">
              <a:solidFill>
                <a:srgbClr val="FF0000"/>
              </a:solidFill>
              <a:latin typeface="Fredericka the Great"/>
              <a:ea typeface="Fredericka the Great"/>
              <a:cs typeface="Fredericka the Great"/>
              <a:sym typeface="Fredericka the Great"/>
            </a:endParaRPr>
          </a:p>
        </p:txBody>
      </p:sp>
      <p:sp>
        <p:nvSpPr>
          <p:cNvPr id="90" name="Google Shape;90;p18"/>
          <p:cNvSpPr txBox="1"/>
          <p:nvPr>
            <p:ph idx="1" type="body"/>
          </p:nvPr>
        </p:nvSpPr>
        <p:spPr>
          <a:xfrm>
            <a:off x="415875" y="1217600"/>
            <a:ext cx="8520600" cy="3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latin typeface="Pacifico"/>
                <a:ea typeface="Pacifico"/>
                <a:cs typeface="Pacifico"/>
                <a:sym typeface="Pacifico"/>
              </a:rPr>
              <a:t>Il liuto è il protagonista del rinascimento,è uno strumento a corde pizzicate.                  </a:t>
            </a:r>
            <a:r>
              <a:rPr lang="it">
                <a:solidFill>
                  <a:srgbClr val="000000"/>
                </a:solidFill>
                <a:latin typeface="Pacifico"/>
                <a:ea typeface="Pacifico"/>
                <a:cs typeface="Pacifico"/>
                <a:sym typeface="Pacifico"/>
              </a:rPr>
              <a:t>Ha il manico piegato, ha un numero di corde variabile e il suo timbro è molto delicato e può essere di diverso tipo.                                                                                                            I diversi tipi sono:                                                                                                                 Liuto soprano;                                                                                                        Mandola;                                                                                                                                     Arciliuto;                                                                                                               Chitarrone.                                                                                                                      É adatto a seguire brani polifonici o da strumento solista. </a:t>
            </a:r>
            <a:r>
              <a:rPr lang="it"/>
              <a:t>    </a:t>
            </a:r>
            <a:endParaRPr/>
          </a:p>
          <a:p>
            <a:pPr indent="0" lvl="0" marL="0" rtl="0" algn="l">
              <a:spcBef>
                <a:spcPts val="1600"/>
              </a:spcBef>
              <a:spcAft>
                <a:spcPts val="0"/>
              </a:spcAft>
              <a:buNone/>
            </a:pPr>
            <a:r>
              <a:rPr lang="it"/>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6499800" y="3643949"/>
            <a:ext cx="2644200" cy="1499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243425" y="103650"/>
            <a:ext cx="8520600" cy="17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solidFill>
                  <a:srgbClr val="FF0000"/>
                </a:solidFill>
                <a:latin typeface="Fredericka the Great"/>
                <a:ea typeface="Fredericka the Great"/>
                <a:cs typeface="Fredericka the Great"/>
                <a:sym typeface="Fredericka the Great"/>
              </a:rPr>
              <a:t>La viola</a:t>
            </a:r>
            <a:endParaRPr b="1">
              <a:solidFill>
                <a:srgbClr val="FF0000"/>
              </a:solidFill>
              <a:latin typeface="Fredericka the Great"/>
              <a:ea typeface="Fredericka the Great"/>
              <a:cs typeface="Fredericka the Great"/>
              <a:sym typeface="Fredericka the Great"/>
            </a:endParaRPr>
          </a:p>
          <a:p>
            <a:pPr indent="0" lvl="0" marL="0" rtl="0" algn="l">
              <a:spcBef>
                <a:spcPts val="0"/>
              </a:spcBef>
              <a:spcAft>
                <a:spcPts val="0"/>
              </a:spcAft>
              <a:buNone/>
            </a:pPr>
            <a:r>
              <a:t/>
            </a:r>
            <a:endParaRPr sz="1800">
              <a:solidFill>
                <a:srgbClr val="000000"/>
              </a:solidFill>
              <a:latin typeface="Pacifico"/>
              <a:ea typeface="Pacifico"/>
              <a:cs typeface="Pacifico"/>
              <a:sym typeface="Pacifico"/>
            </a:endParaRPr>
          </a:p>
          <a:p>
            <a:pPr indent="0" lvl="0" marL="0" rtl="0" algn="l">
              <a:spcBef>
                <a:spcPts val="0"/>
              </a:spcBef>
              <a:spcAft>
                <a:spcPts val="0"/>
              </a:spcAft>
              <a:buNone/>
            </a:pPr>
            <a:r>
              <a:rPr lang="it" sz="1800">
                <a:solidFill>
                  <a:srgbClr val="000000"/>
                </a:solidFill>
                <a:latin typeface="Pacifico"/>
                <a:ea typeface="Pacifico"/>
                <a:cs typeface="Pacifico"/>
                <a:sym typeface="Pacifico"/>
              </a:rPr>
              <a:t>La viola è uno strumento ad arco, a corde strofinate.</a:t>
            </a:r>
            <a:endParaRPr sz="1800">
              <a:solidFill>
                <a:srgbClr val="000000"/>
              </a:solidFill>
              <a:latin typeface="Pacifico"/>
              <a:ea typeface="Pacifico"/>
              <a:cs typeface="Pacifico"/>
              <a:sym typeface="Pacifico"/>
            </a:endParaRPr>
          </a:p>
          <a:p>
            <a:pPr indent="0" lvl="0" marL="0" rtl="0" algn="l">
              <a:spcBef>
                <a:spcPts val="0"/>
              </a:spcBef>
              <a:spcAft>
                <a:spcPts val="0"/>
              </a:spcAft>
              <a:buNone/>
            </a:pPr>
            <a:r>
              <a:rPr lang="it" sz="1800">
                <a:solidFill>
                  <a:srgbClr val="000000"/>
                </a:solidFill>
                <a:latin typeface="Pacifico"/>
                <a:ea typeface="Pacifico"/>
                <a:cs typeface="Pacifico"/>
                <a:sym typeface="Pacifico"/>
              </a:rPr>
              <a:t>É uno strumento molto utilizzato nel Rinascimento e nel Barocco.                                      Si distingue in: </a:t>
            </a:r>
            <a:r>
              <a:rPr lang="it" sz="1800">
                <a:solidFill>
                  <a:srgbClr val="FF0000"/>
                </a:solidFill>
                <a:latin typeface="Pacifico"/>
                <a:ea typeface="Pacifico"/>
                <a:cs typeface="Pacifico"/>
                <a:sym typeface="Pacifico"/>
              </a:rPr>
              <a:t>viola da braccio</a:t>
            </a:r>
            <a:r>
              <a:rPr lang="it" sz="1800">
                <a:solidFill>
                  <a:srgbClr val="000000"/>
                </a:solidFill>
                <a:latin typeface="Pacifico"/>
                <a:ea typeface="Pacifico"/>
                <a:cs typeface="Pacifico"/>
                <a:sym typeface="Pacifico"/>
              </a:rPr>
              <a:t> e </a:t>
            </a:r>
            <a:r>
              <a:rPr lang="it" sz="1800">
                <a:solidFill>
                  <a:srgbClr val="FF0000"/>
                </a:solidFill>
                <a:latin typeface="Pacifico"/>
                <a:ea typeface="Pacifico"/>
                <a:cs typeface="Pacifico"/>
                <a:sym typeface="Pacifico"/>
              </a:rPr>
              <a:t>viola da gamba</a:t>
            </a:r>
            <a:r>
              <a:rPr lang="it" sz="1800">
                <a:solidFill>
                  <a:srgbClr val="000000"/>
                </a:solidFill>
                <a:latin typeface="Pacifico"/>
                <a:ea typeface="Pacifico"/>
                <a:cs typeface="Pacifico"/>
                <a:sym typeface="Pacifico"/>
              </a:rPr>
              <a:t>.</a:t>
            </a:r>
            <a:endParaRPr sz="1800">
              <a:solidFill>
                <a:srgbClr val="000000"/>
              </a:solidFill>
              <a:latin typeface="Pacifico"/>
              <a:ea typeface="Pacifico"/>
              <a:cs typeface="Pacifico"/>
              <a:sym typeface="Pacifico"/>
            </a:endParaRPr>
          </a:p>
        </p:txBody>
      </p:sp>
      <p:sp>
        <p:nvSpPr>
          <p:cNvPr id="97" name="Google Shape;97;p19"/>
          <p:cNvSpPr txBox="1"/>
          <p:nvPr>
            <p:ph idx="1" type="body"/>
          </p:nvPr>
        </p:nvSpPr>
        <p:spPr>
          <a:xfrm>
            <a:off x="0" y="2566575"/>
            <a:ext cx="3277500" cy="20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200">
                <a:solidFill>
                  <a:srgbClr val="FF0000"/>
                </a:solidFill>
                <a:latin typeface="Pacifico"/>
                <a:ea typeface="Pacifico"/>
                <a:cs typeface="Pacifico"/>
                <a:sym typeface="Pacifico"/>
              </a:rPr>
              <a:t>La viola da braccio </a:t>
            </a:r>
            <a:endParaRPr sz="1200">
              <a:solidFill>
                <a:srgbClr val="FF0000"/>
              </a:solidFill>
              <a:latin typeface="Pacifico"/>
              <a:ea typeface="Pacifico"/>
              <a:cs typeface="Pacifico"/>
              <a:sym typeface="Pacifico"/>
            </a:endParaRPr>
          </a:p>
          <a:p>
            <a:pPr indent="0" lvl="0" marL="0" rtl="0" algn="ctr">
              <a:spcBef>
                <a:spcPts val="1600"/>
              </a:spcBef>
              <a:spcAft>
                <a:spcPts val="0"/>
              </a:spcAft>
              <a:buNone/>
            </a:pPr>
            <a:r>
              <a:rPr lang="it" sz="1200">
                <a:solidFill>
                  <a:srgbClr val="000000"/>
                </a:solidFill>
                <a:latin typeface="Pacifico"/>
                <a:ea typeface="Pacifico"/>
                <a:cs typeface="Pacifico"/>
                <a:sym typeface="Pacifico"/>
              </a:rPr>
              <a:t>La viola da braccio è uno strumento di piccole dimensioni e ha un’intonazione acuta                    </a:t>
            </a:r>
            <a:endParaRPr sz="1200">
              <a:solidFill>
                <a:srgbClr val="000000"/>
              </a:solidFill>
              <a:latin typeface="Pacifico"/>
              <a:ea typeface="Pacifico"/>
              <a:cs typeface="Pacifico"/>
              <a:sym typeface="Pacifico"/>
            </a:endParaRPr>
          </a:p>
          <a:p>
            <a:pPr indent="0" lvl="0" marL="0" rtl="0" algn="ctr">
              <a:spcBef>
                <a:spcPts val="1600"/>
              </a:spcBef>
              <a:spcAft>
                <a:spcPts val="0"/>
              </a:spcAft>
              <a:buNone/>
            </a:pPr>
            <a:r>
              <a:rPr lang="it" sz="1200">
                <a:solidFill>
                  <a:srgbClr val="000000"/>
                </a:solidFill>
                <a:latin typeface="Pacifico"/>
                <a:ea typeface="Pacifico"/>
                <a:cs typeface="Pacifico"/>
                <a:sym typeface="Pacifico"/>
              </a:rPr>
              <a:t> </a:t>
            </a:r>
            <a:endParaRPr sz="1200">
              <a:solidFill>
                <a:srgbClr val="000000"/>
              </a:solidFill>
              <a:latin typeface="Pacifico"/>
              <a:ea typeface="Pacifico"/>
              <a:cs typeface="Pacifico"/>
              <a:sym typeface="Pacifico"/>
            </a:endParaRPr>
          </a:p>
          <a:p>
            <a:pPr indent="0" lvl="0" marL="0" rtl="0" algn="l">
              <a:spcBef>
                <a:spcPts val="1600"/>
              </a:spcBef>
              <a:spcAft>
                <a:spcPts val="1600"/>
              </a:spcAft>
              <a:buNone/>
            </a:pPr>
            <a:r>
              <a:t/>
            </a:r>
            <a:endParaRPr sz="1200">
              <a:solidFill>
                <a:srgbClr val="000000"/>
              </a:solidFill>
              <a:latin typeface="Pacifico"/>
              <a:ea typeface="Pacifico"/>
              <a:cs typeface="Pacifico"/>
              <a:sym typeface="Pacifico"/>
            </a:endParaRPr>
          </a:p>
        </p:txBody>
      </p:sp>
      <p:sp>
        <p:nvSpPr>
          <p:cNvPr id="98" name="Google Shape;98;p19"/>
          <p:cNvSpPr txBox="1"/>
          <p:nvPr>
            <p:ph idx="2" type="body"/>
          </p:nvPr>
        </p:nvSpPr>
        <p:spPr>
          <a:xfrm>
            <a:off x="4251000" y="2566575"/>
            <a:ext cx="3809400" cy="20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200">
                <a:solidFill>
                  <a:srgbClr val="FF0000"/>
                </a:solidFill>
                <a:latin typeface="Pacifico"/>
                <a:ea typeface="Pacifico"/>
                <a:cs typeface="Pacifico"/>
                <a:sym typeface="Pacifico"/>
              </a:rPr>
              <a:t>La viola da gamba</a:t>
            </a:r>
            <a:endParaRPr sz="1200">
              <a:solidFill>
                <a:srgbClr val="FF0000"/>
              </a:solidFill>
              <a:latin typeface="Pacifico"/>
              <a:ea typeface="Pacifico"/>
              <a:cs typeface="Pacifico"/>
              <a:sym typeface="Pacifico"/>
            </a:endParaRPr>
          </a:p>
          <a:p>
            <a:pPr indent="0" lvl="0" marL="0" rtl="0" algn="ctr">
              <a:spcBef>
                <a:spcPts val="1600"/>
              </a:spcBef>
              <a:spcAft>
                <a:spcPts val="1600"/>
              </a:spcAft>
              <a:buNone/>
            </a:pPr>
            <a:r>
              <a:rPr lang="it" sz="1200">
                <a:solidFill>
                  <a:srgbClr val="000000"/>
                </a:solidFill>
                <a:latin typeface="Pacifico"/>
                <a:ea typeface="Pacifico"/>
                <a:cs typeface="Pacifico"/>
                <a:sym typeface="Pacifico"/>
              </a:rPr>
              <a:t>La viola da gamba è uno strumento di dimensioni più grandi rispetto alla viola da braccio e ha anche un’intonazione più grave.                                                                                               </a:t>
            </a:r>
            <a:endParaRPr sz="1200">
              <a:solidFill>
                <a:srgbClr val="000000"/>
              </a:solidFill>
              <a:latin typeface="Pacifico"/>
              <a:ea typeface="Pacifico"/>
              <a:cs typeface="Pacifico"/>
              <a:sym typeface="Pacifico"/>
            </a:endParaRPr>
          </a:p>
        </p:txBody>
      </p:sp>
      <p:pic>
        <p:nvPicPr>
          <p:cNvPr id="99" name="Google Shape;99;p19"/>
          <p:cNvPicPr preferRelativeResize="0"/>
          <p:nvPr/>
        </p:nvPicPr>
        <p:blipFill>
          <a:blip r:embed="rId3">
            <a:alphaModFix/>
          </a:blip>
          <a:stretch>
            <a:fillRect/>
          </a:stretch>
        </p:blipFill>
        <p:spPr>
          <a:xfrm>
            <a:off x="8060400" y="3312400"/>
            <a:ext cx="1083600" cy="1831100"/>
          </a:xfrm>
          <a:prstGeom prst="rect">
            <a:avLst/>
          </a:prstGeom>
          <a:noFill/>
          <a:ln>
            <a:noFill/>
          </a:ln>
        </p:spPr>
      </p:pic>
      <p:pic>
        <p:nvPicPr>
          <p:cNvPr id="100" name="Google Shape;100;p19"/>
          <p:cNvPicPr preferRelativeResize="0"/>
          <p:nvPr/>
        </p:nvPicPr>
        <p:blipFill rotWithShape="1">
          <a:blip r:embed="rId4">
            <a:alphaModFix/>
          </a:blip>
          <a:srcRect b="49543" l="26527" r="5030" t="0"/>
          <a:stretch/>
        </p:blipFill>
        <p:spPr>
          <a:xfrm>
            <a:off x="3277500" y="4081525"/>
            <a:ext cx="1083600" cy="106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solidFill>
                  <a:srgbClr val="FF0000"/>
                </a:solidFill>
                <a:latin typeface="Fredericka the Great"/>
                <a:ea typeface="Fredericka the Great"/>
                <a:cs typeface="Fredericka the Great"/>
                <a:sym typeface="Fredericka the Great"/>
              </a:rPr>
              <a:t>Il cromorno</a:t>
            </a:r>
            <a:endParaRPr b="1">
              <a:solidFill>
                <a:srgbClr val="FF0000"/>
              </a:solidFill>
              <a:latin typeface="Fredericka the Great"/>
              <a:ea typeface="Fredericka the Great"/>
              <a:cs typeface="Fredericka the Great"/>
              <a:sym typeface="Fredericka the Great"/>
            </a:endParaRPr>
          </a:p>
        </p:txBody>
      </p:sp>
      <p:sp>
        <p:nvSpPr>
          <p:cNvPr id="106" name="Google Shape;106;p20"/>
          <p:cNvSpPr txBox="1"/>
          <p:nvPr>
            <p:ph idx="1" type="body"/>
          </p:nvPr>
        </p:nvSpPr>
        <p:spPr>
          <a:xfrm>
            <a:off x="281550" y="1144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solidFill>
                  <a:srgbClr val="000000"/>
                </a:solidFill>
                <a:latin typeface="Pacifico"/>
                <a:ea typeface="Pacifico"/>
                <a:cs typeface="Pacifico"/>
                <a:sym typeface="Pacifico"/>
              </a:rPr>
              <a:t>Il cromorno è uno strumento a fiato ad ancia doppia presente nei gruppi musicali rinascimentali di musica sacra e profana.                                                                                           Ha un timbro incisivo e nasale che lo fa riconoscere tra gli altri strumenti.                                  Ha sei fori e ha una caratteristica forma curva. Il nome deriva infatti dal tedesco krumm “curvo” e horn “corno”                                                                                        </a:t>
            </a:r>
            <a:endParaRPr>
              <a:solidFill>
                <a:srgbClr val="000000"/>
              </a:solidFill>
              <a:latin typeface="Pacifico"/>
              <a:ea typeface="Pacifico"/>
              <a:cs typeface="Pacifico"/>
              <a:sym typeface="Pacifico"/>
            </a:endParaRPr>
          </a:p>
        </p:txBody>
      </p:sp>
      <p:pic>
        <p:nvPicPr>
          <p:cNvPr id="107" name="Google Shape;107;p20"/>
          <p:cNvPicPr preferRelativeResize="0"/>
          <p:nvPr/>
        </p:nvPicPr>
        <p:blipFill>
          <a:blip r:embed="rId3">
            <a:alphaModFix/>
          </a:blip>
          <a:stretch>
            <a:fillRect/>
          </a:stretch>
        </p:blipFill>
        <p:spPr>
          <a:xfrm>
            <a:off x="6714957" y="3142500"/>
            <a:ext cx="2117343" cy="148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solidFill>
                  <a:srgbClr val="FF0000"/>
                </a:solidFill>
                <a:latin typeface="Fredericka the Great"/>
                <a:ea typeface="Fredericka the Great"/>
                <a:cs typeface="Fredericka the Great"/>
                <a:sym typeface="Fredericka the Great"/>
              </a:rPr>
              <a:t>Il cornetto</a:t>
            </a:r>
            <a:endParaRPr b="1">
              <a:solidFill>
                <a:srgbClr val="FF0000"/>
              </a:solidFill>
              <a:latin typeface="Fredericka the Great"/>
              <a:ea typeface="Fredericka the Great"/>
              <a:cs typeface="Fredericka the Great"/>
              <a:sym typeface="Fredericka the Great"/>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000">
                <a:solidFill>
                  <a:srgbClr val="000000"/>
                </a:solidFill>
                <a:latin typeface="Pacifico"/>
                <a:ea typeface="Pacifico"/>
                <a:cs typeface="Pacifico"/>
                <a:sym typeface="Pacifico"/>
              </a:rPr>
              <a:t>Il cornetto è uno strumento a fiato, presente in epoca medievale ma la sua massima diffusione avviene nel Rinascimento.                                                                                                        É simile al flauto dolce perché </a:t>
            </a:r>
            <a:r>
              <a:rPr lang="it" sz="2000">
                <a:solidFill>
                  <a:srgbClr val="000000"/>
                </a:solidFill>
                <a:latin typeface="Pacifico"/>
                <a:ea typeface="Pacifico"/>
                <a:cs typeface="Pacifico"/>
                <a:sym typeface="Pacifico"/>
              </a:rPr>
              <a:t>anch'esso</a:t>
            </a:r>
            <a:r>
              <a:rPr lang="it" sz="2000">
                <a:solidFill>
                  <a:srgbClr val="000000"/>
                </a:solidFill>
                <a:latin typeface="Pacifico"/>
                <a:ea typeface="Pacifico"/>
                <a:cs typeface="Pacifico"/>
                <a:sym typeface="Pacifico"/>
              </a:rPr>
              <a:t> ha sette fori e il suo timbro è sia agile che squillante.                                                                                                                   Grazie alla forma e alle dimensioni ridotte si possono eseguire passaggi agili e veloci.</a:t>
            </a:r>
            <a:endParaRPr sz="2000">
              <a:solidFill>
                <a:srgbClr val="000000"/>
              </a:solidFill>
              <a:latin typeface="Pacifico"/>
              <a:ea typeface="Pacifico"/>
              <a:cs typeface="Pacifico"/>
              <a:sym typeface="Pacifico"/>
            </a:endParaRPr>
          </a:p>
          <a:p>
            <a:pPr indent="0" lvl="0" marL="0" rtl="0" algn="l">
              <a:spcBef>
                <a:spcPts val="1600"/>
              </a:spcBef>
              <a:spcAft>
                <a:spcPts val="1600"/>
              </a:spcAft>
              <a:buNone/>
            </a:pPr>
            <a:r>
              <a:t/>
            </a:r>
            <a:endParaRPr>
              <a:solidFill>
                <a:srgbClr val="000000"/>
              </a:solidFill>
            </a:endParaRPr>
          </a:p>
        </p:txBody>
      </p:sp>
      <p:pic>
        <p:nvPicPr>
          <p:cNvPr id="114" name="Google Shape;114;p21"/>
          <p:cNvPicPr preferRelativeResize="0"/>
          <p:nvPr/>
        </p:nvPicPr>
        <p:blipFill>
          <a:blip r:embed="rId3">
            <a:alphaModFix/>
          </a:blip>
          <a:stretch>
            <a:fillRect/>
          </a:stretch>
        </p:blipFill>
        <p:spPr>
          <a:xfrm>
            <a:off x="6419038" y="3016475"/>
            <a:ext cx="2466975" cy="184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