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5" r:id="rId6"/>
    <p:sldId id="258" r:id="rId7"/>
    <p:sldId id="262" r:id="rId8"/>
    <p:sldId id="263" r:id="rId9"/>
    <p:sldId id="267" r:id="rId10"/>
    <p:sldId id="266" r:id="rId11"/>
    <p:sldId id="268"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47D72-6893-46D8-9E40-52F86A1840CD}" v="25" dt="2023-03-21T15:31:0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A416B2-68D3-CA26-5087-C25D720C705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E2D4C94-9AC1-840C-0D96-E18BBBE65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59E5693-1960-0516-FB30-9BE5463059B5}"/>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21588F68-6BC3-B1C1-A66D-8111E19BEA2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5A80F-63C4-D008-22CD-6A6B8F3AB3CC}"/>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351731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8CFBB0-28A4-F8E4-C13A-EFEA65B0DB8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D11D0-D40A-8C26-D687-7F60B957789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7F76CF-115F-B85E-D7AC-7149D37AF9CC}"/>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1F25EBD7-7EE0-BE77-B9AC-48DEC7540A8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3584F4-0DDB-E3E1-A061-BC0F93A0B47E}"/>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45173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084F8F0-DB04-500C-4823-C438D37146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3DA40D-D18B-1C08-8C5D-7873426E9D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C210DB0-D4A6-0E58-E9B8-C8357F21EAC6}"/>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75907984-754E-83EC-9015-CD6A4C3CBE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9940209-6D43-283B-89D6-110ABE8489A8}"/>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243974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79BC5-0F5D-3AA5-C4F7-5CC5627C64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CBE92C9-8449-EBCE-5D01-FC0FB2AA785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342B12E-1B6D-DA51-0737-3AC901EF69C5}"/>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85BC493D-2B62-EE53-6652-6023B6CD3D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FE9C54-7F0B-9886-DB8F-5B3932BD82DF}"/>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209479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9433BE-0E9A-4211-30D5-6B238DFFD3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4EEC625-2531-4C97-3E85-66FA60938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98F6666-55BE-B4E9-0A62-CA031F527008}"/>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041910D1-B765-98A9-F7D1-3C4D0AECD0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0BF9EF-C7B9-C4E1-C76F-E76214DDD3DF}"/>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12345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D8AF8B-2A4A-020F-ED81-A7262F1A1B4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464FCD-CBFA-A961-A73B-D1B66DC0814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21A2A1F-A4AC-FC71-956E-42BF096B70E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42BA5F3-F15E-0DAE-B7FE-A1594274AACF}"/>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6" name="Segnaposto piè di pagina 5">
            <a:extLst>
              <a:ext uri="{FF2B5EF4-FFF2-40B4-BE49-F238E27FC236}">
                <a16:creationId xmlns:a16="http://schemas.microsoft.com/office/drawing/2014/main" id="{B63FE99E-D87D-3CA6-664E-C089C44BB94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D596C46-D841-8435-D642-A6CDBA80688F}"/>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380267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4AA6C6-29D6-4A64-0A76-A80F26BA48B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EB48B8-1AFD-9A82-5E52-0F0D065F9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D74894B-F231-912E-1BEB-976AA928B33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B67246C-32A8-60FC-3080-F1E0D213A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65095E-BA15-B8B4-5E8D-6E8414198B6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F636560-0785-D69F-4858-0FBDE3086F39}"/>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8" name="Segnaposto piè di pagina 7">
            <a:extLst>
              <a:ext uri="{FF2B5EF4-FFF2-40B4-BE49-F238E27FC236}">
                <a16:creationId xmlns:a16="http://schemas.microsoft.com/office/drawing/2014/main" id="{1EB4E925-A6E0-8785-49C8-35EB202C8F9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4CE41C9-FA53-3935-BEC4-BDC6606446B9}"/>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282851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98413-D232-A654-349E-0F6D1BAAC69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F6A3306-369D-95C2-320D-7A37D7B54F15}"/>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4" name="Segnaposto piè di pagina 3">
            <a:extLst>
              <a:ext uri="{FF2B5EF4-FFF2-40B4-BE49-F238E27FC236}">
                <a16:creationId xmlns:a16="http://schemas.microsoft.com/office/drawing/2014/main" id="{E5F05339-17F3-31CD-E698-7DD825037E9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B228BEE-3A01-86CC-53F2-77E904504706}"/>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92682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C79DAB-0D14-8E77-19A0-BCCA3FFE78A8}"/>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3" name="Segnaposto piè di pagina 2">
            <a:extLst>
              <a:ext uri="{FF2B5EF4-FFF2-40B4-BE49-F238E27FC236}">
                <a16:creationId xmlns:a16="http://schemas.microsoft.com/office/drawing/2014/main" id="{38A34597-F415-6E2E-A1C7-DEC7F4A8042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E0A6375-C387-8285-CEC6-7839913C23FD}"/>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158506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5E073-6146-F6F9-59CA-7614632539F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168800-F596-E3A0-B696-1E25B5A94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80C84BA-E426-64BD-4885-A03D42291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AE5F9BF-C3C0-5052-2F33-5E3A1B92A9EF}"/>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6" name="Segnaposto piè di pagina 5">
            <a:extLst>
              <a:ext uri="{FF2B5EF4-FFF2-40B4-BE49-F238E27FC236}">
                <a16:creationId xmlns:a16="http://schemas.microsoft.com/office/drawing/2014/main" id="{6772AA34-B46B-EDCE-EABC-D8A582D50D8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478140-F421-3DEF-1873-D02F3F22DA8A}"/>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113634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649EB4-ED4A-ADF0-5962-918BBF8B58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74BD8C0-82F9-39BA-5961-CE1C031DA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18CEDC0-BF77-1B2A-37D8-1A5C8C031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BA7D883-00A0-4A42-D449-F2F594037E7C}"/>
              </a:ext>
            </a:extLst>
          </p:cNvPr>
          <p:cNvSpPr>
            <a:spLocks noGrp="1"/>
          </p:cNvSpPr>
          <p:nvPr>
            <p:ph type="dt" sz="half" idx="10"/>
          </p:nvPr>
        </p:nvSpPr>
        <p:spPr/>
        <p:txBody>
          <a:bodyPr/>
          <a:lstStyle/>
          <a:p>
            <a:fld id="{14918AF1-CEC0-4A02-BAB3-DA50D440724C}" type="datetimeFigureOut">
              <a:rPr lang="it-IT" smtClean="0"/>
              <a:t>21/03/2023</a:t>
            </a:fld>
            <a:endParaRPr lang="it-IT"/>
          </a:p>
        </p:txBody>
      </p:sp>
      <p:sp>
        <p:nvSpPr>
          <p:cNvPr id="6" name="Segnaposto piè di pagina 5">
            <a:extLst>
              <a:ext uri="{FF2B5EF4-FFF2-40B4-BE49-F238E27FC236}">
                <a16:creationId xmlns:a16="http://schemas.microsoft.com/office/drawing/2014/main" id="{614F1AB7-570C-C421-1A08-B4AD21FFEA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42E442-53CF-A5EE-E147-EBDDB4D94D6C}"/>
              </a:ext>
            </a:extLst>
          </p:cNvPr>
          <p:cNvSpPr>
            <a:spLocks noGrp="1"/>
          </p:cNvSpPr>
          <p:nvPr>
            <p:ph type="sldNum" sz="quarter" idx="12"/>
          </p:nvPr>
        </p:nvSpPr>
        <p:spPr/>
        <p:txBody>
          <a:bodyPr/>
          <a:lstStyle/>
          <a:p>
            <a:fld id="{0EFC9CD7-C1DE-47EF-805A-F11C13E11B71}" type="slidenum">
              <a:rPr lang="it-IT" smtClean="0"/>
              <a:t>‹N›</a:t>
            </a:fld>
            <a:endParaRPr lang="it-IT"/>
          </a:p>
        </p:txBody>
      </p:sp>
    </p:spTree>
    <p:extLst>
      <p:ext uri="{BB962C8B-B14F-4D97-AF65-F5344CB8AC3E}">
        <p14:creationId xmlns:p14="http://schemas.microsoft.com/office/powerpoint/2010/main" val="273875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C8654A9-48F7-C012-DEEB-953DBBD1C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4D6559-7090-0A04-CFD4-18540DC8B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C5296B2-571A-8085-A069-2C3638841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18AF1-CEC0-4A02-BAB3-DA50D440724C}" type="datetimeFigureOut">
              <a:rPr lang="it-IT" smtClean="0"/>
              <a:t>21/03/2023</a:t>
            </a:fld>
            <a:endParaRPr lang="it-IT"/>
          </a:p>
        </p:txBody>
      </p:sp>
      <p:sp>
        <p:nvSpPr>
          <p:cNvPr id="5" name="Segnaposto piè di pagina 4">
            <a:extLst>
              <a:ext uri="{FF2B5EF4-FFF2-40B4-BE49-F238E27FC236}">
                <a16:creationId xmlns:a16="http://schemas.microsoft.com/office/drawing/2014/main" id="{76E4AC3E-44C7-55B8-F5A6-37B0E07A5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546F707-42EC-3ADD-69C6-D03B18EF2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C9CD7-C1DE-47EF-805A-F11C13E11B71}" type="slidenum">
              <a:rPr lang="it-IT" smtClean="0"/>
              <a:t>‹N›</a:t>
            </a:fld>
            <a:endParaRPr lang="it-IT"/>
          </a:p>
        </p:txBody>
      </p:sp>
    </p:spTree>
    <p:extLst>
      <p:ext uri="{BB962C8B-B14F-4D97-AF65-F5344CB8AC3E}">
        <p14:creationId xmlns:p14="http://schemas.microsoft.com/office/powerpoint/2010/main" val="408261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nipd-centrodirittiumani.it/it/collaborazioni/Agenzie-specializzate-in-ambito-Nazioni-Unite/47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uroparl.europa.eu/news/it/press-room/20230310IPR77228/case-green-approvata-la-posizione-del-parlamento-europe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testo, tifosi, grafica vettoriale, dispositivo&#10;&#10;Descrizione generata automaticamente">
            <a:extLst>
              <a:ext uri="{FF2B5EF4-FFF2-40B4-BE49-F238E27FC236}">
                <a16:creationId xmlns:a16="http://schemas.microsoft.com/office/drawing/2014/main" id="{89F389B1-6951-0B8A-928F-BDCCC382268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2" name="Titolo 1">
            <a:extLst>
              <a:ext uri="{FF2B5EF4-FFF2-40B4-BE49-F238E27FC236}">
                <a16:creationId xmlns:a16="http://schemas.microsoft.com/office/drawing/2014/main" id="{8CDD28F4-75B2-38A4-C1A2-CB6D379F121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rgbClr val="FFFFFF"/>
                </a:solidFill>
              </a:rPr>
              <a:t>ONU</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9241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0E36B-501F-203F-86B2-D8974D589AB8}"/>
              </a:ext>
            </a:extLst>
          </p:cNvPr>
          <p:cNvSpPr>
            <a:spLocks noGrp="1"/>
          </p:cNvSpPr>
          <p:nvPr>
            <p:ph type="title"/>
          </p:nvPr>
        </p:nvSpPr>
        <p:spPr>
          <a:xfrm>
            <a:off x="838200" y="-96474"/>
            <a:ext cx="10515600" cy="1205400"/>
          </a:xfrm>
        </p:spPr>
        <p:txBody>
          <a:bodyPr/>
          <a:lstStyle/>
          <a:p>
            <a:r>
              <a:rPr lang="it-IT" dirty="0"/>
              <a:t>Agenzie principali</a:t>
            </a:r>
          </a:p>
        </p:txBody>
      </p:sp>
      <p:sp>
        <p:nvSpPr>
          <p:cNvPr id="3" name="Segnaposto contenuto 2">
            <a:extLst>
              <a:ext uri="{FF2B5EF4-FFF2-40B4-BE49-F238E27FC236}">
                <a16:creationId xmlns:a16="http://schemas.microsoft.com/office/drawing/2014/main" id="{A0D7FB19-1CAF-8456-0FC3-27BA370AB88C}"/>
              </a:ext>
            </a:extLst>
          </p:cNvPr>
          <p:cNvSpPr>
            <a:spLocks noGrp="1"/>
          </p:cNvSpPr>
          <p:nvPr>
            <p:ph idx="1"/>
          </p:nvPr>
        </p:nvSpPr>
        <p:spPr>
          <a:xfrm>
            <a:off x="838200" y="902835"/>
            <a:ext cx="10515600" cy="5531521"/>
          </a:xfrm>
        </p:spPr>
        <p:txBody>
          <a:bodyPr>
            <a:normAutofit fontScale="70000" lnSpcReduction="20000"/>
          </a:bodyPr>
          <a:lstStyle/>
          <a:p>
            <a:r>
              <a:rPr lang="it-IT" i="0" dirty="0">
                <a:effectLst/>
                <a:latin typeface="Alice"/>
              </a:rPr>
              <a:t>Organizzazione per l'Alimentazione e l'Agricoltura (FAO): </a:t>
            </a:r>
          </a:p>
          <a:p>
            <a:pPr lvl="1">
              <a:buFont typeface="Courier New" panose="02070309020205020404" pitchFamily="49" charset="0"/>
              <a:buChar char="o"/>
            </a:pPr>
            <a:r>
              <a:rPr lang="it-IT" sz="2000" b="0" i="1" dirty="0">
                <a:solidFill>
                  <a:srgbClr val="000000"/>
                </a:solidFill>
                <a:effectLst/>
                <a:latin typeface="Roboto" panose="02000000000000000000" pitchFamily="2" charset="0"/>
              </a:rPr>
              <a:t>guida gli sforzi internazionali per sconfiggere la fame nel mondo. Aiutando sia i paesi sviluppati che quelli in via di sviluppo.</a:t>
            </a:r>
          </a:p>
          <a:p>
            <a:pPr lvl="1">
              <a:buFont typeface="Courier New" panose="02070309020205020404" pitchFamily="49" charset="0"/>
              <a:buChar char="o"/>
            </a:pPr>
            <a:r>
              <a:rPr lang="it-IT" sz="2000" i="1" dirty="0">
                <a:latin typeface="Alice"/>
              </a:rPr>
              <a:t>s</a:t>
            </a:r>
            <a:r>
              <a:rPr lang="it-IT" sz="2000" i="1" dirty="0">
                <a:effectLst/>
                <a:latin typeface="Alice"/>
              </a:rPr>
              <a:t>ede centrale: Roma	</a:t>
            </a:r>
          </a:p>
          <a:p>
            <a:r>
              <a:rPr lang="it-IT" i="0" dirty="0">
                <a:effectLst/>
                <a:latin typeface="Alice"/>
              </a:rPr>
              <a:t>Organizzazione Internazionale del Lavoro (ILO):</a:t>
            </a:r>
          </a:p>
          <a:p>
            <a:pPr lvl="1">
              <a:buFont typeface="Courier New" panose="02070309020205020404" pitchFamily="49" charset="0"/>
              <a:buChar char="o"/>
            </a:pPr>
            <a:r>
              <a:rPr lang="it-IT" sz="2000" b="0" i="1" dirty="0">
                <a:solidFill>
                  <a:srgbClr val="000000"/>
                </a:solidFill>
                <a:effectLst/>
                <a:latin typeface="Roboto" panose="02000000000000000000" pitchFamily="2" charset="0"/>
              </a:rPr>
              <a:t>si occupa dell'avanzamento dell'opportunità per donne e uomini di ottenere un lavoro decente e produttivo in condizioni di libertà, eguaglianza, sicurezza e dignità umana.</a:t>
            </a:r>
            <a:r>
              <a:rPr lang="it-IT" sz="2000" i="1" dirty="0">
                <a:effectLst/>
                <a:latin typeface="Alice"/>
              </a:rPr>
              <a:t> </a:t>
            </a:r>
          </a:p>
          <a:p>
            <a:pPr lvl="1">
              <a:buFont typeface="Courier New" panose="02070309020205020404" pitchFamily="49" charset="0"/>
              <a:buChar char="o"/>
            </a:pPr>
            <a:r>
              <a:rPr lang="it-IT" sz="2000" i="1" dirty="0">
                <a:latin typeface="Alice"/>
              </a:rPr>
              <a:t>s</a:t>
            </a:r>
            <a:r>
              <a:rPr lang="it-IT" sz="2000" i="1" dirty="0">
                <a:effectLst/>
                <a:latin typeface="Alice"/>
              </a:rPr>
              <a:t>ede centrale: Ginevra</a:t>
            </a:r>
          </a:p>
          <a:p>
            <a:r>
              <a:rPr lang="it-IT" i="0" dirty="0">
                <a:effectLst/>
                <a:latin typeface="Alice"/>
              </a:rPr>
              <a:t>Organizzazione delle Nazioni Unite per l'Educazione, la Scienza e la Cultura (UNESCO):</a:t>
            </a:r>
          </a:p>
          <a:p>
            <a:pPr lvl="1">
              <a:buFont typeface="Courier New" panose="02070309020205020404" pitchFamily="49" charset="0"/>
              <a:buChar char="o"/>
            </a:pPr>
            <a:r>
              <a:rPr lang="it-IT" sz="1900" b="0" i="1" dirty="0">
                <a:solidFill>
                  <a:srgbClr val="000000"/>
                </a:solidFill>
                <a:effectLst/>
                <a:latin typeface="Roboto" panose="02000000000000000000" pitchFamily="2" charset="0"/>
              </a:rPr>
              <a:t>lavora per creare le condizioni per il dialogo tra le civiltà, le culture e le popolazioni sulla base del rispetto di valori comuni e condivisi.</a:t>
            </a:r>
          </a:p>
          <a:p>
            <a:pPr lvl="1">
              <a:buFont typeface="Courier New" panose="02070309020205020404" pitchFamily="49" charset="0"/>
              <a:buChar char="o"/>
            </a:pPr>
            <a:r>
              <a:rPr lang="it-IT" sz="1900" i="1" dirty="0">
                <a:latin typeface="Alice"/>
              </a:rPr>
              <a:t>s</a:t>
            </a:r>
            <a:r>
              <a:rPr lang="it-IT" sz="1900" i="1" dirty="0">
                <a:effectLst/>
                <a:latin typeface="Alice"/>
              </a:rPr>
              <a:t>ede centrale: Parigi</a:t>
            </a:r>
          </a:p>
          <a:p>
            <a:r>
              <a:rPr lang="it-IT" i="0" dirty="0">
                <a:effectLst/>
                <a:latin typeface="Alice"/>
              </a:rPr>
              <a:t>Organizzazione Mondiale della Sanità (WHO):</a:t>
            </a:r>
          </a:p>
          <a:p>
            <a:pPr lvl="1">
              <a:buFont typeface="Courier New" panose="02070309020205020404" pitchFamily="49" charset="0"/>
              <a:buChar char="o"/>
            </a:pPr>
            <a:r>
              <a:rPr lang="it-IT" sz="1900" b="0" i="1" dirty="0">
                <a:solidFill>
                  <a:srgbClr val="000000"/>
                </a:solidFill>
                <a:effectLst/>
                <a:latin typeface="Roboto" panose="02000000000000000000" pitchFamily="2" charset="0"/>
              </a:rPr>
              <a:t> ha la funzione di fornire la leadership su questioni relative alla sanità a livello globale.</a:t>
            </a:r>
          </a:p>
          <a:p>
            <a:pPr lvl="1">
              <a:buFont typeface="Courier New" panose="02070309020205020404" pitchFamily="49" charset="0"/>
              <a:buChar char="o"/>
            </a:pPr>
            <a:r>
              <a:rPr lang="it-IT" sz="1900" i="1" dirty="0">
                <a:solidFill>
                  <a:srgbClr val="000000"/>
                </a:solidFill>
                <a:latin typeface="Roboto" panose="02000000000000000000" pitchFamily="2" charset="0"/>
              </a:rPr>
              <a:t>S</a:t>
            </a:r>
            <a:r>
              <a:rPr lang="it-IT" sz="1900" b="0" i="1" dirty="0">
                <a:solidFill>
                  <a:srgbClr val="000000"/>
                </a:solidFill>
                <a:effectLst/>
                <a:latin typeface="Roboto" panose="02000000000000000000" pitchFamily="2" charset="0"/>
              </a:rPr>
              <a:t>ede centrale: Ginevra </a:t>
            </a:r>
            <a:endParaRPr lang="it-IT" sz="1900" i="1" dirty="0">
              <a:effectLst/>
              <a:latin typeface="Alice"/>
            </a:endParaRPr>
          </a:p>
          <a:p>
            <a:r>
              <a:rPr lang="it-IT" i="0" dirty="0">
                <a:effectLst/>
                <a:latin typeface="Alice"/>
              </a:rPr>
              <a:t>Fondo Monetario Internazionale (IMF):</a:t>
            </a:r>
          </a:p>
          <a:p>
            <a:pPr lvl="1">
              <a:buFont typeface="Courier New" panose="02070309020205020404" pitchFamily="49" charset="0"/>
              <a:buChar char="o"/>
            </a:pPr>
            <a:r>
              <a:rPr lang="it-IT" sz="1900" i="1" dirty="0">
                <a:solidFill>
                  <a:srgbClr val="000000"/>
                </a:solidFill>
                <a:latin typeface="Roboto" panose="02000000000000000000" pitchFamily="2" charset="0"/>
              </a:rPr>
              <a:t>l</a:t>
            </a:r>
            <a:r>
              <a:rPr lang="it-IT" sz="1900" b="0" i="1" dirty="0">
                <a:solidFill>
                  <a:srgbClr val="000000"/>
                </a:solidFill>
                <a:effectLst/>
                <a:latin typeface="Roboto" panose="02000000000000000000" pitchFamily="2" charset="0"/>
              </a:rPr>
              <a:t>o statuto prevede che il Fondo operi allo scopo di promuovere la cooperazione monetaria globale.</a:t>
            </a:r>
          </a:p>
          <a:p>
            <a:pPr lvl="1">
              <a:buFont typeface="Courier New" panose="02070309020205020404" pitchFamily="49" charset="0"/>
              <a:buChar char="o"/>
            </a:pPr>
            <a:r>
              <a:rPr lang="it-IT" sz="1900" i="1" dirty="0">
                <a:latin typeface="Alice"/>
              </a:rPr>
              <a:t>S</a:t>
            </a:r>
            <a:r>
              <a:rPr lang="it-IT" sz="1900" i="1" dirty="0">
                <a:effectLst/>
                <a:latin typeface="Alice"/>
              </a:rPr>
              <a:t>ede centrale: </a:t>
            </a:r>
            <a:r>
              <a:rPr lang="it-IT" sz="1900" b="0" i="1" dirty="0">
                <a:solidFill>
                  <a:srgbClr val="000000"/>
                </a:solidFill>
                <a:effectLst/>
                <a:latin typeface="Roboto" panose="02000000000000000000" pitchFamily="2" charset="0"/>
              </a:rPr>
              <a:t>Washington D.C</a:t>
            </a:r>
            <a:endParaRPr lang="it-IT" sz="1900" i="1" dirty="0">
              <a:effectLst/>
              <a:latin typeface="Alice"/>
            </a:endParaRPr>
          </a:p>
          <a:p>
            <a:r>
              <a:rPr lang="it-IT" i="0" dirty="0">
                <a:effectLst/>
                <a:latin typeface="Alice"/>
              </a:rPr>
              <a:t>Banca Mondiale (WB) e Gruppo della Banca Mondiale:</a:t>
            </a:r>
          </a:p>
          <a:p>
            <a:pPr lvl="1">
              <a:buFont typeface="Courier New" panose="02070309020205020404" pitchFamily="49" charset="0"/>
              <a:buChar char="o"/>
            </a:pPr>
            <a:r>
              <a:rPr lang="it-IT" sz="1900" i="1" dirty="0">
                <a:solidFill>
                  <a:srgbClr val="000000"/>
                </a:solidFill>
                <a:latin typeface="Roboto" panose="02000000000000000000" pitchFamily="2" charset="0"/>
              </a:rPr>
              <a:t>l</a:t>
            </a:r>
            <a:r>
              <a:rPr lang="it-IT" sz="1900" b="0" i="1" dirty="0">
                <a:solidFill>
                  <a:srgbClr val="000000"/>
                </a:solidFill>
                <a:effectLst/>
                <a:latin typeface="Roboto" panose="02000000000000000000" pitchFamily="2" charset="0"/>
              </a:rPr>
              <a:t>o statuto prevede che la Banca Mondiale operi allo scopo di fornire assistenza finanziaria e tecnica ai paesi in via di sviluppo.</a:t>
            </a:r>
          </a:p>
          <a:p>
            <a:pPr lvl="1">
              <a:buFont typeface="Courier New" panose="02070309020205020404" pitchFamily="49" charset="0"/>
              <a:buChar char="o"/>
            </a:pPr>
            <a:r>
              <a:rPr lang="it-IT" sz="1900" i="1" dirty="0">
                <a:solidFill>
                  <a:srgbClr val="000000"/>
                </a:solidFill>
                <a:latin typeface="Roboto" panose="02000000000000000000" pitchFamily="2" charset="0"/>
              </a:rPr>
              <a:t>Sede centrale: </a:t>
            </a:r>
            <a:r>
              <a:rPr lang="it-IT" sz="1900" b="0" i="1" dirty="0">
                <a:solidFill>
                  <a:srgbClr val="000000"/>
                </a:solidFill>
                <a:effectLst/>
                <a:latin typeface="Roboto" panose="02000000000000000000" pitchFamily="2" charset="0"/>
              </a:rPr>
              <a:t>Washington D.C</a:t>
            </a:r>
          </a:p>
          <a:p>
            <a:pPr marL="457200" lvl="1" indent="0">
              <a:buNone/>
            </a:pPr>
            <a:endParaRPr lang="it-IT" sz="1900" i="1" dirty="0">
              <a:solidFill>
                <a:srgbClr val="000000"/>
              </a:solidFill>
              <a:latin typeface="Roboto" panose="02000000000000000000" pitchFamily="2" charset="0"/>
            </a:endParaRPr>
          </a:p>
          <a:p>
            <a:pPr marL="457200" lvl="1" indent="0">
              <a:buNone/>
            </a:pPr>
            <a:r>
              <a:rPr lang="it-IT" sz="2600" i="1" dirty="0">
                <a:effectLst/>
                <a:latin typeface="Alice"/>
                <a:hlinkClick r:id="rId2"/>
              </a:rPr>
              <a:t>Agenzie Principali</a:t>
            </a:r>
            <a:endParaRPr lang="it-IT" sz="2600" i="1" dirty="0">
              <a:effectLst/>
              <a:latin typeface="Alice"/>
            </a:endParaRPr>
          </a:p>
          <a:p>
            <a:pPr marL="457200" lvl="1" indent="0">
              <a:buNone/>
            </a:pPr>
            <a:endParaRPr lang="it-IT" i="0" dirty="0">
              <a:effectLst/>
              <a:latin typeface="Alice"/>
            </a:endParaRPr>
          </a:p>
          <a:p>
            <a:endParaRPr lang="it-IT" dirty="0"/>
          </a:p>
        </p:txBody>
      </p:sp>
    </p:spTree>
    <p:extLst>
      <p:ext uri="{BB962C8B-B14F-4D97-AF65-F5344CB8AC3E}">
        <p14:creationId xmlns:p14="http://schemas.microsoft.com/office/powerpoint/2010/main" val="201097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B307523-3203-3F6E-442F-39DD4AFCE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45"/>
          <a:stretch/>
        </p:blipFill>
        <p:spPr bwMode="auto">
          <a:xfrm>
            <a:off x="-304799"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FD96E759-2A79-EC84-EC1F-45AAB478F8D0}"/>
              </a:ext>
            </a:extLst>
          </p:cNvPr>
          <p:cNvSpPr>
            <a:spLocks noGrp="1"/>
          </p:cNvSpPr>
          <p:nvPr>
            <p:ph type="title"/>
          </p:nvPr>
        </p:nvSpPr>
        <p:spPr>
          <a:xfrm>
            <a:off x="7531610" y="0"/>
            <a:ext cx="3822189" cy="1899912"/>
          </a:xfrm>
        </p:spPr>
        <p:txBody>
          <a:bodyPr>
            <a:normAutofit/>
          </a:bodyPr>
          <a:lstStyle/>
          <a:p>
            <a:r>
              <a:rPr lang="it-IT" sz="3700" dirty="0"/>
              <a:t>Che ruolo ha avuto nel processo di decolonizzazione?</a:t>
            </a:r>
          </a:p>
        </p:txBody>
      </p:sp>
      <p:sp>
        <p:nvSpPr>
          <p:cNvPr id="3" name="Segnaposto contenuto 2">
            <a:extLst>
              <a:ext uri="{FF2B5EF4-FFF2-40B4-BE49-F238E27FC236}">
                <a16:creationId xmlns:a16="http://schemas.microsoft.com/office/drawing/2014/main" id="{C84AC017-7EBE-7CD8-8C8A-FD28F1504E01}"/>
              </a:ext>
            </a:extLst>
          </p:cNvPr>
          <p:cNvSpPr>
            <a:spLocks noGrp="1"/>
          </p:cNvSpPr>
          <p:nvPr>
            <p:ph idx="1"/>
          </p:nvPr>
        </p:nvSpPr>
        <p:spPr>
          <a:xfrm>
            <a:off x="7531610" y="1821805"/>
            <a:ext cx="4389146" cy="4058674"/>
          </a:xfrm>
        </p:spPr>
        <p:txBody>
          <a:bodyPr>
            <a:noAutofit/>
          </a:bodyPr>
          <a:lstStyle/>
          <a:p>
            <a:pPr marL="0" indent="0">
              <a:buNone/>
            </a:pPr>
            <a:r>
              <a:rPr lang="it-IT" sz="1500" i="0" dirty="0">
                <a:effectLst/>
                <a:latin typeface="Arial" panose="020B0604020202020204" pitchFamily="34" charset="0"/>
              </a:rPr>
              <a:t>L'</a:t>
            </a:r>
            <a:r>
              <a:rPr lang="it-IT" sz="1500" b="1" i="0" strike="noStrike" dirty="0">
                <a:effectLst/>
                <a:latin typeface="Arial" panose="020B0604020202020204" pitchFamily="34" charset="0"/>
              </a:rPr>
              <a:t>ONU</a:t>
            </a:r>
            <a:r>
              <a:rPr lang="it-IT" sz="1500" i="0" dirty="0">
                <a:effectLst/>
                <a:latin typeface="Arial" panose="020B0604020202020204" pitchFamily="34" charset="0"/>
              </a:rPr>
              <a:t> svolse un ruolo fondamentale nella storia della </a:t>
            </a:r>
            <a:r>
              <a:rPr lang="it-IT" sz="1500" b="1" i="0" dirty="0">
                <a:effectLst/>
                <a:latin typeface="Arial" panose="020B0604020202020204" pitchFamily="34" charset="0"/>
              </a:rPr>
              <a:t>decolonizzazione</a:t>
            </a:r>
            <a:r>
              <a:rPr lang="it-IT" sz="1500" i="0" dirty="0">
                <a:effectLst/>
                <a:latin typeface="Arial" panose="020B0604020202020204" pitchFamily="34" charset="0"/>
              </a:rPr>
              <a:t>, che può essere considerato sproporzionato rispetto alle clausole dello </a:t>
            </a:r>
            <a:r>
              <a:rPr lang="it-IT" sz="1500" i="0" strike="noStrike" dirty="0">
                <a:effectLst/>
                <a:latin typeface="Arial" panose="020B0604020202020204" pitchFamily="34" charset="0"/>
              </a:rPr>
              <a:t>Statuto delle Nazioni Unite</a:t>
            </a:r>
            <a:r>
              <a:rPr lang="it-IT" sz="1500" i="0" dirty="0">
                <a:effectLst/>
                <a:latin typeface="Arial" panose="020B0604020202020204" pitchFamily="34" charset="0"/>
              </a:rPr>
              <a:t>, adottato a San Francisco il 26 giugno del 1945, i cui principi in materia colonia</a:t>
            </a:r>
            <a:r>
              <a:rPr lang="it-IT" sz="1500" dirty="0">
                <a:latin typeface="Arial" panose="020B0604020202020204" pitchFamily="34" charset="0"/>
              </a:rPr>
              <a:t>l</a:t>
            </a:r>
            <a:r>
              <a:rPr lang="it-IT" sz="1500" i="0" dirty="0">
                <a:effectLst/>
                <a:latin typeface="Arial" panose="020B0604020202020204" pitchFamily="34" charset="0"/>
              </a:rPr>
              <a:t>e erano molto moderati e restrittivi.</a:t>
            </a:r>
            <a:r>
              <a:rPr lang="it-IT" sz="1500" b="0" i="0" dirty="0">
                <a:solidFill>
                  <a:srgbClr val="202122"/>
                </a:solidFill>
                <a:effectLst/>
                <a:latin typeface="Arial" panose="020B0604020202020204" pitchFamily="34" charset="0"/>
              </a:rPr>
              <a:t> </a:t>
            </a:r>
            <a:br>
              <a:rPr lang="it-IT" sz="1500" b="0" i="0" dirty="0">
                <a:solidFill>
                  <a:srgbClr val="202122"/>
                </a:solidFill>
                <a:effectLst/>
                <a:latin typeface="Arial" panose="020B0604020202020204" pitchFamily="34" charset="0"/>
              </a:rPr>
            </a:br>
            <a:r>
              <a:rPr lang="it-IT" sz="1500" b="0" i="0" dirty="0">
                <a:solidFill>
                  <a:srgbClr val="202122"/>
                </a:solidFill>
                <a:effectLst/>
                <a:latin typeface="Arial" panose="020B0604020202020204" pitchFamily="34" charset="0"/>
              </a:rPr>
              <a:t>Il ruolo dell'ONU nel processo di decolonizzazione fu inizialmente marginale, soprattutto per quanto riguarda la prima ondata di decolonizzazioni; ma dal momento in cui le ex-colonie divennero un numero sempre maggiore all'interno dell’ONU:</a:t>
            </a:r>
            <a:br>
              <a:rPr lang="it-IT" sz="1500" b="0" i="0" dirty="0">
                <a:solidFill>
                  <a:srgbClr val="202122"/>
                </a:solidFill>
                <a:effectLst/>
                <a:latin typeface="Arial" panose="020B0604020202020204" pitchFamily="34" charset="0"/>
              </a:rPr>
            </a:br>
            <a:r>
              <a:rPr lang="it-IT" sz="1500" b="0" i="0" dirty="0">
                <a:solidFill>
                  <a:srgbClr val="202122"/>
                </a:solidFill>
                <a:effectLst/>
                <a:latin typeface="Arial" panose="020B0604020202020204" pitchFamily="34" charset="0"/>
              </a:rPr>
              <a:t>il 14 dicembre del 1960 quando, con il sostegno dei paesi dell'Est, fu adottata una dichiarazione sulla concessione dell'indipendenza ai popoli e ai paesi coloniali.</a:t>
            </a:r>
            <a:br>
              <a:rPr lang="it-IT" sz="1500" b="0" i="0" dirty="0">
                <a:solidFill>
                  <a:srgbClr val="202122"/>
                </a:solidFill>
                <a:effectLst/>
                <a:latin typeface="Arial" panose="020B0604020202020204" pitchFamily="34" charset="0"/>
              </a:rPr>
            </a:br>
            <a:r>
              <a:rPr lang="it-IT" sz="1500" b="0" i="0" dirty="0">
                <a:solidFill>
                  <a:srgbClr val="202122"/>
                </a:solidFill>
                <a:effectLst/>
                <a:latin typeface="Arial" panose="020B0604020202020204" pitchFamily="34" charset="0"/>
              </a:rPr>
              <a:t>Questa dichiarazione (</a:t>
            </a:r>
            <a:r>
              <a:rPr lang="it-IT" sz="1500" b="0" i="1" dirty="0">
                <a:solidFill>
                  <a:srgbClr val="202122"/>
                </a:solidFill>
                <a:effectLst/>
                <a:latin typeface="Arial" panose="020B0604020202020204" pitchFamily="34" charset="0"/>
              </a:rPr>
              <a:t>risoluzione 1514 - XV del 14 dicembre 1960</a:t>
            </a:r>
            <a:r>
              <a:rPr lang="it-IT" sz="1500" b="0" i="0" dirty="0">
                <a:solidFill>
                  <a:srgbClr val="202122"/>
                </a:solidFill>
                <a:effectLst/>
                <a:latin typeface="Arial" panose="020B0604020202020204" pitchFamily="34" charset="0"/>
              </a:rPr>
              <a:t>), conosciuta come la </a:t>
            </a:r>
            <a:r>
              <a:rPr lang="it-IT" sz="1500" b="0" i="1" dirty="0">
                <a:solidFill>
                  <a:srgbClr val="202122"/>
                </a:solidFill>
                <a:effectLst/>
                <a:latin typeface="Arial" panose="020B0604020202020204" pitchFamily="34" charset="0"/>
              </a:rPr>
              <a:t>Dichiarazione sulla decolonizzazione</a:t>
            </a:r>
            <a:r>
              <a:rPr lang="it-IT" sz="1500" b="0" i="0" dirty="0">
                <a:solidFill>
                  <a:srgbClr val="202122"/>
                </a:solidFill>
                <a:effectLst/>
                <a:latin typeface="Arial" panose="020B0604020202020204" pitchFamily="34" charset="0"/>
              </a:rPr>
              <a:t>, proclamò che il colonialismo doveva essere portato a termine rapidamente e incondizionatamente.</a:t>
            </a:r>
            <a:endParaRPr lang="it-IT" sz="1500" dirty="0"/>
          </a:p>
        </p:txBody>
      </p:sp>
    </p:spTree>
    <p:extLst>
      <p:ext uri="{BB962C8B-B14F-4D97-AF65-F5344CB8AC3E}">
        <p14:creationId xmlns:p14="http://schemas.microsoft.com/office/powerpoint/2010/main" val="186033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persona, aria aperta&#10;&#10;Descrizione generata automaticamente">
            <a:extLst>
              <a:ext uri="{FF2B5EF4-FFF2-40B4-BE49-F238E27FC236}">
                <a16:creationId xmlns:a16="http://schemas.microsoft.com/office/drawing/2014/main" id="{35214209-A5A8-0014-7B25-87CCE1B44E1A}"/>
              </a:ext>
            </a:extLst>
          </p:cNvPr>
          <p:cNvPicPr>
            <a:picLocks noChangeAspect="1"/>
          </p:cNvPicPr>
          <p:nvPr/>
        </p:nvPicPr>
        <p:blipFill rotWithShape="1">
          <a:blip r:embed="rId2"/>
          <a:srcRect r="21575" b="909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68F631E5-8912-5E18-E1A2-848982F17DB6}"/>
              </a:ext>
            </a:extLst>
          </p:cNvPr>
          <p:cNvSpPr>
            <a:spLocks noGrp="1"/>
          </p:cNvSpPr>
          <p:nvPr>
            <p:ph type="title"/>
          </p:nvPr>
        </p:nvSpPr>
        <p:spPr>
          <a:xfrm>
            <a:off x="371094" y="1161288"/>
            <a:ext cx="3438144" cy="1124712"/>
          </a:xfrm>
        </p:spPr>
        <p:txBody>
          <a:bodyPr anchor="b">
            <a:normAutofit/>
          </a:bodyPr>
          <a:lstStyle/>
          <a:p>
            <a:r>
              <a:rPr lang="it-IT" sz="2800"/>
              <a:t>Chi sono i peacekeeping?</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758105F4-9956-D3AD-63F2-40EECC4FE86E}"/>
              </a:ext>
            </a:extLst>
          </p:cNvPr>
          <p:cNvSpPr>
            <a:spLocks noGrp="1"/>
          </p:cNvSpPr>
          <p:nvPr>
            <p:ph idx="1"/>
          </p:nvPr>
        </p:nvSpPr>
        <p:spPr>
          <a:xfrm>
            <a:off x="371094" y="2718054"/>
            <a:ext cx="3438906" cy="3207258"/>
          </a:xfrm>
        </p:spPr>
        <p:txBody>
          <a:bodyPr anchor="t">
            <a:normAutofit/>
          </a:bodyPr>
          <a:lstStyle/>
          <a:p>
            <a:pPr marL="0" indent="0">
              <a:buNone/>
            </a:pPr>
            <a:r>
              <a:rPr lang="it-IT" sz="2000" dirty="0"/>
              <a:t>I </a:t>
            </a:r>
            <a:r>
              <a:rPr lang="it-IT" sz="2000" b="1" i="0" dirty="0">
                <a:effectLst/>
                <a:latin typeface="Google Sans"/>
              </a:rPr>
              <a:t>peacekeeping</a:t>
            </a:r>
            <a:r>
              <a:rPr lang="it-IT" sz="2000" dirty="0"/>
              <a:t> (caschi blu) sono soldati dell’ONU, impiegati sul campo dal 1948 con il compito di salvaguardare la pace durante i conflitti tra paesi, </a:t>
            </a:r>
            <a:r>
              <a:rPr lang="it-IT" sz="2000" b="0" i="0" dirty="0">
                <a:effectLst/>
                <a:latin typeface="Google Sans"/>
              </a:rPr>
              <a:t>messi in atto con il consenso delle parti in causa</a:t>
            </a:r>
            <a:r>
              <a:rPr lang="it-IT" sz="2000" dirty="0"/>
              <a:t>.</a:t>
            </a:r>
          </a:p>
          <a:p>
            <a:pPr marL="0" indent="0">
              <a:buNone/>
            </a:pPr>
            <a:endParaRPr lang="it-IT" sz="1700" dirty="0"/>
          </a:p>
        </p:txBody>
      </p:sp>
      <p:pic>
        <p:nvPicPr>
          <p:cNvPr id="7" name="Immagine 6">
            <a:extLst>
              <a:ext uri="{FF2B5EF4-FFF2-40B4-BE49-F238E27FC236}">
                <a16:creationId xmlns:a16="http://schemas.microsoft.com/office/drawing/2014/main" id="{288FA1FC-2365-B5DE-D031-199588C2DFC8}"/>
              </a:ext>
            </a:extLst>
          </p:cNvPr>
          <p:cNvPicPr>
            <a:picLocks noChangeAspect="1"/>
          </p:cNvPicPr>
          <p:nvPr/>
        </p:nvPicPr>
        <p:blipFill>
          <a:blip r:embed="rId3"/>
          <a:stretch>
            <a:fillRect/>
          </a:stretch>
        </p:blipFill>
        <p:spPr>
          <a:xfrm>
            <a:off x="488741" y="5308333"/>
            <a:ext cx="5535830" cy="1221775"/>
          </a:xfrm>
          <a:prstGeom prst="rect">
            <a:avLst/>
          </a:prstGeom>
        </p:spPr>
      </p:pic>
    </p:spTree>
    <p:extLst>
      <p:ext uri="{BB962C8B-B14F-4D97-AF65-F5344CB8AC3E}">
        <p14:creationId xmlns:p14="http://schemas.microsoft.com/office/powerpoint/2010/main" val="66751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E84F521-C5CB-0487-F95B-E84F209C2A3D}"/>
              </a:ext>
            </a:extLst>
          </p:cNvPr>
          <p:cNvSpPr>
            <a:spLocks noGrp="1"/>
          </p:cNvSpPr>
          <p:nvPr>
            <p:ph type="title"/>
          </p:nvPr>
        </p:nvSpPr>
        <p:spPr>
          <a:xfrm>
            <a:off x="640080" y="325369"/>
            <a:ext cx="4368602" cy="1956841"/>
          </a:xfrm>
        </p:spPr>
        <p:txBody>
          <a:bodyPr anchor="b">
            <a:normAutofit/>
          </a:bodyPr>
          <a:lstStyle/>
          <a:p>
            <a:r>
              <a:rPr lang="it-IT" sz="5400" dirty="0"/>
              <a:t>I peacekeeping italiani</a:t>
            </a:r>
          </a:p>
        </p:txBody>
      </p:sp>
      <p:sp>
        <p:nvSpPr>
          <p:cNvPr id="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FC92F080-D330-5DE4-C4F1-5FD053649FFC}"/>
              </a:ext>
            </a:extLst>
          </p:cNvPr>
          <p:cNvSpPr>
            <a:spLocks noGrp="1"/>
          </p:cNvSpPr>
          <p:nvPr>
            <p:ph idx="1"/>
          </p:nvPr>
        </p:nvSpPr>
        <p:spPr>
          <a:xfrm>
            <a:off x="640080" y="2872899"/>
            <a:ext cx="4243589" cy="3320668"/>
          </a:xfrm>
        </p:spPr>
        <p:txBody>
          <a:bodyPr>
            <a:normAutofit/>
          </a:bodyPr>
          <a:lstStyle/>
          <a:p>
            <a:pPr marL="0" indent="0">
              <a:buNone/>
            </a:pPr>
            <a:r>
              <a:rPr lang="it-IT" sz="1500" b="0" i="0">
                <a:effectLst/>
                <a:latin typeface="Titillium Web" panose="020B0604020202020204" pitchFamily="2" charset="0"/>
              </a:rPr>
              <a:t>La partecipazione italiana alle missioni ONU concorre in maniera rilevante alla proiezione estera del nostro Paese e risponde alla necessità di salvaguardare la sicurezza nazionale.</a:t>
            </a:r>
            <a:br>
              <a:rPr lang="it-IT" sz="1500" b="0" i="0">
                <a:effectLst/>
                <a:latin typeface="Titillium Web" panose="020B0604020202020204" pitchFamily="2" charset="0"/>
              </a:rPr>
            </a:br>
            <a:r>
              <a:rPr lang="it-IT" sz="1500" b="0" i="0">
                <a:effectLst/>
                <a:latin typeface="Titillium Web" panose="00000500000000000000" pitchFamily="2" charset="0"/>
              </a:rPr>
              <a:t>L’Italia è primo fornitore, in termini di personale militare e di polizia altamente qualificato.</a:t>
            </a:r>
            <a:br>
              <a:rPr lang="it-IT" sz="1500" b="0" i="0">
                <a:effectLst/>
                <a:latin typeface="Titillium Web" panose="00000500000000000000" pitchFamily="2" charset="0"/>
              </a:rPr>
            </a:br>
            <a:r>
              <a:rPr lang="it-IT" sz="1500" b="0" i="0">
                <a:effectLst/>
                <a:latin typeface="Titillium Web" panose="00000500000000000000" pitchFamily="2" charset="0"/>
              </a:rPr>
              <a:t>L’Italia è inoltre il settimo contributore al bilancio del peacekeeping ONU. </a:t>
            </a:r>
            <a:br>
              <a:rPr lang="it-IT" sz="1500" b="0" i="0">
                <a:effectLst/>
                <a:latin typeface="Titillium Web" panose="00000500000000000000" pitchFamily="2" charset="0"/>
              </a:rPr>
            </a:br>
            <a:r>
              <a:rPr lang="it-IT" sz="1500" b="0" i="0">
                <a:effectLst/>
                <a:latin typeface="Titillium Web" panose="00000500000000000000" pitchFamily="2" charset="0"/>
              </a:rPr>
              <a:t>Coerentemente con le priorità di politica estera, l’Italia svolge un ruolo particolarmente rilevante nella missione UNIFIL, dispiegata nel Sud del Libano, cui contribuiamo con circa 1.100 militari italiani. L’Italia partecipa anche a missioni ONU in Africa, Asia ed Europa.</a:t>
            </a:r>
            <a:endParaRPr lang="it-IT" sz="1500"/>
          </a:p>
        </p:txBody>
      </p:sp>
      <p:pic>
        <p:nvPicPr>
          <p:cNvPr id="4" name="Immagine 3" descr="Immagine che contiene persona, Uniforme militare&#10;&#10;Descrizione generata automaticamente">
            <a:extLst>
              <a:ext uri="{FF2B5EF4-FFF2-40B4-BE49-F238E27FC236}">
                <a16:creationId xmlns:a16="http://schemas.microsoft.com/office/drawing/2014/main" id="{5DCC0018-8210-DB1F-631A-36C3BC876774}"/>
              </a:ext>
            </a:extLst>
          </p:cNvPr>
          <p:cNvPicPr>
            <a:picLocks noChangeAspect="1"/>
          </p:cNvPicPr>
          <p:nvPr/>
        </p:nvPicPr>
        <p:blipFill rotWithShape="1">
          <a:blip r:embed="rId2"/>
          <a:srcRect l="24886" r="1869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4014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833DDDB4-E48C-45AF-1661-4C52559564A6}"/>
              </a:ext>
            </a:extLst>
          </p:cNvPr>
          <p:cNvPicPr>
            <a:picLocks noChangeAspect="1"/>
          </p:cNvPicPr>
          <p:nvPr/>
        </p:nvPicPr>
        <p:blipFill rotWithShape="1">
          <a:blip r:embed="rId2">
            <a:alphaModFix amt="50000"/>
          </a:blip>
          <a:srcRect t="9438" b="6293"/>
          <a:stretch/>
        </p:blipFill>
        <p:spPr>
          <a:xfrm>
            <a:off x="20" y="1"/>
            <a:ext cx="12191980" cy="6857999"/>
          </a:xfrm>
          <a:prstGeom prst="rect">
            <a:avLst/>
          </a:prstGeom>
        </p:spPr>
      </p:pic>
      <p:sp>
        <p:nvSpPr>
          <p:cNvPr id="2" name="Titolo 1">
            <a:extLst>
              <a:ext uri="{FF2B5EF4-FFF2-40B4-BE49-F238E27FC236}">
                <a16:creationId xmlns:a16="http://schemas.microsoft.com/office/drawing/2014/main" id="{8CDD28F4-75B2-38A4-C1A2-CB6D379F1216}"/>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Unione Europea:</a:t>
            </a:r>
            <a:br>
              <a:rPr lang="en-US" sz="6000">
                <a:solidFill>
                  <a:srgbClr val="FFFFFF"/>
                </a:solidFill>
              </a:rPr>
            </a:br>
            <a:r>
              <a:rPr lang="en-US" sz="6000">
                <a:solidFill>
                  <a:srgbClr val="FFFFFF"/>
                </a:solidFill>
              </a:rPr>
              <a:t>Energia</a:t>
            </a:r>
          </a:p>
        </p:txBody>
      </p:sp>
    </p:spTree>
    <p:extLst>
      <p:ext uri="{BB962C8B-B14F-4D97-AF65-F5344CB8AC3E}">
        <p14:creationId xmlns:p14="http://schemas.microsoft.com/office/powerpoint/2010/main" val="40193234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3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E30B9A6-70A6-1AB6-BD5A-F7FADD3F04BB}"/>
              </a:ext>
            </a:extLst>
          </p:cNvPr>
          <p:cNvSpPr>
            <a:spLocks noGrp="1"/>
          </p:cNvSpPr>
          <p:nvPr>
            <p:ph type="title"/>
          </p:nvPr>
        </p:nvSpPr>
        <p:spPr>
          <a:xfrm>
            <a:off x="630936" y="640080"/>
            <a:ext cx="4818888" cy="1481328"/>
          </a:xfrm>
        </p:spPr>
        <p:txBody>
          <a:bodyPr anchor="b">
            <a:normAutofit/>
          </a:bodyPr>
          <a:lstStyle/>
          <a:p>
            <a:r>
              <a:rPr lang="it-IT" sz="5400"/>
              <a:t>Case Green</a:t>
            </a:r>
          </a:p>
        </p:txBody>
      </p:sp>
      <p:sp>
        <p:nvSpPr>
          <p:cNvPr id="105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D7725D8-F6DC-60EE-B402-92DC3AAC36AF}"/>
              </a:ext>
            </a:extLst>
          </p:cNvPr>
          <p:cNvSpPr>
            <a:spLocks noGrp="1"/>
          </p:cNvSpPr>
          <p:nvPr>
            <p:ph idx="1"/>
          </p:nvPr>
        </p:nvSpPr>
        <p:spPr>
          <a:xfrm>
            <a:off x="630936" y="2660904"/>
            <a:ext cx="4818888" cy="3547872"/>
          </a:xfrm>
        </p:spPr>
        <p:txBody>
          <a:bodyPr anchor="t">
            <a:normAutofit/>
          </a:bodyPr>
          <a:lstStyle/>
          <a:p>
            <a:pPr marL="0" indent="0">
              <a:buNone/>
            </a:pPr>
            <a:r>
              <a:rPr lang="it-IT" sz="1400"/>
              <a:t>È stato approvato il progetto «case green» dall’ UE a Strasburgo (Francia) il 14 Marzo 2023.</a:t>
            </a:r>
          </a:p>
          <a:p>
            <a:pPr marL="0" indent="0">
              <a:buNone/>
            </a:pPr>
            <a:r>
              <a:rPr lang="it-IT" sz="1400"/>
              <a:t>Nel quale vengono descritti gli obbiettivi posto per le varie date:</a:t>
            </a:r>
          </a:p>
          <a:p>
            <a:pPr fontAlgn="base">
              <a:buFont typeface="Arial" panose="020B0604020202020204" pitchFamily="34" charset="0"/>
              <a:buChar char="•"/>
            </a:pPr>
            <a:r>
              <a:rPr lang="it-IT" sz="1400" b="0" i="0">
                <a:effectLst/>
                <a:latin typeface="helvetica" panose="020B0604020202020204" pitchFamily="34" charset="0"/>
              </a:rPr>
              <a:t>gli immobili residenziali dovranno raggiungere la </a:t>
            </a:r>
            <a:r>
              <a:rPr lang="it-IT" sz="1400" b="1" i="0">
                <a:effectLst/>
                <a:latin typeface="inherit"/>
              </a:rPr>
              <a:t>classe energetica E entro il 2030</a:t>
            </a:r>
            <a:r>
              <a:rPr lang="it-IT" sz="1400" b="0" i="0">
                <a:effectLst/>
                <a:latin typeface="helvetica" panose="020B0604020202020204" pitchFamily="34" charset="0"/>
              </a:rPr>
              <a:t> e la </a:t>
            </a:r>
            <a:r>
              <a:rPr lang="it-IT" sz="1400" b="1" i="0">
                <a:effectLst/>
                <a:latin typeface="inherit"/>
              </a:rPr>
              <a:t>classe energetica D entro il 2033</a:t>
            </a:r>
            <a:r>
              <a:rPr lang="it-IT" sz="1400" b="0" i="0">
                <a:effectLst/>
                <a:latin typeface="helvetica" panose="020B0604020202020204" pitchFamily="34" charset="0"/>
              </a:rPr>
              <a:t>;</a:t>
            </a:r>
          </a:p>
          <a:p>
            <a:pPr fontAlgn="base">
              <a:buFont typeface="Arial" panose="020B0604020202020204" pitchFamily="34" charset="0"/>
              <a:buChar char="•"/>
            </a:pPr>
            <a:r>
              <a:rPr lang="it-IT" sz="1400" b="0" i="0">
                <a:effectLst/>
                <a:latin typeface="helvetica" panose="020B0604020202020204" pitchFamily="34" charset="0"/>
              </a:rPr>
              <a:t>gli altri edifici, invece, la </a:t>
            </a:r>
            <a:r>
              <a:rPr lang="it-IT" sz="1400" b="1" i="0">
                <a:effectLst/>
                <a:latin typeface="inherit"/>
              </a:rPr>
              <a:t>classe E a partire dal 2027</a:t>
            </a:r>
            <a:r>
              <a:rPr lang="it-IT" sz="1400" b="0" i="0">
                <a:effectLst/>
                <a:latin typeface="helvetica" panose="020B0604020202020204" pitchFamily="34" charset="0"/>
              </a:rPr>
              <a:t> e la </a:t>
            </a:r>
            <a:r>
              <a:rPr lang="it-IT" sz="1400" b="1" i="0">
                <a:effectLst/>
                <a:latin typeface="inherit"/>
              </a:rPr>
              <a:t>D dal 2030</a:t>
            </a:r>
            <a:r>
              <a:rPr lang="it-IT" sz="1400" b="0" i="0">
                <a:effectLst/>
                <a:latin typeface="helvetica" panose="020B0604020202020204" pitchFamily="34" charset="0"/>
              </a:rPr>
              <a:t>;</a:t>
            </a:r>
          </a:p>
          <a:p>
            <a:pPr fontAlgn="base">
              <a:buFont typeface="Arial" panose="020B0604020202020204" pitchFamily="34" charset="0"/>
              <a:buChar char="•"/>
            </a:pPr>
            <a:r>
              <a:rPr lang="it-IT" sz="1400" b="0" i="0">
                <a:effectLst/>
                <a:latin typeface="helvetica" panose="020B0604020202020204" pitchFamily="34" charset="0"/>
              </a:rPr>
              <a:t> tutti i nuovi edifici dovranno essere a </a:t>
            </a:r>
            <a:r>
              <a:rPr lang="it-IT" sz="1400" b="1" i="0">
                <a:effectLst/>
                <a:latin typeface="inherit"/>
              </a:rPr>
              <a:t>emissioni zero a partire dal 2028</a:t>
            </a:r>
          </a:p>
          <a:p>
            <a:pPr marL="0" indent="0" fontAlgn="base">
              <a:buNone/>
            </a:pPr>
            <a:r>
              <a:rPr lang="it-IT" sz="1400" i="0">
                <a:effectLst/>
                <a:latin typeface="inherit"/>
              </a:rPr>
              <a:t>La normativa è direttamente applicabile in Italia, il governo italiano avev</a:t>
            </a:r>
            <a:r>
              <a:rPr lang="it-IT" sz="1400">
                <a:latin typeface="inherit"/>
              </a:rPr>
              <a:t>a già incentivato i cittadini al passaggio green tramite il Superbonus 110%.</a:t>
            </a:r>
            <a:r>
              <a:rPr lang="it-IT" sz="1400" i="0">
                <a:effectLst/>
                <a:latin typeface="inherit"/>
              </a:rPr>
              <a:t> </a:t>
            </a:r>
            <a:endParaRPr lang="it-IT" sz="1400" i="0">
              <a:effectLst/>
              <a:latin typeface="helvetica" panose="020B0604020202020204" pitchFamily="34" charset="0"/>
            </a:endParaRPr>
          </a:p>
          <a:p>
            <a:pPr marL="0" indent="0">
              <a:buNone/>
            </a:pPr>
            <a:endParaRPr lang="it-IT" sz="1400"/>
          </a:p>
        </p:txBody>
      </p:sp>
      <p:pic>
        <p:nvPicPr>
          <p:cNvPr id="5" name="Immagine 4">
            <a:extLst>
              <a:ext uri="{FF2B5EF4-FFF2-40B4-BE49-F238E27FC236}">
                <a16:creationId xmlns:a16="http://schemas.microsoft.com/office/drawing/2014/main" id="{3E3652D0-294D-C191-D7F7-13C8CA8FAF2F}"/>
              </a:ext>
            </a:extLst>
          </p:cNvPr>
          <p:cNvPicPr>
            <a:picLocks noChangeAspect="1"/>
          </p:cNvPicPr>
          <p:nvPr/>
        </p:nvPicPr>
        <p:blipFill>
          <a:blip r:embed="rId2"/>
          <a:stretch>
            <a:fillRect/>
          </a:stretch>
        </p:blipFill>
        <p:spPr>
          <a:xfrm>
            <a:off x="6353133" y="2372868"/>
            <a:ext cx="5207931" cy="2955500"/>
          </a:xfrm>
          <a:prstGeom prst="rect">
            <a:avLst/>
          </a:prstGeom>
        </p:spPr>
      </p:pic>
      <p:sp>
        <p:nvSpPr>
          <p:cNvPr id="4" name="CasellaDiTesto 3">
            <a:extLst>
              <a:ext uri="{FF2B5EF4-FFF2-40B4-BE49-F238E27FC236}">
                <a16:creationId xmlns:a16="http://schemas.microsoft.com/office/drawing/2014/main" id="{8760119E-A273-5EA9-E86E-86D813A90858}"/>
              </a:ext>
            </a:extLst>
          </p:cNvPr>
          <p:cNvSpPr txBox="1"/>
          <p:nvPr/>
        </p:nvSpPr>
        <p:spPr>
          <a:xfrm>
            <a:off x="8481270" y="5723852"/>
            <a:ext cx="2223082" cy="369332"/>
          </a:xfrm>
          <a:prstGeom prst="rect">
            <a:avLst/>
          </a:prstGeom>
          <a:noFill/>
        </p:spPr>
        <p:txBody>
          <a:bodyPr wrap="square" rtlCol="0">
            <a:spAutoFit/>
          </a:bodyPr>
          <a:lstStyle/>
          <a:p>
            <a:r>
              <a:rPr lang="it-IT" dirty="0">
                <a:hlinkClick r:id="rId3"/>
              </a:rPr>
              <a:t>Case Green</a:t>
            </a:r>
            <a:endParaRPr lang="it-IT" dirty="0"/>
          </a:p>
        </p:txBody>
      </p:sp>
    </p:spTree>
    <p:extLst>
      <p:ext uri="{BB962C8B-B14F-4D97-AF65-F5344CB8AC3E}">
        <p14:creationId xmlns:p14="http://schemas.microsoft.com/office/powerpoint/2010/main" val="59522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E30B9A6-70A6-1AB6-BD5A-F7FADD3F04B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Curiosità</a:t>
            </a:r>
          </a:p>
        </p:txBody>
      </p:sp>
      <p:pic>
        <p:nvPicPr>
          <p:cNvPr id="2050" name="Picture 2" descr="Classi energetiche degli edifici, APE e certificatori abilitati: Le 10  domande più frequenti">
            <a:extLst>
              <a:ext uri="{FF2B5EF4-FFF2-40B4-BE49-F238E27FC236}">
                <a16:creationId xmlns:a16="http://schemas.microsoft.com/office/drawing/2014/main" id="{6D7D4879-03AA-440C-FAAE-020032AE4B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98625" y="1574019"/>
            <a:ext cx="75339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039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ae0c9a3-b213-4020-9176-f5b1cc4da3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E2AECB6A5E699469F0438B3F08EEB46" ma:contentTypeVersion="15" ma:contentTypeDescription="Creare un nuovo documento." ma:contentTypeScope="" ma:versionID="3bf8a6f01c3db11da94e57528a5d3dbd">
  <xsd:schema xmlns:xsd="http://www.w3.org/2001/XMLSchema" xmlns:xs="http://www.w3.org/2001/XMLSchema" xmlns:p="http://schemas.microsoft.com/office/2006/metadata/properties" xmlns:ns3="9ae0c9a3-b213-4020-9176-f5b1cc4da390" xmlns:ns4="15f573a7-c8d3-481d-930f-9dd31052ee5d" targetNamespace="http://schemas.microsoft.com/office/2006/metadata/properties" ma:root="true" ma:fieldsID="26e0160a79efead37baa051525ea698f" ns3:_="" ns4:_="">
    <xsd:import namespace="9ae0c9a3-b213-4020-9176-f5b1cc4da390"/>
    <xsd:import namespace="15f573a7-c8d3-481d-930f-9dd31052ee5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e0c9a3-b213-4020-9176-f5b1cc4da3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f573a7-c8d3-481d-930f-9dd31052ee5d" elementFormDefault="qualified">
    <xsd:import namespace="http://schemas.microsoft.com/office/2006/documentManagement/types"/>
    <xsd:import namespace="http://schemas.microsoft.com/office/infopath/2007/PartnerControls"/>
    <xsd:element name="SharedWithUsers" ma:index="16"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ondiviso con dettagli" ma:internalName="SharedWithDetails" ma:readOnly="true">
      <xsd:simpleType>
        <xsd:restriction base="dms:Note">
          <xsd:maxLength value="255"/>
        </xsd:restriction>
      </xsd:simpleType>
    </xsd:element>
    <xsd:element name="SharingHintHash" ma:index="18"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D4573A-3AA9-4E42-99D7-BBAFDEC10ED1}">
  <ds:schemaRefs>
    <ds:schemaRef ds:uri="9ae0c9a3-b213-4020-9176-f5b1cc4da390"/>
    <ds:schemaRef ds:uri="15f573a7-c8d3-481d-930f-9dd31052ee5d"/>
    <ds:schemaRef ds:uri="http://schemas.openxmlformats.org/package/2006/metadata/core-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A81212E-6D37-4108-A6DE-3D53C8584079}">
  <ds:schemaRefs>
    <ds:schemaRef ds:uri="http://schemas.microsoft.com/sharepoint/v3/contenttype/forms"/>
  </ds:schemaRefs>
</ds:datastoreItem>
</file>

<file path=customXml/itemProps3.xml><?xml version="1.0" encoding="utf-8"?>
<ds:datastoreItem xmlns:ds="http://schemas.openxmlformats.org/officeDocument/2006/customXml" ds:itemID="{9473D211-F648-4765-9B4F-F0367013EB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e0c9a3-b213-4020-9176-f5b1cc4da390"/>
    <ds:schemaRef ds:uri="15f573a7-c8d3-481d-930f-9dd31052ee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TotalTime>
  <Words>648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8</vt:i4>
      </vt:variant>
    </vt:vector>
  </HeadingPairs>
  <TitlesOfParts>
    <vt:vector size="19" baseType="lpstr">
      <vt:lpstr>Alice</vt:lpstr>
      <vt:lpstr>Arial</vt:lpstr>
      <vt:lpstr>Calibri</vt:lpstr>
      <vt:lpstr>Calibri Light</vt:lpstr>
      <vt:lpstr>Courier New</vt:lpstr>
      <vt:lpstr>Google Sans</vt:lpstr>
      <vt:lpstr>helvetica</vt:lpstr>
      <vt:lpstr>inherit</vt:lpstr>
      <vt:lpstr>Roboto</vt:lpstr>
      <vt:lpstr>Titillium Web</vt:lpstr>
      <vt:lpstr>Tema di Office</vt:lpstr>
      <vt:lpstr>ONU</vt:lpstr>
      <vt:lpstr>Agenzie principali</vt:lpstr>
      <vt:lpstr>Che ruolo ha avuto nel processo di decolonizzazione?</vt:lpstr>
      <vt:lpstr>Chi sono i peacekeeping?</vt:lpstr>
      <vt:lpstr>I peacekeeping italiani</vt:lpstr>
      <vt:lpstr>Unione Europea: Energia</vt:lpstr>
      <vt:lpstr>Case Green</vt:lpstr>
      <vt:lpstr>Curiosità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ONU</dc:title>
  <dc:creator>LORENZO BERTINELLI</dc:creator>
  <cp:lastModifiedBy>LORENZO BERTINELLI</cp:lastModifiedBy>
  <cp:revision>2</cp:revision>
  <dcterms:created xsi:type="dcterms:W3CDTF">2023-03-14T13:28:16Z</dcterms:created>
  <dcterms:modified xsi:type="dcterms:W3CDTF">2023-03-21T15:36:27Z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0x0101006E2AECB6A5E699469F0438B3F08EEB46</vt:lpwstr>
  </property>
</Properties>
</file>