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IdLst>
    <p:sldId id="256" r:id="rId2"/>
    <p:sldId id="263" r:id="rId3"/>
    <p:sldId id="257" r:id="rId4"/>
    <p:sldId id="259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B931EB-5004-C793-4950-3F1BD8C363A9}" name="Utente guest" initials="Ug" userId="S::urn:spo:anon#e968feeb092837e48fe6f60a1a83e4eaa163cb92361d3692ef1ea15f57e106a3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C139E-D7D3-4C22-A85A-8BDA3EE0F88B}" v="1707" dt="2021-11-04T17:05:14.088"/>
    <p1510:client id="{D57FDE4B-12A4-46EC-A6BE-5597FFC9049D}" v="131" dt="2021-11-03T19:06:54.252"/>
    <p1510:client id="{F061E4B0-A0A3-4F89-8D15-67725C04C9D0}" v="731" dt="2021-11-04T17:06:57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3T18:28:46.0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0,'12732'0,"-12711"0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3T18:28:53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1,'12736'0,"-12719"0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5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70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95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32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88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81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50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88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17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8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31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6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045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978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80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6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05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81BC-B02B-EB49-A3BC-78DDF0C67C77}" type="datetimeFigureOut">
              <a:rPr lang="it-IT" smtClean="0"/>
              <a:t>04/11/2021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09D89-7BD0-3C48-80C3-E282699D21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00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aomaestra.com/2006/11/gli-assiro-babilonesi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482DCE-D051-7649-AC02-7D41F9C63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694" y="2752716"/>
            <a:ext cx="9802416" cy="1971303"/>
          </a:xfrm>
        </p:spPr>
        <p:txBody>
          <a:bodyPr>
            <a:normAutofit/>
          </a:bodyPr>
          <a:lstStyle/>
          <a:p>
            <a:r>
              <a:rPr lang="it-IT" u="sng">
                <a:latin typeface="Amasis MT Pro Black" panose="02000000000000000000" pitchFamily="2" charset="0"/>
                <a:ea typeface="Amasis MT Pro Black" panose="02000000000000000000" pitchFamily="2" charset="0"/>
                <a:cs typeface="Calibri Light"/>
              </a:rPr>
              <a:t>Gli assiri: Un popolo innovativo</a:t>
            </a:r>
          </a:p>
        </p:txBody>
      </p:sp>
    </p:spTree>
    <p:extLst>
      <p:ext uri="{BB962C8B-B14F-4D97-AF65-F5344CB8AC3E}">
        <p14:creationId xmlns:p14="http://schemas.microsoft.com/office/powerpoint/2010/main" val="3667982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A7EB6-8F10-4CFD-B386-B14F2D72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FF0000"/>
                </a:solidFill>
              </a:rPr>
              <a:t>L’espansione degli Assiri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12CC6-26B0-41B7-8E4B-DF77FD04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Dalle origini nomadi all’irresistibile espansione</a:t>
            </a:r>
          </a:p>
          <a:p>
            <a:r>
              <a:rPr lang="it-IT"/>
              <a:t>Una politica basata sull’esercito</a:t>
            </a:r>
          </a:p>
          <a:p>
            <a:r>
              <a:rPr lang="it-IT" err="1"/>
              <a:t>Assurbanipal</a:t>
            </a:r>
            <a:r>
              <a:rPr lang="it-IT"/>
              <a:t> e la fine del regno assiro</a:t>
            </a:r>
          </a:p>
        </p:txBody>
      </p:sp>
    </p:spTree>
    <p:extLst>
      <p:ext uri="{BB962C8B-B14F-4D97-AF65-F5344CB8AC3E}">
        <p14:creationId xmlns:p14="http://schemas.microsoft.com/office/powerpoint/2010/main" val="68314605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9ADA7-D996-AC4A-9EF1-291E540D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238030"/>
            <a:ext cx="6586491" cy="1286160"/>
          </a:xfrm>
        </p:spPr>
        <p:txBody>
          <a:bodyPr anchor="b">
            <a:normAutofit/>
          </a:bodyPr>
          <a:lstStyle/>
          <a:p>
            <a:r>
              <a:rPr lang="it-IT" sz="4100"/>
              <a:t>Dalle origini all’irresistibile espansione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8BA52-CB0E-EE4D-B01A-0BBF1F6A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913" y="1524190"/>
            <a:ext cx="6770849" cy="50957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700">
                <a:solidFill>
                  <a:schemeClr val="tx1"/>
                </a:solidFill>
                <a:ea typeface="+mn-lt"/>
                <a:cs typeface="+mn-lt"/>
              </a:rPr>
              <a:t>Gli Assiri dal nome della loro prima capitale del loro impero </a:t>
            </a:r>
            <a:r>
              <a:rPr lang="it-IT" sz="1700" b="1">
                <a:solidFill>
                  <a:schemeClr val="tx1"/>
                </a:solidFill>
                <a:ea typeface="+mn-lt"/>
                <a:cs typeface="+mn-lt"/>
              </a:rPr>
              <a:t>Assur</a:t>
            </a:r>
          </a:p>
          <a:p>
            <a:pPr>
              <a:lnSpc>
                <a:spcPct val="100000"/>
              </a:lnSpc>
            </a:pPr>
            <a:r>
              <a:rPr lang="it-IT" sz="1700">
                <a:solidFill>
                  <a:schemeClr val="tx1"/>
                </a:solidFill>
                <a:ea typeface="+mn-lt"/>
                <a:cs typeface="+mn-lt"/>
              </a:rPr>
              <a:t>un popolo di nomadi semiti (I </a:t>
            </a:r>
            <a:r>
              <a:rPr lang="it-IT" sz="1700" b="1">
                <a:solidFill>
                  <a:schemeClr val="tx1"/>
                </a:solidFill>
                <a:ea typeface="+mn-lt"/>
                <a:cs typeface="+mn-lt"/>
              </a:rPr>
              <a:t>Semiti</a:t>
            </a:r>
            <a:r>
              <a:rPr lang="it-IT" sz="1700">
                <a:solidFill>
                  <a:schemeClr val="tx1"/>
                </a:solidFill>
                <a:ea typeface="+mn-lt"/>
                <a:cs typeface="+mn-lt"/>
              </a:rPr>
              <a:t> sono tutti i popoli che parlano lingue collegate al ceppo linguistico </a:t>
            </a:r>
            <a:r>
              <a:rPr lang="it-IT" sz="1700" b="1">
                <a:solidFill>
                  <a:schemeClr val="tx1"/>
                </a:solidFill>
                <a:ea typeface="+mn-lt"/>
                <a:cs typeface="+mn-lt"/>
              </a:rPr>
              <a:t>semitico</a:t>
            </a:r>
            <a:r>
              <a:rPr lang="it-IT" sz="1700">
                <a:solidFill>
                  <a:schemeClr val="tx1"/>
                </a:solidFill>
                <a:ea typeface="+mn-lt"/>
                <a:cs typeface="+mn-lt"/>
              </a:rPr>
              <a:t> Arabi, Ebrei)</a:t>
            </a:r>
          </a:p>
          <a:p>
            <a:pPr>
              <a:lnSpc>
                <a:spcPct val="100000"/>
              </a:lnSpc>
            </a:pPr>
            <a:r>
              <a:rPr lang="it-IT" sz="1700" b="1">
                <a:solidFill>
                  <a:schemeClr val="tx1"/>
                </a:solidFill>
                <a:ea typeface="+mn-lt"/>
                <a:cs typeface="+mn-lt"/>
              </a:rPr>
              <a:t>insediati da tempo </a:t>
            </a:r>
            <a:r>
              <a:rPr lang="it-IT" sz="1700">
                <a:solidFill>
                  <a:schemeClr val="tx1"/>
                </a:solidFill>
                <a:ea typeface="+mn-lt"/>
                <a:cs typeface="+mn-lt"/>
              </a:rPr>
              <a:t>in  lungo il corso </a:t>
            </a:r>
            <a:r>
              <a:rPr lang="it-IT" sz="1700">
                <a:solidFill>
                  <a:schemeClr val="bg1"/>
                </a:solidFill>
                <a:highlight>
                  <a:srgbClr val="FFFF00"/>
                </a:highlight>
                <a:ea typeface="+mn-lt"/>
                <a:cs typeface="+mn-lt"/>
              </a:rPr>
              <a:t>del Tigri</a:t>
            </a:r>
            <a:r>
              <a:rPr lang="it-IT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1700">
                <a:solidFill>
                  <a:schemeClr val="tx1"/>
                </a:solidFill>
                <a:ea typeface="+mn-lt"/>
                <a:cs typeface="+mn-lt"/>
              </a:rPr>
              <a:t>tra le pianure mesopotamiche e l’altopiano anatolico</a:t>
            </a:r>
          </a:p>
          <a:p>
            <a:pPr>
              <a:lnSpc>
                <a:spcPct val="100000"/>
              </a:lnSpc>
            </a:pPr>
            <a:r>
              <a:rPr lang="it-IT" sz="1700">
                <a:solidFill>
                  <a:schemeClr val="tx1"/>
                </a:solidFill>
                <a:ea typeface="+mn-lt"/>
                <a:cs typeface="+mn-lt"/>
              </a:rPr>
              <a:t>subito la </a:t>
            </a:r>
            <a:r>
              <a:rPr lang="it-IT" sz="1700">
                <a:solidFill>
                  <a:schemeClr val="bg1"/>
                </a:solidFill>
                <a:highlight>
                  <a:srgbClr val="FFFF00"/>
                </a:highlight>
                <a:ea typeface="+mn-lt"/>
                <a:cs typeface="+mn-lt"/>
              </a:rPr>
              <a:t>dominazione</a:t>
            </a:r>
            <a:r>
              <a:rPr lang="it-IT" sz="1700">
                <a:solidFill>
                  <a:schemeClr val="tx1"/>
                </a:solidFill>
                <a:ea typeface="+mn-lt"/>
                <a:cs typeface="+mn-lt"/>
              </a:rPr>
              <a:t> di </a:t>
            </a:r>
            <a:r>
              <a:rPr lang="it-IT" sz="1700" b="1">
                <a:solidFill>
                  <a:schemeClr val="tx1"/>
                </a:solidFill>
                <a:ea typeface="+mn-lt"/>
                <a:cs typeface="+mn-lt"/>
              </a:rPr>
              <a:t>Babilonesi, Elamiti e Hittiti.</a:t>
            </a:r>
          </a:p>
          <a:p>
            <a:pPr>
              <a:lnSpc>
                <a:spcPct val="100000"/>
              </a:lnSpc>
            </a:pPr>
            <a:r>
              <a:rPr lang="it-IT" sz="1700" b="0" i="0" u="none" strike="noStrike" baseline="0">
                <a:solidFill>
                  <a:schemeClr val="tx1"/>
                </a:solidFill>
              </a:rPr>
              <a:t>Seppero però volgere a proprio favore </a:t>
            </a:r>
            <a:r>
              <a:rPr lang="it-IT" sz="1700" b="1" i="0" u="sng" strike="noStrike" baseline="0">
                <a:solidFill>
                  <a:schemeClr val="tx1"/>
                </a:solidFill>
              </a:rPr>
              <a:t>il declino degli Hittiti</a:t>
            </a:r>
            <a:r>
              <a:rPr lang="it-IT" sz="1700" b="0" i="0" u="none" strike="noStrike" baseline="0">
                <a:solidFill>
                  <a:schemeClr val="tx1"/>
                </a:solidFill>
              </a:rPr>
              <a:t>, appropriandosi delle loro </a:t>
            </a:r>
            <a:r>
              <a:rPr lang="it-IT" sz="1700" b="0" i="0" u="none" strike="noStrike" baseline="0">
                <a:solidFill>
                  <a:schemeClr val="bg1"/>
                </a:solidFill>
                <a:highlight>
                  <a:srgbClr val="FFFF00"/>
                </a:highlight>
              </a:rPr>
              <a:t>innovazioni belliche</a:t>
            </a:r>
          </a:p>
          <a:p>
            <a:pPr>
              <a:lnSpc>
                <a:spcPct val="100000"/>
              </a:lnSpc>
            </a:pPr>
            <a:r>
              <a:rPr lang="it-IT" sz="1700" b="0" i="0" u="none" strike="noStrike" baseline="0">
                <a:solidFill>
                  <a:schemeClr val="tx1"/>
                </a:solidFill>
              </a:rPr>
              <a:t>Allestendo un esercito </a:t>
            </a:r>
            <a:r>
              <a:rPr lang="it-IT" sz="1700" b="0" i="0" u="none" strike="noStrike" baseline="0">
                <a:solidFill>
                  <a:schemeClr val="bg1"/>
                </a:solidFill>
                <a:highlight>
                  <a:srgbClr val="FFFF00"/>
                </a:highlight>
              </a:rPr>
              <a:t>efficientissimo e imbattibile</a:t>
            </a:r>
          </a:p>
          <a:p>
            <a:pPr>
              <a:lnSpc>
                <a:spcPct val="100000"/>
              </a:lnSpc>
            </a:pPr>
            <a:r>
              <a:rPr lang="it-IT" sz="1700" b="0" i="0" u="none" strike="noStrike" baseline="0">
                <a:solidFill>
                  <a:schemeClr val="tx1"/>
                </a:solidFill>
                <a:latin typeface="JansonTextLTStd-Roman"/>
              </a:rPr>
              <a:t>Anche se il loro regno era di piccole dimensioni e spesso sottomesso ai popoli confinanti</a:t>
            </a:r>
          </a:p>
          <a:p>
            <a:pPr algn="l">
              <a:lnSpc>
                <a:spcPct val="100000"/>
              </a:lnSpc>
            </a:pPr>
            <a:r>
              <a:rPr lang="it-IT" sz="1800" b="0" i="0" u="none" strike="noStrike" baseline="0">
                <a:solidFill>
                  <a:schemeClr val="tx1"/>
                </a:solidFill>
                <a:latin typeface="JansonTextLTStd-Roman"/>
              </a:rPr>
              <a:t>quel momento gli Assiri approfittarono delle invasioni dei “</a:t>
            </a:r>
            <a:r>
              <a:rPr lang="it-IT" sz="1800" b="0" i="0" u="sng" strike="noStrike" baseline="0">
                <a:solidFill>
                  <a:schemeClr val="tx1"/>
                </a:solidFill>
                <a:latin typeface="JansonTextLTStd-Roman"/>
              </a:rPr>
              <a:t>popoli del ma</a:t>
            </a:r>
            <a:r>
              <a:rPr lang="it-IT" sz="1800" b="0" i="0" strike="noStrike" baseline="0">
                <a:solidFill>
                  <a:schemeClr val="tx1"/>
                </a:solidFill>
                <a:latin typeface="JansonTextLTStd-Roman"/>
              </a:rPr>
              <a:t>re</a:t>
            </a:r>
            <a:r>
              <a:rPr lang="it-IT" sz="1800" b="0" i="0" u="none" strike="noStrike" baseline="0">
                <a:solidFill>
                  <a:schemeClr val="tx1"/>
                </a:solidFill>
                <a:latin typeface="JansonTextLTStd-Roman"/>
              </a:rPr>
              <a:t>” ai danni di </a:t>
            </a:r>
            <a:r>
              <a:rPr lang="it-IT" sz="1800" b="0" i="0" u="none" strike="noStrike" baseline="0">
                <a:solidFill>
                  <a:schemeClr val="bg1"/>
                </a:solidFill>
                <a:highlight>
                  <a:srgbClr val="FFFF00"/>
                </a:highlight>
                <a:latin typeface="JansonTextLTStd-Roman"/>
              </a:rPr>
              <a:t>Egizi e Hittiti </a:t>
            </a:r>
            <a:r>
              <a:rPr lang="it-IT" sz="1800" b="0" i="0" u="none" strike="noStrike" baseline="0">
                <a:solidFill>
                  <a:schemeClr val="tx1"/>
                </a:solidFill>
                <a:latin typeface="JansonTextLTStd-Roman"/>
              </a:rPr>
              <a:t>e avviarono </a:t>
            </a:r>
            <a:r>
              <a:rPr lang="it-IT" sz="1800" b="1" i="0" u="none" strike="noStrike" baseline="0">
                <a:solidFill>
                  <a:schemeClr val="tx1"/>
                </a:solidFill>
                <a:latin typeface="JansonTextLTStd-Roman"/>
              </a:rPr>
              <a:t>la propria espansione</a:t>
            </a:r>
            <a:r>
              <a:rPr lang="it-IT" sz="1800" b="0" i="0" u="none" strike="noStrike" baseline="0">
                <a:solidFill>
                  <a:schemeClr val="tx1"/>
                </a:solidFill>
                <a:latin typeface="JansonTextLTStd-Roman"/>
              </a:rPr>
              <a:t>. Intorno al 1100 a.C.</a:t>
            </a:r>
            <a:endParaRPr lang="it-IT" sz="1700" b="1">
              <a:solidFill>
                <a:schemeClr val="tx1"/>
              </a:solidFill>
              <a:highlight>
                <a:srgbClr val="FFFF00"/>
              </a:highlight>
              <a:cs typeface="Calibri" panose="020F0502020204030204"/>
            </a:endParaRP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98178FB1-67F6-4940-83A1-5A4447BE2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1337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3421638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61797-BC3C-4D06-A013-F1748E2B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Una politica violenta basata sull’esercito</a:t>
            </a:r>
            <a:br>
              <a:rPr lang="it-IT">
                <a:solidFill>
                  <a:schemeClr val="tx1"/>
                </a:solidFill>
              </a:rPr>
            </a:br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003F5C-C17E-45A1-BCF1-9D6ACC2B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/>
              <a:t>Assur, la capitale</a:t>
            </a:r>
          </a:p>
          <a:p>
            <a:r>
              <a:rPr lang="it-IT"/>
              <a:t>Il dio nazionale assiro, la divinità della vendetta</a:t>
            </a:r>
          </a:p>
          <a:p>
            <a:r>
              <a:rPr lang="it-IT"/>
              <a:t>La divisione dell’esercito:</a:t>
            </a:r>
          </a:p>
          <a:p>
            <a:r>
              <a:rPr lang="it-IT"/>
              <a:t>Cavalieri </a:t>
            </a:r>
          </a:p>
          <a:p>
            <a:r>
              <a:rPr lang="it-IT"/>
              <a:t>Fanti</a:t>
            </a:r>
          </a:p>
          <a:p>
            <a:endParaRPr lang="it-IT"/>
          </a:p>
          <a:p>
            <a:r>
              <a:rPr lang="it-IT"/>
              <a:t>Come erano composte le guerre, feroci, con saccheggi, incendi, devastazioni, stermini e deportazioni di massa</a:t>
            </a:r>
          </a:p>
          <a:p>
            <a:r>
              <a:rPr lang="it-IT"/>
              <a:t>L’amministrazione statale non aveva la stessa efficienza dell’esercito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044E9515-CBCB-411D-B584-8EB24F215DDD}"/>
                  </a:ext>
                </a:extLst>
              </p14:cNvPr>
              <p14:cNvContentPartPr/>
              <p14:nvPr/>
            </p14:nvContentPartPr>
            <p14:xfrm>
              <a:off x="5750032" y="4737489"/>
              <a:ext cx="4591348" cy="36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044E9515-CBCB-411D-B584-8EB24F215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6033" y="4629489"/>
                <a:ext cx="4698986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D88DBB7-4F45-46D1-83F1-445FA10EBF28}"/>
                  </a:ext>
                </a:extLst>
              </p14:cNvPr>
              <p14:cNvContentPartPr/>
              <p14:nvPr/>
            </p14:nvContentPartPr>
            <p14:xfrm>
              <a:off x="3229585" y="5047668"/>
              <a:ext cx="4591348" cy="3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D88DBB7-4F45-46D1-83F1-445FA10EBF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5586" y="4939668"/>
                <a:ext cx="4698986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6504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FDDB4-0DA2-4C6A-82F7-7E3B5FC0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it-IT" sz="4100" err="1"/>
              <a:t>Assurbanipal</a:t>
            </a:r>
            <a:r>
              <a:rPr lang="it-IT" sz="4100"/>
              <a:t> e la fine del regno assiro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095113-9154-42EC-BCB7-EC6CF1A4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it-IT" sz="2000"/>
              <a:t>Assurbanipal: re assiro che ha sottomesso l’Alto Egitto e ha dato vita a </a:t>
            </a:r>
            <a:r>
              <a:rPr lang="it-IT" sz="2000" b="1"/>
              <a:t>un unico organismo politico </a:t>
            </a:r>
          </a:p>
          <a:p>
            <a:r>
              <a:rPr lang="it-IT" sz="2000"/>
              <a:t>La capitale fu trasferita ad </a:t>
            </a:r>
            <a:r>
              <a:rPr lang="it-IT" sz="2000" b="1" i="1"/>
              <a:t>Assur a Ninive </a:t>
            </a:r>
          </a:p>
          <a:p>
            <a:r>
              <a:rPr lang="it-IT" sz="2000"/>
              <a:t>Dopo tempo le pratiche militari assire </a:t>
            </a:r>
            <a:r>
              <a:rPr lang="it-IT" sz="2000" b="1"/>
              <a:t>sottomettono e rendono povere diversi popoli </a:t>
            </a:r>
          </a:p>
          <a:p>
            <a:r>
              <a:rPr lang="it-IT" sz="2000"/>
              <a:t>Nel 612 a.C i Babilonesi sterminano il popolo assiro </a:t>
            </a:r>
          </a:p>
          <a:p>
            <a:r>
              <a:rPr lang="it-IT" sz="2000"/>
              <a:t>Il sovrano del futuro regno neobabilonese fu Nabucodonosor II, finchè il </a:t>
            </a:r>
            <a:r>
              <a:rPr lang="it-IT" sz="2000" b="1"/>
              <a:t>re persiano Ciro nel 539 a.C </a:t>
            </a:r>
            <a:r>
              <a:rPr lang="it-IT" sz="2000"/>
              <a:t>conquistò </a:t>
            </a:r>
            <a:r>
              <a:rPr lang="it-IT" sz="2000" b="1"/>
              <a:t>Babilonia</a:t>
            </a:r>
          </a:p>
        </p:txBody>
      </p:sp>
      <p:pic>
        <p:nvPicPr>
          <p:cNvPr id="1028" name="Picture 4" descr="Assurbanipal crudele re del mondo - Il Sole 24 ORE">
            <a:extLst>
              <a:ext uri="{FF2B5EF4-FFF2-40B4-BE49-F238E27FC236}">
                <a16:creationId xmlns:a16="http://schemas.microsoft.com/office/drawing/2014/main" id="{CDAD46D5-1591-4330-906D-4A73F2990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r="23876" b="-2"/>
          <a:stretch/>
        </p:blipFill>
        <p:spPr bwMode="auto">
          <a:xfrm>
            <a:off x="0" y="0"/>
            <a:ext cx="4527592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8095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FEE4733-7D01-4A32-9091-CE7624840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3846786" cy="3118121"/>
          </a:xfrm>
        </p:spPr>
      </p:pic>
      <p:pic>
        <p:nvPicPr>
          <p:cNvPr id="1026" name="Picture 2" descr="Ninive, l'antica e splendente città assira ridotta ad un cumulo di macerie">
            <a:extLst>
              <a:ext uri="{FF2B5EF4-FFF2-40B4-BE49-F238E27FC236}">
                <a16:creationId xmlns:a16="http://schemas.microsoft.com/office/drawing/2014/main" id="{2BE56F25-6A8A-44FA-B4C9-EEFF7372C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91" y="3003736"/>
            <a:ext cx="6510049" cy="366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li Assiri - Appunti di Storia">
            <a:extLst>
              <a:ext uri="{FF2B5EF4-FFF2-40B4-BE49-F238E27FC236}">
                <a16:creationId xmlns:a16="http://schemas.microsoft.com/office/drawing/2014/main" id="{1E60A041-66EA-4583-B17A-B0F419C5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7" y="321890"/>
            <a:ext cx="3057236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252CF7-7F96-482F-9D26-C62D5D60687A}"/>
              </a:ext>
            </a:extLst>
          </p:cNvPr>
          <p:cNvSpPr txBox="1"/>
          <p:nvPr/>
        </p:nvSpPr>
        <p:spPr>
          <a:xfrm>
            <a:off x="5357091" y="321890"/>
            <a:ext cx="569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I cavalieri assiri </a:t>
            </a:r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B1CAAC57-297F-4A01-8498-046CB5FB3A1B}"/>
              </a:ext>
            </a:extLst>
          </p:cNvPr>
          <p:cNvCxnSpPr>
            <a:cxnSpLocks/>
          </p:cNvCxnSpPr>
          <p:nvPr/>
        </p:nvCxnSpPr>
        <p:spPr>
          <a:xfrm flipH="1">
            <a:off x="4224682" y="494422"/>
            <a:ext cx="90675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F8A88-A2BD-44C3-B6C2-A5E9B2D46622}"/>
              </a:ext>
            </a:extLst>
          </p:cNvPr>
          <p:cNvSpPr txBox="1"/>
          <p:nvPr/>
        </p:nvSpPr>
        <p:spPr>
          <a:xfrm>
            <a:off x="4945150" y="2069524"/>
            <a:ext cx="582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La città di Ninive che si trova nello stato di Assur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32FC63-EF8A-4806-9E32-CD6BC0678EB3}"/>
              </a:ext>
            </a:extLst>
          </p:cNvPr>
          <p:cNvCxnSpPr>
            <a:cxnSpLocks/>
          </p:cNvCxnSpPr>
          <p:nvPr/>
        </p:nvCxnSpPr>
        <p:spPr>
          <a:xfrm>
            <a:off x="7343531" y="2531644"/>
            <a:ext cx="1001684" cy="37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7DAA3F8-FD6D-4865-84C7-5150C158F6D9}"/>
              </a:ext>
            </a:extLst>
          </p:cNvPr>
          <p:cNvSpPr txBox="1"/>
          <p:nvPr/>
        </p:nvSpPr>
        <p:spPr>
          <a:xfrm>
            <a:off x="4786666" y="936912"/>
            <a:ext cx="322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>
                <a:solidFill>
                  <a:srgbClr val="FF0000"/>
                </a:solidFill>
              </a:rPr>
              <a:t>Assurbanipal</a:t>
            </a:r>
            <a:r>
              <a:rPr lang="it-IT">
                <a:solidFill>
                  <a:srgbClr val="FF0000"/>
                </a:solidFill>
              </a:rPr>
              <a:t> re assiro che diventò re nel 668 </a:t>
            </a:r>
            <a:r>
              <a:rPr lang="it-IT" err="1">
                <a:solidFill>
                  <a:srgbClr val="FF0000"/>
                </a:solidFill>
              </a:rPr>
              <a:t>a.C</a:t>
            </a:r>
            <a:r>
              <a:rPr lang="it-IT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284DEF9-442C-465E-A033-1F5B4AD4A1A5}"/>
              </a:ext>
            </a:extLst>
          </p:cNvPr>
          <p:cNvCxnSpPr>
            <a:cxnSpLocks/>
          </p:cNvCxnSpPr>
          <p:nvPr/>
        </p:nvCxnSpPr>
        <p:spPr>
          <a:xfrm>
            <a:off x="8010157" y="1241405"/>
            <a:ext cx="505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Assiri, mostra storia ultimo re Assurbanipal al British Museum">
            <a:extLst>
              <a:ext uri="{FF2B5EF4-FFF2-40B4-BE49-F238E27FC236}">
                <a16:creationId xmlns:a16="http://schemas.microsoft.com/office/drawing/2014/main" id="{FBC9FD2B-5D13-4481-9031-54F910E7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032"/>
            <a:ext cx="3528292" cy="280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638D241-CC48-4F33-9CCA-31C8937351B0}"/>
              </a:ext>
            </a:extLst>
          </p:cNvPr>
          <p:cNvSpPr txBox="1"/>
          <p:nvPr/>
        </p:nvSpPr>
        <p:spPr>
          <a:xfrm>
            <a:off x="871914" y="3145427"/>
            <a:ext cx="407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Fonti materiali che testimoniano l’esistenza della popolazione assira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84545BC-FF8B-4B83-99D7-7CF6FD61DE1F}"/>
              </a:ext>
            </a:extLst>
          </p:cNvPr>
          <p:cNvCxnSpPr>
            <a:cxnSpLocks/>
          </p:cNvCxnSpPr>
          <p:nvPr/>
        </p:nvCxnSpPr>
        <p:spPr>
          <a:xfrm flipH="1">
            <a:off x="361217" y="3231976"/>
            <a:ext cx="510697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3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0</TotalTime>
  <Words>324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JansonTextLTStd-Roman</vt:lpstr>
      <vt:lpstr>Tw Cen MT</vt:lpstr>
      <vt:lpstr>Circuito</vt:lpstr>
      <vt:lpstr>Gli assiri: Un popolo innovativo</vt:lpstr>
      <vt:lpstr>L’espansione degli Assiri</vt:lpstr>
      <vt:lpstr>Dalle origini all’irresistibile espansione</vt:lpstr>
      <vt:lpstr>Una politica violenta basata sull’esercito </vt:lpstr>
      <vt:lpstr>Assurbanipal e la fine del regno assiro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assiri: Un popolo innovativo</dc:title>
  <dc:creator>LORENZO BERTINELLI</dc:creator>
  <cp:lastModifiedBy>LORENZO BERTINELLI</cp:lastModifiedBy>
  <cp:revision>1</cp:revision>
  <dcterms:created xsi:type="dcterms:W3CDTF">2021-10-25T09:13:47Z</dcterms:created>
  <dcterms:modified xsi:type="dcterms:W3CDTF">2021-11-04T17:06:57Z</dcterms:modified>
</cp:coreProperties>
</file>