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8" r:id="rId4"/>
    <p:sldId id="267" r:id="rId5"/>
    <p:sldId id="273" r:id="rId6"/>
    <p:sldId id="274" r:id="rId7"/>
    <p:sldId id="270" r:id="rId8"/>
    <p:sldId id="277" r:id="rId9"/>
    <p:sldId id="272" r:id="rId10"/>
    <p:sldId id="275" r:id="rId11"/>
    <p:sldId id="257" r:id="rId12"/>
    <p:sldId id="259" r:id="rId13"/>
    <p:sldId id="258" r:id="rId14"/>
    <p:sldId id="262" r:id="rId15"/>
    <p:sldId id="260" r:id="rId16"/>
    <p:sldId id="261" r:id="rId17"/>
    <p:sldId id="263" r:id="rId18"/>
    <p:sldId id="264" r:id="rId19"/>
    <p:sldId id="265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B9C72D-AD81-414B-B263-5D5F04FDE2AC}" v="26" dt="2023-09-27T14:34:17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66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073183-046E-43A7-B688-073F99472AE3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71A211-A5F9-4B28-ACCD-1406AE288790}">
      <dgm:prSet/>
      <dgm:spPr/>
      <dgm:t>
        <a:bodyPr/>
        <a:lstStyle/>
        <a:p>
          <a:r>
            <a:rPr lang="it-IT" dirty="0"/>
            <a:t>Windows è dotato di un’interfaccia grafica intuitiva per gli utenti.</a:t>
          </a:r>
          <a:endParaRPr lang="en-US" dirty="0"/>
        </a:p>
      </dgm:t>
    </dgm:pt>
    <dgm:pt modelId="{C740145B-5625-44BE-9EB5-7EA5E748968D}" type="parTrans" cxnId="{D0D679DF-1EDD-4572-8DFA-D0482ED5FB95}">
      <dgm:prSet/>
      <dgm:spPr/>
      <dgm:t>
        <a:bodyPr/>
        <a:lstStyle/>
        <a:p>
          <a:endParaRPr lang="en-US"/>
        </a:p>
      </dgm:t>
    </dgm:pt>
    <dgm:pt modelId="{59278B57-F2A8-49E9-9409-A2ED1455CC50}" type="sibTrans" cxnId="{D0D679DF-1EDD-4572-8DFA-D0482ED5FB95}">
      <dgm:prSet/>
      <dgm:spPr/>
      <dgm:t>
        <a:bodyPr/>
        <a:lstStyle/>
        <a:p>
          <a:endParaRPr lang="en-US"/>
        </a:p>
      </dgm:t>
    </dgm:pt>
    <dgm:pt modelId="{BB65BB89-A62E-48B8-B434-045FC5CDD64C}">
      <dgm:prSet/>
      <dgm:spPr/>
      <dgm:t>
        <a:bodyPr/>
        <a:lstStyle/>
        <a:p>
          <a:r>
            <a:rPr lang="it-IT" dirty="0"/>
            <a:t>Linux permette ai propri utenti di progettare l’interfaccia grafica, non strettamente necessaria però al suo utilizzo.</a:t>
          </a:r>
          <a:endParaRPr lang="en-US" dirty="0"/>
        </a:p>
      </dgm:t>
    </dgm:pt>
    <dgm:pt modelId="{5419A5CF-BBF0-41C8-8452-7A4F97E4153D}" type="parTrans" cxnId="{56525CB7-8DA4-4EE9-8EB6-5558FFF36281}">
      <dgm:prSet/>
      <dgm:spPr/>
      <dgm:t>
        <a:bodyPr/>
        <a:lstStyle/>
        <a:p>
          <a:endParaRPr lang="en-US"/>
        </a:p>
      </dgm:t>
    </dgm:pt>
    <dgm:pt modelId="{91954399-916F-4564-9808-A20794146A6E}" type="sibTrans" cxnId="{56525CB7-8DA4-4EE9-8EB6-5558FFF36281}">
      <dgm:prSet/>
      <dgm:spPr/>
      <dgm:t>
        <a:bodyPr/>
        <a:lstStyle/>
        <a:p>
          <a:endParaRPr lang="en-US"/>
        </a:p>
      </dgm:t>
    </dgm:pt>
    <dgm:pt modelId="{EC4CC7CB-F78C-46B9-8896-7E17128F2A05}" type="pres">
      <dgm:prSet presAssocID="{15073183-046E-43A7-B688-073F99472AE3}" presName="linear" presStyleCnt="0">
        <dgm:presLayoutVars>
          <dgm:animLvl val="lvl"/>
          <dgm:resizeHandles val="exact"/>
        </dgm:presLayoutVars>
      </dgm:prSet>
      <dgm:spPr/>
    </dgm:pt>
    <dgm:pt modelId="{14C3A904-9163-44B2-A21B-77884CFF72E9}" type="pres">
      <dgm:prSet presAssocID="{0071A211-A5F9-4B28-ACCD-1406AE28879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A41031A-CB89-46F9-B02F-17F91FBD9ED6}" type="pres">
      <dgm:prSet presAssocID="{59278B57-F2A8-49E9-9409-A2ED1455CC50}" presName="spacer" presStyleCnt="0"/>
      <dgm:spPr/>
    </dgm:pt>
    <dgm:pt modelId="{A1A5316B-CE08-4920-B659-C2AE87085C20}" type="pres">
      <dgm:prSet presAssocID="{BB65BB89-A62E-48B8-B434-045FC5CDD64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3FFE014-1781-4DA5-B46F-71A4AC7793F6}" type="presOf" srcId="{BB65BB89-A62E-48B8-B434-045FC5CDD64C}" destId="{A1A5316B-CE08-4920-B659-C2AE87085C20}" srcOrd="0" destOrd="0" presId="urn:microsoft.com/office/officeart/2005/8/layout/vList2"/>
    <dgm:cxn modelId="{E6E14674-9219-4287-80E2-12145B502464}" type="presOf" srcId="{15073183-046E-43A7-B688-073F99472AE3}" destId="{EC4CC7CB-F78C-46B9-8896-7E17128F2A05}" srcOrd="0" destOrd="0" presId="urn:microsoft.com/office/officeart/2005/8/layout/vList2"/>
    <dgm:cxn modelId="{B6CB5D97-36DF-47B2-B6A4-E86F63366124}" type="presOf" srcId="{0071A211-A5F9-4B28-ACCD-1406AE288790}" destId="{14C3A904-9163-44B2-A21B-77884CFF72E9}" srcOrd="0" destOrd="0" presId="urn:microsoft.com/office/officeart/2005/8/layout/vList2"/>
    <dgm:cxn modelId="{56525CB7-8DA4-4EE9-8EB6-5558FFF36281}" srcId="{15073183-046E-43A7-B688-073F99472AE3}" destId="{BB65BB89-A62E-48B8-B434-045FC5CDD64C}" srcOrd="1" destOrd="0" parTransId="{5419A5CF-BBF0-41C8-8452-7A4F97E4153D}" sibTransId="{91954399-916F-4564-9808-A20794146A6E}"/>
    <dgm:cxn modelId="{D0D679DF-1EDD-4572-8DFA-D0482ED5FB95}" srcId="{15073183-046E-43A7-B688-073F99472AE3}" destId="{0071A211-A5F9-4B28-ACCD-1406AE288790}" srcOrd="0" destOrd="0" parTransId="{C740145B-5625-44BE-9EB5-7EA5E748968D}" sibTransId="{59278B57-F2A8-49E9-9409-A2ED1455CC50}"/>
    <dgm:cxn modelId="{54C621D5-E471-4123-9A36-9AB4E64F8B6A}" type="presParOf" srcId="{EC4CC7CB-F78C-46B9-8896-7E17128F2A05}" destId="{14C3A904-9163-44B2-A21B-77884CFF72E9}" srcOrd="0" destOrd="0" presId="urn:microsoft.com/office/officeart/2005/8/layout/vList2"/>
    <dgm:cxn modelId="{B8D5E3C9-5891-4D58-B09D-C01C1521CE3D}" type="presParOf" srcId="{EC4CC7CB-F78C-46B9-8896-7E17128F2A05}" destId="{DA41031A-CB89-46F9-B02F-17F91FBD9ED6}" srcOrd="1" destOrd="0" presId="urn:microsoft.com/office/officeart/2005/8/layout/vList2"/>
    <dgm:cxn modelId="{37AB6482-56A0-4799-8542-FB2FFDD305D3}" type="presParOf" srcId="{EC4CC7CB-F78C-46B9-8896-7E17128F2A05}" destId="{A1A5316B-CE08-4920-B659-C2AE87085C2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3A904-9163-44B2-A21B-77884CFF72E9}">
      <dsp:nvSpPr>
        <dsp:cNvPr id="0" name=""/>
        <dsp:cNvSpPr/>
      </dsp:nvSpPr>
      <dsp:spPr>
        <a:xfrm>
          <a:off x="0" y="35856"/>
          <a:ext cx="4974771" cy="18318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Windows è dotato di un’interfaccia grafica intuitiva per gli utenti.</a:t>
          </a:r>
          <a:endParaRPr lang="en-US" sz="2600" kern="1200" dirty="0"/>
        </a:p>
      </dsp:txBody>
      <dsp:txXfrm>
        <a:off x="89424" y="125280"/>
        <a:ext cx="4795923" cy="1653006"/>
      </dsp:txXfrm>
    </dsp:sp>
    <dsp:sp modelId="{A1A5316B-CE08-4920-B659-C2AE87085C20}">
      <dsp:nvSpPr>
        <dsp:cNvPr id="0" name=""/>
        <dsp:cNvSpPr/>
      </dsp:nvSpPr>
      <dsp:spPr>
        <a:xfrm>
          <a:off x="0" y="1942590"/>
          <a:ext cx="4974771" cy="183185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Linux permette ai propri utenti di progettare l’interfaccia grafica, non strettamente necessaria però al suo utilizzo.</a:t>
          </a:r>
          <a:endParaRPr lang="en-US" sz="2600" kern="1200" dirty="0"/>
        </a:p>
      </dsp:txBody>
      <dsp:txXfrm>
        <a:off x="89424" y="2032014"/>
        <a:ext cx="4795923" cy="1653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8A404-6075-9568-DEF4-11A63F835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BDB673-1343-7F6E-5E2B-B6851155C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AFFCC3-9594-D76D-5E5F-F9AB0B27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F8E6-9E60-4CA5-B01E-0DC45BBCC760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38B943-0CFB-E6E3-7D0A-CCB9424C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E75A9F-D7D5-EBBF-EF8D-E9B33D45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D7C9-AAF8-45AF-BE55-4CA29CD3D8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987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2EC8D4-6495-DBF3-5253-D8A4E0D7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A47DF9-BCBF-1F93-02F9-BA955AF29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D8285B-2614-BAB4-8AFF-ECAA7EA1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F8E6-9E60-4CA5-B01E-0DC45BBCC760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040283-95E0-CDFE-4943-D74BAC35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60B03B-EE8E-A72E-742A-E8BAB0C4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D7C9-AAF8-45AF-BE55-4CA29CD3D8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369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0B67E3C-85E7-FC97-1A82-E88132B58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046E39-A794-87B0-5971-25C9708C0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6EAEB2-4C8F-F6E6-D978-AA01EF21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F8E6-9E60-4CA5-B01E-0DC45BBCC760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AA1936-A666-8A63-123E-70682612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EE1621-C6A3-9F97-09E3-E3BAEBF7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D7C9-AAF8-45AF-BE55-4CA29CD3D8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821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D57EDC-42BB-AFB3-357D-3F566A95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434E38-AE96-FFDE-6312-192A13D55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2A1996-EE35-C54F-020C-C5E7546B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F8E6-9E60-4CA5-B01E-0DC45BBCC760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968F1A-76D2-DCAA-329B-881EA85C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32CFA4-01C6-BC9A-5CA8-2E3ABD14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D7C9-AAF8-45AF-BE55-4CA29CD3D8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885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326A95-5BFB-8D4F-B282-D04CD6B4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12E0A0B-B9D2-468A-D405-2FA0E8C59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0D00E2-A421-28F2-6858-C66742CF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F8E6-9E60-4CA5-B01E-0DC45BBCC760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46C331-DF45-DCAC-768A-26DB6717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D95CDF-2472-7D4D-DAD2-F1DE4A87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D7C9-AAF8-45AF-BE55-4CA29CD3D8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145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3C6388-6353-A4E6-FF83-05267DC8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462EA7-BD32-3CD2-864E-7052AAD0B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20F7F7D-C36F-2061-15C4-8498A7FFA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5BFC04-7477-89F2-DA09-63757A38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F8E6-9E60-4CA5-B01E-0DC45BBCC760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818CF9F-EC07-B181-BD8C-52FD59B3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7F7BF15-1BCE-7F24-294B-C43AB78C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D7C9-AAF8-45AF-BE55-4CA29CD3D8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632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1ED3B-5849-A307-E56E-1AA9BD31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C91D65-090C-EC7F-DE06-062D07D76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A67748-35A4-BCFD-DA78-43E20A2A1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AE0D25B-CBD6-9A11-18C7-8BD68D5D7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975081D-D44B-E2E5-1E14-9CD70FC9A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D6C9043-C3BA-FF45-B806-9DE2C4BE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F8E6-9E60-4CA5-B01E-0DC45BBCC760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873DA39-DD0C-2959-BA17-D8F07D27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CA69841-6895-9D77-6266-4055EE50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D7C9-AAF8-45AF-BE55-4CA29CD3D8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060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665838-65BF-8222-747A-17EFA600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544EA91-0FA9-1ABE-5D54-7D184BD2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F8E6-9E60-4CA5-B01E-0DC45BBCC760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396CB1-A0CC-D3B6-4041-5961EB0A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55E444-8AA7-B8F1-6949-F9278CE2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D7C9-AAF8-45AF-BE55-4CA29CD3D8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63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22A6DE-3591-BEF3-AC64-0E35F157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F8E6-9E60-4CA5-B01E-0DC45BBCC760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4765D6D-4398-6EAE-8228-7EC22FB8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4BC4D2-1626-7407-C959-057730B6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D7C9-AAF8-45AF-BE55-4CA29CD3D8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569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EE2C8E-1EF0-B11C-2EAC-9A17A857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4B44A8-3C07-1107-61AF-7C1C8552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FE68330-EC26-3128-0AE8-E8B0F9D87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DCA5ED-DF43-0521-433F-544E0116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F8E6-9E60-4CA5-B01E-0DC45BBCC760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32CBD9-EDAC-8D43-8CC7-E5EB1365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FDF843-7E90-832D-2C13-8317D938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D7C9-AAF8-45AF-BE55-4CA29CD3D8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646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21ACD1-C34C-BEF7-EC8C-72C5B0FF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49D2B2-72AD-C810-5B2B-BF64B7D49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2DEEF2-F04F-205F-E42B-AAEE29689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81B577-A02A-9D86-35C1-E4D8E1A2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F8E6-9E60-4CA5-B01E-0DC45BBCC760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39A129-D116-50AB-7282-09F9E545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C9CAD1-FE32-6EFA-8868-133012B2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D7C9-AAF8-45AF-BE55-4CA29CD3D8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25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6A6792A-72A6-D383-B301-8093B24A7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F7EC42-74E3-6018-CC0B-946C34C1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58096F-AB4B-791C-5D22-78FA3E5C7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4F8E6-9E60-4CA5-B01E-0DC45BBCC760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C0A687-30C9-276F-1DA4-A4D09CE6C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002203-E27E-9F0E-F146-7D20D76F3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6D7C9-AAF8-45AF-BE55-4CA29CD3D8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768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9A87BB14-06C5-87DA-866A-12F1D9912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2159069"/>
            <a:ext cx="4742993" cy="253371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E9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>
            <a:extLst>
              <a:ext uri="{FF2B5EF4-FFF2-40B4-BE49-F238E27FC236}">
                <a16:creationId xmlns:a16="http://schemas.microsoft.com/office/drawing/2014/main" id="{826633E5-4AE2-68E8-E239-183CD2873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40" y="1123527"/>
            <a:ext cx="4604800" cy="46048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2765E5B-7D0C-6B41-C2FF-C19EC026D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40" y="1126600"/>
            <a:ext cx="4604800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persona, bottiglia, Viso umano, sorriso&#10;&#10;Descrizione generata automaticamente">
            <a:extLst>
              <a:ext uri="{FF2B5EF4-FFF2-40B4-BE49-F238E27FC236}">
                <a16:creationId xmlns:a16="http://schemas.microsoft.com/office/drawing/2014/main" id="{E3F390AD-CAAE-04F2-ED61-B21E98804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91" r="18090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2792B6-2BDC-9E6D-9336-05B5659B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it-IT" sz="4000"/>
              <a:t>Linux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9A3E3B-C61E-CFA3-E77D-A3508583D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700"/>
              <a:t>Linux nasce nel 1991 in Finlandia fa Linus Torvald.</a:t>
            </a:r>
          </a:p>
          <a:p>
            <a:pPr marL="0" indent="0">
              <a:buNone/>
            </a:pPr>
            <a:r>
              <a:rPr lang="it-IT" sz="1700"/>
              <a:t>Non soddisfatto del sistema operativo MINIX, Linus Torvald, decise di creare un suo sistema operativo e per farsi supportare nell’impresa rese pubblico il suo progetto, scrivendo una lettera su comp.os.minix.</a:t>
            </a:r>
          </a:p>
          <a:p>
            <a:pPr marL="0" indent="0">
              <a:buNone/>
            </a:pPr>
            <a:r>
              <a:rPr lang="it-IT" sz="1700"/>
              <a:t>La fortuna di Linux, rispetto a MINIX, è stata quella di aver scelto subito la licenza GNU-GPL. Grazie a questa licenza Linux divenne interessante per tutti invece che solo per i docenti e gli studenti come MINIX.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358F2E2-1D57-02A5-7E70-A5CDB99301FA}"/>
              </a:ext>
            </a:extLst>
          </p:cNvPr>
          <p:cNvSpPr txBox="1"/>
          <p:nvPr/>
        </p:nvSpPr>
        <p:spPr>
          <a:xfrm>
            <a:off x="3891065" y="165370"/>
            <a:ext cx="199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Linus Torvald negli anni 90</a:t>
            </a:r>
          </a:p>
        </p:txBody>
      </p:sp>
    </p:spTree>
    <p:extLst>
      <p:ext uri="{BB962C8B-B14F-4D97-AF65-F5344CB8AC3E}">
        <p14:creationId xmlns:p14="http://schemas.microsoft.com/office/powerpoint/2010/main" val="374224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Donna che guarda da una finestra">
            <a:extLst>
              <a:ext uri="{FF2B5EF4-FFF2-40B4-BE49-F238E27FC236}">
                <a16:creationId xmlns:a16="http://schemas.microsoft.com/office/drawing/2014/main" id="{932AE99E-D5B0-9E29-8728-D01A7CB2B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7" r="708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F641E37-7BE8-1805-4B20-0D2EEF4D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80839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Windows e Linux,</a:t>
            </a:r>
            <a:br>
              <a:rPr lang="en-US" sz="4800" u="sng" dirty="0">
                <a:solidFill>
                  <a:schemeClr val="bg1"/>
                </a:solidFill>
              </a:rPr>
            </a:br>
            <a:r>
              <a:rPr lang="en-US" sz="4800" dirty="0" err="1">
                <a:solidFill>
                  <a:schemeClr val="bg1"/>
                </a:solidFill>
              </a:rPr>
              <a:t>differenze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37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D22C370-558C-99CF-816C-57E4C1D52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it-IT" sz="4000" dirty="0"/>
              <a:t>Che cosa sono?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B8CE74-8DD6-4C2B-B859-DDD1ACD0D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Linux è un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sistema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operativo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open source, libero,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gratuito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e versatile (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utilizzabile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anche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su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computer non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recenti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).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Windows è un software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proprietario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quindi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è un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sistema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operativo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chiuso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(closed source,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proprietà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della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Microsoft). È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necessaria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una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licenza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per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l’utilizzo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ciò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lo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rende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un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prodotto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commerciale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it-IT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667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D143F67-ED74-D0F2-D05C-AB359018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270" y="368625"/>
            <a:ext cx="4974771" cy="1403498"/>
          </a:xfrm>
        </p:spPr>
        <p:txBody>
          <a:bodyPr anchor="b">
            <a:normAutofit/>
          </a:bodyPr>
          <a:lstStyle/>
          <a:p>
            <a:r>
              <a:rPr lang="it-IT" sz="3600">
                <a:solidFill>
                  <a:schemeClr val="bg1"/>
                </a:solidFill>
              </a:rPr>
              <a:t>Superficie grafica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C7DD97-49DC-4BFD-951D-CFF51B976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41571" y="70488"/>
            <a:ext cx="3501861" cy="3501861"/>
            <a:chOff x="4690043" y="291695"/>
            <a:chExt cx="3055711" cy="305571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7DCFDCC-147C-40CA-BFDF-2848A429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F8CA31-10D7-4B78-877D-2D21FBE55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6786CF-68E6-476D-909E-8522718B7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057" y="3240578"/>
            <a:ext cx="3297290" cy="3297290"/>
            <a:chOff x="4690043" y="291695"/>
            <a:chExt cx="3055711" cy="305571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6D8E882-7D0E-42D7-99C8-D4865D7DA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15F1597-6BCF-45F1-9AC9-B142DD476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30573"/>
            <a:ext cx="3483100" cy="3483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0828" y="1091857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38D897CC-589A-4D78-2EC4-FEBF7787C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213" y="1039739"/>
            <a:ext cx="2584794" cy="1452325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93" y="3195231"/>
            <a:ext cx="3281677" cy="328167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aphic 4">
            <a:extLst>
              <a:ext uri="{FF2B5EF4-FFF2-40B4-BE49-F238E27FC236}">
                <a16:creationId xmlns:a16="http://schemas.microsoft.com/office/drawing/2014/main" id="{A04977CB-3825-471A-A590-C57F8C350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7585" y="3139252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4B4814-3BFD-418E-B5B6-9DC3E0023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B775DC1-0C03-424C-81DD-0B6373642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A07F5D-1F32-483C-8A98-9849D780D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7A913DD-4597-42B1-9728-4127E83A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09FBB02-BC59-4864-8DBC-B2B2BD52B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BD87CAE-98EF-4EA4-B739-3304AB75B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A313AD8-2CA9-4181-84FF-A4EA106FB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0E1FD27-6078-4DDB-85A5-EF3282363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B87154F-1C33-4D96-AD0F-41A911079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9F7C24D-DA96-4B69-9D48-11ED65981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1CC3BFF-8D2C-4191-AA89-4B5F07B59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30851AC-DB18-4C88-A8A2-449F772E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A0FBDE6-61C6-4EAD-BEF2-895D802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A861D3C-5355-4A4A-A875-EC40751A7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98E573C-00D7-4371-9CE5-C72044BC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B74B55B-C24A-4F7B-80B0-59E86E989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61FF18D-542A-4DA3-B579-046996571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5CD3040-DA11-4096-9ECA-0547EB296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DBF68E6-70DC-4C9B-9E36-54DADF5D8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1A82FA5-7042-42C0-82C9-8068C36A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F1F1E10-43A7-49C1-9611-E52FB1BF5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350A35C-3618-4456-8580-7687EDA43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4013BD1-ADEE-4116-8B16-8C5FB3B01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41350A0-245D-42A9-911D-82D77BC3D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8734813-52CA-4809-A0E0-348308DC4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626E127-926A-4623-B87E-6944AA8F4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ADDE53E-0E40-4853-BCF0-9B152D6A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13F1249-54EA-428F-AE2E-A0579B409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52C80D7-048D-4658-A5FE-B698CC4E4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A82C20A-8FDC-4735-9608-AD288081F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FB7CA94-32F3-403F-9F2B-1E2F701E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066606C-4588-4163-AD08-3AC14040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8565D18-023F-46E0-B825-199BFEAD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F96FBB7-2ED0-47E0-9016-421EC9D3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CFFB9F2-9F7C-43A4-A9E6-1EE70C00B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421F39C-6A35-4CF1-8E72-2A897C1F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DA5561C-BFBA-4EA2-8A59-2910A2CDF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9F79817-A1A8-459C-A1DA-1639CC4EF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30C5931-2980-4D21-A6AF-33BBB2B4A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130F5F5-6F7C-41EE-8CBB-1D0839C6F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671993A-EC69-4341-90B1-F23F6EA5A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56C4EAD-EE30-43C6-99BC-D4CB4EE9E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0981292-8C2D-477F-BFC1-A0C971DE4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EB673EB-AAA5-41CD-BD9E-19C05381C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F0F0673-73C3-44AE-9E98-EE65ADB27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908B8D8-11C7-4C6B-9642-2AAD37E24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F2F92D7-98B0-4E76-B8C6-AADDDBFCC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EC8DDD7-9501-4B67-9C31-6D5930A2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7BD5C40-C542-47FD-9C2B-EE136CB97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4CE941A-9B71-4C39-B230-20A18D89B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718F172-45D8-46D9-A359-D8A51BE64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51EDA59-37F4-47C4-9579-A4EE16156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CF25555-9B27-45F5-BDE8-EC65FC7B9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18D4CBF-5079-4BCF-996F-48C5BD1DC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99F779A-FDDF-4E15-A19E-D734C95A5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8510558-1546-41C7-819E-0C4056E54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371F762-3D9D-459C-AC86-3183843A4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DECEFE0-53BB-47FB-97D7-AE0B0E319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D7521B5-463A-40A3-BE61-B1CAE3307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A3596C1-0483-4496-8755-DB608479D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9261538-C799-4246-B1B3-B3F5B09A0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FDE36D9-78E7-44D9-BC0F-1BAFDE5B3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B9D93E5-4ECA-4C24-9FF6-AC8133427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4C35E97-1F66-4BFD-AE92-7EBC84F1D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6BF299A-A3D1-430D-80FF-B080C6FC6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E7CF736-D3DE-4C5E-AA1F-DC4C8AA3A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396DF6B-432E-4903-B1AA-D3531FF8A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ECDFD65-3965-4589-A4C2-16510946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A8C54E5-84FF-4F13-AA46-FED8E8DAD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ECA2236-A9B4-439E-9BAB-56AE965F6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9441778-3D1A-4F75-A5A1-7214DAFB1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B9AA094-8F15-4A0C-AA38-346BD5DDC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19958CA-594A-4498-84BE-F61BFC580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DFCE354-2B72-4480-97DE-E882906FD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C973E6C-6BC5-4FF1-8ECA-861597312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64FCB3C-7129-40FC-B584-150E5E62F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211C60F-B3FE-47DD-BD11-D33173634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D3EA065-68A6-4DD0-99BA-645480D4A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B6AC294-B9BA-4C59-B08A-53548D610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5F31034-2EF3-4F10-85B8-454316F2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A87A0E7-AF0B-4A66-AFF6-689E7D388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D8E5EAF-B0C7-4E80-92EF-0209B4FE7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AA01C3F-AD71-4F07-8664-821309948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30EC962-F7C8-4F17-A8EB-8EC64ADEF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A0DA527-FFEF-4AB6-B38F-FDF228D5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AB5776C-CF29-46E0-9A73-03A318AE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5572D84-640D-47CC-A862-6DCF1A73E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F9CD199-6195-4F64-9E22-94AD9D760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5BC72FF-17EE-425A-B62A-2E024A6D7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6F3AB89-E7FF-4C05-9243-32DF9B4DF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ABD659D-3754-4F63-9C8D-54AB1549E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9DF2EF3-55C8-4745-9F55-24B60215D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3C67022-CC78-4114-891A-C34637A61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0F93252-C331-4CBB-B4F8-6B12B3903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F4537F3-EDF5-4626-AFBE-4488E0140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848604B-6F7A-4A76-96F8-6B7BE1FE8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3D47B0C-A018-4B2C-898B-2391FC84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3DD4A89-CBC7-4BEE-AF16-D76807C08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63C3831-F632-40D9-84E9-FEDA73C6B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D39FEFA-CF2D-47D2-A180-417199AE8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87F2FB4-CAFE-4018-A06E-5BAB572FF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C990CED-1FA9-4850-8469-146002770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95BF6636-258D-497B-ABBF-1813F114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7D9B40C-72EA-4EFC-B711-9F7828061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454702A9-BABD-4005-8B4D-991D3CFBE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E860B77-3AB6-46A1-9CE3-37D976AF4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92ABAA7-B221-4C32-8F87-ABBAE21AD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1D416EA-36C9-4DC6-A012-0C0F3FDF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A7F4DF81-59CD-4438-AA36-8F1BCCF97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7C64A27-32D1-40C4-B94F-1093B6DE6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797AB82-41AF-4856-AFC1-222C6DBC7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0C1D340-365C-4212-A0FE-D7D06095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493915A-115F-4720-86A4-853B7323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B7C4C77-1BED-4D31-8452-96E6F6B2A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8B04703-29C2-4A3B-AF19-7434D788E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557C845-906D-43D8-92DE-72EF46068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5858061-043C-4334-BFCE-D9F77366A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B825429-701A-43D0-83FA-2AF61D842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633109C-AACA-40CF-B41E-488FD4884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7558F3F-5D90-45F4-AA12-07ED3A519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51DD258-CE67-424A-BF5B-AFFA82B56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400BE62-7130-4D75-B3AB-AA78B022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2DE0A40-C470-4BF2-86BE-950D01B0C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FD0A8776-E748-4D71-999B-FF5213CB4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868C751-1379-453B-AC78-C61BCDFD7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B5E0827-B184-45E4-BE8A-A6E9B4456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28E9365-B34E-471B-B5F5-7D7AA022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32C453C-483A-468F-8AE5-9653EE06C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8206E38D-8DBE-4126-8CAC-F737F5835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D5D9B69-81D5-4D7D-875B-4E07EC457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E5212BDC-A49B-4150-8C9A-BFD08D9E1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D8A2BE4D-B38F-4C4C-A82F-FABB3DE99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4EFD994-9359-4615-BFA9-DFCC942F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205EAC6-6E11-4106-A079-7E9F2F62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EDDCF5F4-CA05-4922-AF4B-F9629D6F3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9113CF3-AB25-42A2-8DE0-735C1F40C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B5092A3-B3FA-4AC8-82C3-FA386B848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08F8F5D2-8958-4ED5-94E8-B4AB9F442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7D2E7CC-7DFE-42C8-9E78-44777D7B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E57A90F-A41A-4C97-8EA3-ADD911EDD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B9C217A0-4087-4422-8635-C74D0B13A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C0E89CF-75CB-4D42-9E44-ADF284D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5564F9F3-0D82-4874-9440-38F3AF917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8E318789-20ED-497A-AFEB-3280B07AB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2256C04-2807-49A4-93C3-95542421D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14FBD6ED-2E68-4F38-BF88-DC75DAECA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F7BF2B0-9477-4227-9CDB-98E8AF7C1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7B6B9DAA-B992-45AD-A992-9CDFB41B9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8DE418D1-D67F-4FD8-BA49-CC986A712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9AB1E1F-243A-489C-8753-69078993E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E4BFF9-A8A8-4B08-AC59-228B81E02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3D80DFA-96DF-4CD6-B136-557368FF3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ED3E86E-8BEE-463D-A646-180ABD21F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ADD483A5-049C-4EBA-B2D1-910117903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1116FEF0-D89A-43D8-B160-04E86A39F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17D6EEA-1BB1-4EC1-87B7-2CAFBE348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2EBD1224-D8F1-4976-BE1F-B4ABB071A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DEBB9B87-CACC-4819-BEFA-C8A0C1AF2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5259DF1F-DEAD-492D-AFEE-BA7BB1A7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3573A36-F1A6-4532-829C-AE49B7CE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1A8D26A-350C-45FE-AA87-4AC5C0568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5044A982-3E0F-4D17-9104-27E2D2D2F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8EB580A-7544-41A1-AE10-5C52B00FB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65DBF4F2-4158-4DA7-AF14-7F9DDF07B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F43513B1-0D48-4482-AA4E-2046DE585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AC04BF60-8F64-4663-A8B4-D8BC1943B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1B9A4999-4058-4260-B3D7-A8B6C136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9FCBE72-DC7B-42FD-B59A-E171480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FC3A23A-4EDB-4DD4-B293-746E0255A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9" name="Segnaposto contenuto 2">
            <a:extLst>
              <a:ext uri="{FF2B5EF4-FFF2-40B4-BE49-F238E27FC236}">
                <a16:creationId xmlns:a16="http://schemas.microsoft.com/office/drawing/2014/main" id="{14E19DB1-0328-4CC3-92B0-D47E6DAD1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668227"/>
              </p:ext>
            </p:extLst>
          </p:nvPr>
        </p:nvGraphicFramePr>
        <p:xfrm>
          <a:off x="6477270" y="1958550"/>
          <a:ext cx="4974771" cy="3810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Immagine 11">
            <a:extLst>
              <a:ext uri="{FF2B5EF4-FFF2-40B4-BE49-F238E27FC236}">
                <a16:creationId xmlns:a16="http://schemas.microsoft.com/office/drawing/2014/main" id="{76346BFA-DF04-F4E1-1662-FE8837C86A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120" y="3996164"/>
            <a:ext cx="2612425" cy="167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30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9F5098C-53CB-E65C-C055-B702E9D5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Supporto tecnico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127143-DD57-0354-1701-A25844AE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Windows offre un servizio di assistenza tecnica interna al sistema, ma anche online.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Linux non offre un servizio tecnico come Windows, unico supporto sono i forum online.</a:t>
            </a:r>
          </a:p>
        </p:txBody>
      </p:sp>
    </p:spTree>
    <p:extLst>
      <p:ext uri="{BB962C8B-B14F-4D97-AF65-F5344CB8AC3E}">
        <p14:creationId xmlns:p14="http://schemas.microsoft.com/office/powerpoint/2010/main" val="1201046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Script del computer su uno schermo">
            <a:extLst>
              <a:ext uri="{FF2B5EF4-FFF2-40B4-BE49-F238E27FC236}">
                <a16:creationId xmlns:a16="http://schemas.microsoft.com/office/drawing/2014/main" id="{C558EBD9-1D69-63DB-97CE-D196750808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2" b="-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730138-4A8B-0756-C31E-882841AA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anchor="b">
            <a:normAutofit/>
          </a:bodyPr>
          <a:lstStyle/>
          <a:p>
            <a:r>
              <a:rPr lang="it-IT" sz="3600"/>
              <a:t>Software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0EB89B-9BD8-87EE-BD66-1CBD08FF5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2722729"/>
            <a:ext cx="3633747" cy="2700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Diversamente da Linux, la maggior parte dei software sono compatibili con Windows. Tuttavia alcuni programmi di Windows sono utilizzabili con Linux.</a:t>
            </a:r>
          </a:p>
        </p:txBody>
      </p:sp>
    </p:spTree>
    <p:extLst>
      <p:ext uri="{BB962C8B-B14F-4D97-AF65-F5344CB8AC3E}">
        <p14:creationId xmlns:p14="http://schemas.microsoft.com/office/powerpoint/2010/main" val="3515937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5265DC-CF6B-4AE8-B3F3-2A7A1637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B2FFFAB-4E17-EAFA-F306-68034346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0804"/>
            <a:ext cx="4391024" cy="1907884"/>
          </a:xfrm>
        </p:spPr>
        <p:txBody>
          <a:bodyPr anchor="t">
            <a:norm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Installazione e disinstallazione programmi</a:t>
            </a:r>
          </a:p>
        </p:txBody>
      </p:sp>
      <p:pic>
        <p:nvPicPr>
          <p:cNvPr id="5" name="Picture 4" descr="Pannello sala server illuminato">
            <a:extLst>
              <a:ext uri="{FF2B5EF4-FFF2-40B4-BE49-F238E27FC236}">
                <a16:creationId xmlns:a16="http://schemas.microsoft.com/office/drawing/2014/main" id="{74453C5D-D64E-4FD6-06F9-A95BF461F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71" b="19919"/>
          <a:stretch/>
        </p:blipFill>
        <p:spPr>
          <a:xfrm>
            <a:off x="20" y="2"/>
            <a:ext cx="12191980" cy="3418853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7EA779C-87BF-454F-919D-A3DA98FD8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59818"/>
            <a:ext cx="12192000" cy="757168"/>
            <a:chOff x="0" y="2959818"/>
            <a:chExt cx="12192000" cy="75716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8C2E702-9A3E-420B-81FC-693685CAF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AA40418-2F7D-4A2A-84C0-1A72B0307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52A94D-B319-3F6E-6DC7-BE6D4C53A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197093"/>
            <a:ext cx="5692774" cy="16488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600" dirty="0">
                <a:solidFill>
                  <a:schemeClr val="bg1">
                    <a:alpha val="80000"/>
                  </a:schemeClr>
                </a:solidFill>
              </a:rPr>
              <a:t>Con Windows l’installazione dei programmi avviene tramite il download da siti web o dischi fisici. In caso di disinstallazione dei programmi, alcune parti residue possono rimanere parzialmente all’interno del sistema.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>
                    <a:alpha val="80000"/>
                  </a:schemeClr>
                </a:solidFill>
              </a:rPr>
              <a:t>A differenza di Windows, invece, i programmi presenti su Linux vengono eliminati definitivamente.</a:t>
            </a:r>
          </a:p>
        </p:txBody>
      </p:sp>
    </p:spTree>
    <p:extLst>
      <p:ext uri="{BB962C8B-B14F-4D97-AF65-F5344CB8AC3E}">
        <p14:creationId xmlns:p14="http://schemas.microsoft.com/office/powerpoint/2010/main" val="1001611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1476C0-3488-CD4A-E8AC-C8EB28BD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it-IT" sz="4000"/>
              <a:t>Affidabilità e sicurezza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03A826-A5AE-DFDE-4A72-3C0074FB6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Linux è noto per il suo funzionamento stabile e poco soggetto ad attacchi informatici.</a:t>
            </a:r>
          </a:p>
          <a:p>
            <a:pPr marL="0" indent="0">
              <a:buNone/>
            </a:pPr>
            <a:r>
              <a:rPr lang="it-IT" sz="2000" dirty="0"/>
              <a:t>Windows, purtroppo, rimane un sistema regolarmente soggetto ad attacchi virus e malware.</a:t>
            </a:r>
          </a:p>
        </p:txBody>
      </p:sp>
      <p:pic>
        <p:nvPicPr>
          <p:cNvPr id="5" name="Picture 4" descr="Lucchetto su scheda madre del computer">
            <a:extLst>
              <a:ext uri="{FF2B5EF4-FFF2-40B4-BE49-F238E27FC236}">
                <a16:creationId xmlns:a16="http://schemas.microsoft.com/office/drawing/2014/main" id="{096CFD53-AF58-A1E8-9260-9D465C4CEE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23" r="3197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27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10"/>
            <a:ext cx="12192000" cy="68622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E73F99-17ED-D289-B765-B8376D2E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03" y="507238"/>
            <a:ext cx="3555916" cy="3845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Velocità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7F4BD6-8596-4C69-94C6-9CAC10BA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03" y="4445204"/>
            <a:ext cx="3630558" cy="17811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Linux in </a:t>
            </a:r>
            <a:r>
              <a:rPr lang="en-US" sz="2000" dirty="0" err="1">
                <a:solidFill>
                  <a:schemeClr val="bg1"/>
                </a:solidFill>
              </a:rPr>
              <a:t>genere</a:t>
            </a:r>
            <a:r>
              <a:rPr lang="en-US" sz="2000" dirty="0">
                <a:solidFill>
                  <a:schemeClr val="bg1"/>
                </a:solidFill>
              </a:rPr>
              <a:t> è molto veloce, </a:t>
            </a:r>
            <a:r>
              <a:rPr lang="en-US" sz="2000" dirty="0" err="1">
                <a:solidFill>
                  <a:schemeClr val="bg1"/>
                </a:solidFill>
              </a:rPr>
              <a:t>diversamente</a:t>
            </a:r>
            <a:r>
              <a:rPr lang="en-US" sz="2000" dirty="0">
                <a:solidFill>
                  <a:schemeClr val="bg1"/>
                </a:solidFill>
              </a:rPr>
              <a:t> Windows </a:t>
            </a:r>
            <a:r>
              <a:rPr lang="en-US" sz="2000" dirty="0" err="1">
                <a:solidFill>
                  <a:schemeClr val="bg1"/>
                </a:solidFill>
              </a:rPr>
              <a:t>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rallenta</a:t>
            </a:r>
            <a:r>
              <a:rPr lang="en-US" sz="2000" dirty="0">
                <a:solidFill>
                  <a:schemeClr val="bg1"/>
                </a:solidFill>
              </a:rPr>
              <a:t> con </a:t>
            </a:r>
            <a:r>
              <a:rPr lang="en-US" sz="2000" dirty="0" err="1">
                <a:solidFill>
                  <a:schemeClr val="bg1"/>
                </a:solidFill>
              </a:rPr>
              <a:t>l’utilizzo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34C5810-C284-204B-10BA-E175AA720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" b="-4"/>
          <a:stretch/>
        </p:blipFill>
        <p:spPr>
          <a:xfrm>
            <a:off x="5467894" y="590861"/>
            <a:ext cx="5290998" cy="5290998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  <a:ln w="25400">
            <a:noFill/>
          </a:ln>
        </p:spPr>
      </p:pic>
      <p:sp>
        <p:nvSpPr>
          <p:cNvPr id="11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" name="Graphic 212">
            <a:extLst>
              <a:ext uri="{FF2B5EF4-FFF2-40B4-BE49-F238E27FC236}">
                <a16:creationId xmlns:a16="http://schemas.microsoft.com/office/drawing/2014/main" id="{A499C65A-9B02-4D7F-BD68-CD38D8805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5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70622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4">
            <a:extLst>
              <a:ext uri="{FF2B5EF4-FFF2-40B4-BE49-F238E27FC236}">
                <a16:creationId xmlns:a16="http://schemas.microsoft.com/office/drawing/2014/main" id="{1F4896D7-5AD0-4505-BCCD-82262CFE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035286" y="3429061"/>
            <a:ext cx="1861484" cy="1861513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3C04C31-4BBB-4AC5-A222-4E79BDDF6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0890F0-A440-4A5F-89E2-860A60425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9BA7632-2294-4740-BB61-DFA5017B7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025C556-497E-4B62-9131-98448B5A7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467884A-CD29-4BCE-A1A4-1E629953F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3A1BC11-A782-4A26-87D0-76C92BAB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787142E-1022-4109-9141-85FF9C2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63BCB7E-36CC-4105-9CDA-BFB80F3FF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6EF2588-350F-4CCE-9BF8-799EC7196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A696712-7E60-48CD-A6F8-91754B090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4E95B-2BBF-4335-BEFC-BA135EF94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D692242-534C-4A58-90D7-43A781D23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72B2EF-E5D1-46BF-B7FE-A9D174508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8805B31-6BA4-45FA-8180-436B2EC41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1B376A0-4543-4AE3-8071-5C746BAD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824AEB4-F797-4131-AD1A-BCB807B08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399A867-568D-43D3-8F17-6644C8D09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953DBA6-7A8F-4369-8F18-DC19A21B4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167760-8210-45B7-96C9-462EB82D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78C99-7B91-480A-B8CA-B9FB3AF1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DF91670-E084-4B4B-9F86-75DD43CBE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FC99F2F-C73F-444D-B4BB-C02E463AB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F3FF604-A6A9-4EDC-868C-696B92122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8D6C5BB-BF17-4FE8-B611-578E8EBE9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80A8D66-3FA7-4C04-AEDC-D8F94AA43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DE9B826-6E87-4EF5-AA9D-F55BB3A21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BAEEC53-BED0-4ACB-94B4-818158D7E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709FE3-3633-4C01-AAD6-75ADD9395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0D68B00-260E-4EFC-A1FE-8B04EB5A7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60AF8DD-D1D2-43F3-83E5-ECF20A091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7B3F103-7F53-4D5E-B9A2-DE4F0B78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BBECD20-3735-4F14-8816-26D648091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00687DC-38D4-44B7-BA7D-D8A0BA155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3AFC6B0-2B60-47B1-B854-A02279C70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9963332-7F58-48B9-9BAB-87C986F39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42BD313-0F6E-4DC3-B8A8-861289801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253CE00-9D58-4821-B362-2552C433B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E89086E-98CE-4697-8CE7-B2E7DB2E8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CE9357F-710D-4D3B-90C1-CF19E73F2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70ED7F2-AD38-47BC-B6A1-FF7E20AFD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2600E9C-0B0F-45ED-A2CF-DE0240B2B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07D2066-6599-4BD0-9CD5-7289EB1B8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BF96C0D-1DEE-47F2-A950-16BC0896F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D254ABE-505D-4C6A-9267-BFB78FBB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22BBE38-BC6F-4DDE-BD6D-2B496CE4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046D1FA-C431-4F16-8BDD-71C614D79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F387987-DEF1-447C-BC86-281AC0B3D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808DF01-2715-4215-81F1-B8C178304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ED7F897-8A4F-4F3D-BFB1-738BCDCA9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B51B8B7-D508-44C3-AFC5-820557A94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FBC6B94-2A13-4303-AE51-334E386DA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7897959-2F8E-4A05-9EA8-5B0329B57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522AB50-D351-40F4-8A88-E856C1F27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21AFD52-C13F-4A20-B1DB-13C1A9A3D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E789B3B-F514-4E02-8C1A-2F85817AA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E473BAC-3DA1-4D63-9D6C-2B993665F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385DCF4-8F59-4838-B86C-2B3EF0BCE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EC5A02E-609A-4C39-A35D-E8D038F7C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AB67B18-1821-4367-A7B6-CC2FFF66D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FCAC56E-4767-4984-9FE7-2C3CA57D0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A1929ED-CEB2-4C49-B2ED-A206D3793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1D632F9-2F59-4C8D-B1BC-1CB0D15C3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3B9F80B-CAEF-442C-A218-E2B069545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26A626E-CC14-4106-8AD4-DB3D81CD6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CD710B8-B5DF-495F-ACEA-CFB9308CB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550C81D-B0B8-4DB8-A12C-B62944D0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EB82E53-B337-43EB-BFF8-1466F10E8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1DCEF3A-2B54-4AA2-9BFD-57EA4A246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F122967-34EF-4575-8E59-75D77FCD0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87EBF9D-3949-4CCE-BB87-978466834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8A1183F-B28F-4BAD-A14B-3940A6E92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81851B7-6D8F-454C-BBAA-498426069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9759A7A-483F-4DB0-8677-C6AB61E19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DD1E55B-DE82-4811-BB33-1468396D2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4B0251C-DACC-4A24-83BA-3D95F8D19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647EF9B-D99D-48C1-B61E-19B85F47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B55DF3C-DDF0-4B01-849E-46A66346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9149238-5A44-4264-84E6-DD25E7C0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E6925C1-B440-4C1C-8829-2E6D9EE14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37B5BDB-32A7-4C47-A984-AF2316600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B5A7D9C-91C9-49A3-8AD5-DB49632FD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4B015D-AFCF-4AB2-AE58-A069B06D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4407931-9375-400F-88AC-C63D4E9E9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54278B7-45C8-46E4-885A-69208D598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A806AB0-FBD6-41CD-997C-A76266D37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19E2D6D-6D96-4348-954B-3657A0B0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794AABE-9C3E-4A8C-820F-0FDF65213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DBEC39D-5464-46CA-B62B-24826F1F4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1807973-667B-4780-B3AA-4ADC32DB3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70D793C-C9EE-467B-8385-42B6905A0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4695A53-78EB-4811-8BBC-4707F3016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576416F-0C2E-4D01-9357-5C73ADF8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091FE22-8667-4F89-A333-BA9A0917E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B779008-969D-4FA8-BB6C-3BBBCF919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DAF3B96-0DFB-44BA-959D-BF9643FFE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F66F5FF-98B2-4453-8175-EB602A6A0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51D9683-9D41-4058-B90B-99146FC2F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907098D-1005-4522-BA21-F1534CBAC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BFEF082-7E02-4ED8-B9D1-F0FC47FEC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429C269-222E-4EFB-97B9-08FA243CE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C460F7F-5702-4281-850B-59E4182A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329057C-293F-4933-9DEA-2463E66D4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274CBA8-6253-4229-AC37-1D7126639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7ABAAD2-23FD-4AF4-8506-3CDDC5607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7A85620-3B33-477A-949C-3F221DCC2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247316E-E815-4CE3-9EC0-8DC8391EB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D047E26-5A98-4B49-A453-C71D89450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0C95BF-A85B-4251-A817-35A7B4F71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A4FDA2F-E340-40E6-8678-8F4F9EB3D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4A3796-87FD-436D-8309-857F9B489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B20BE68-41F5-4E59-87CD-A8654B123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FD87938-B42E-45E5-ABB8-936E00A24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A46A837-6AA3-4099-8055-251ED6D7D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9D871B1-B4D0-4667-B5FA-21AE12E50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77E102A-1E9D-44C8-9DA0-1B4B61444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2DB4921-ECFC-42CD-B91B-56AB1FE26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156177C-2880-4AAF-BFC7-C3EA4AD09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7C807E0-34AB-4AC3-A674-D7E438C60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3AD80AB-575A-4D50-A561-CE310E06B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4C11A99-7E93-4B54-B1CE-D90D45325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5A3E814-2D04-4881-B9E9-81ADDC0C9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073D9FB4-F4AF-4974-A734-C9300D21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81A1414-A8F5-43F1-BA51-B058EF2C0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41588DC-3C7F-4695-A42A-B5ABEA8B5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884DF6D-4C87-4B4A-A918-B3F3C8BE3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F26F2A0-B8D0-48D4-A9A9-BEB75CF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A9177E1-A6DC-4200-9D85-31A348E02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DA218E3-83A8-45E8-B2E3-4B693606C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1E51433-E260-493C-8A94-FCE7FD9B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A74FFD3-BE5F-435D-AC22-825B6E049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3420F88-93EB-4790-A2BD-EFF61E77B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875302B-159F-4E81-AD49-154BAA8F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E9966CE-BC06-4CEB-877D-34D9D1C2E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89924EA-8A9B-4ED5-8CF2-E184EE89D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300C1FB1-E227-40EE-A773-071D080B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4F26B5D-6E35-40E8-90DF-FD65CB33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9D8F05-F701-45A6-9377-454642C21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F57ACF8-D510-4715-B964-20D980558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1053CDD-687F-481B-86FB-56DA74C55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6B24CA5-1578-43AE-8ED8-CB9F7EA6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3208550-AB5B-4E2B-914A-270D3016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D4120D7E-20EE-4413-A541-781EA4350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9C0CC66E-BFF1-47FD-8C37-092016FBE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9D9AD44-3983-44A2-9DBA-6C5FF3C47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71915592-B946-43D1-AE24-B72B17FC5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AC48622-C7DC-416F-B14F-AB0C6A3EF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122E9A7-0590-453C-AC3A-88265131C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8246847-0B72-46B3-9243-7A7B92E21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207FF669-6E9C-47DF-A1A0-667669279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6905CAD-DCDC-4965-969E-3BA793FCA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E82B7F4-81C1-4A48-A3C9-B9DE741C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3D306B7-0050-4206-8020-D3F81BC46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E50823B-85BA-4734-A0E5-99F2D027C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F26CEA8-889B-4F33-AE59-91F66E160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64E5726-D6A2-4541-9EB4-0D455BFB1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5A9478C-31E8-4C23-856A-5B4D6936B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4D55AFD-7163-47DF-8918-6BCF397B5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0C5BF88-D776-4C9B-89BD-85EE0DCE8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A0347C6-25EE-4289-B805-750B30ABB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C83C9E0-7820-4EA4-B9AA-AD6E0719F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7E1B6DEA-553D-4733-9A45-3A28D118B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BE647149-B885-4A7D-B57E-A9762FF95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FFCDDD6-EA47-4BA4-914F-B4AD52A7D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8C5FC42-4A56-48D7-9C6F-EE6973256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58746BA-672F-48B8-BA1D-E317498C1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75C60814-753C-4243-BD88-443E240D6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174EB8C9-709B-42D9-9948-434CAA5E0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86AB5B1-D0D7-4FE2-9A7D-BF9C01F7D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18E7606-3FC9-4354-BCF8-A980AE6DF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864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8BFAE7-2527-D8EF-83B2-23BA9834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it-IT" sz="3700">
                <a:solidFill>
                  <a:schemeClr val="bg1"/>
                </a:solidFill>
              </a:rPr>
              <a:t>In conclusione, è meglio Windows o Linux?</a:t>
            </a: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24DA15-1871-49BE-54F1-CAB1F393F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Windows si rivolge a qualsiasi tipo di utente: dall’utente occasionale all’utente professionale.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L’utente di Linux ha generalmente maggiori conoscenze informatiche.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17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8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7" name="Graphic 6" descr="Portatile">
            <a:extLst>
              <a:ext uri="{FF2B5EF4-FFF2-40B4-BE49-F238E27FC236}">
                <a16:creationId xmlns:a16="http://schemas.microsoft.com/office/drawing/2014/main" id="{6F5444BE-1B10-9D12-DB38-719C08717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1870" y="1577868"/>
            <a:ext cx="3217333" cy="321733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25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2C333710-8860-BE8E-8D06-4D3D04B05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777" y="3553738"/>
            <a:ext cx="3218967" cy="321287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1C0E316-971C-2352-F467-661C501AE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4488" y="2453759"/>
            <a:ext cx="1976018" cy="111121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57A8322-31C2-C8A7-7E73-D58CEC1DD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3434" y="4424911"/>
            <a:ext cx="1922239" cy="120702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048A694-0FEB-5C53-5918-D1C8F0834B82}"/>
              </a:ext>
            </a:extLst>
          </p:cNvPr>
          <p:cNvSpPr txBox="1"/>
          <p:nvPr/>
        </p:nvSpPr>
        <p:spPr>
          <a:xfrm>
            <a:off x="9712065" y="6363127"/>
            <a:ext cx="300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/>
                </a:solidFill>
              </a:rPr>
              <a:t>Lorenzo Bertinelli 3 CIT</a:t>
            </a:r>
          </a:p>
        </p:txBody>
      </p:sp>
    </p:spTree>
    <p:extLst>
      <p:ext uri="{BB962C8B-B14F-4D97-AF65-F5344CB8AC3E}">
        <p14:creationId xmlns:p14="http://schemas.microsoft.com/office/powerpoint/2010/main" val="247209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395ECE-D9F3-F32E-2B7E-7B0195FD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367673"/>
            <a:ext cx="6124575" cy="2665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Storia </a:t>
            </a:r>
            <a:r>
              <a:rPr lang="en-US" sz="6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6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due </a:t>
            </a:r>
            <a:r>
              <a:rPr lang="en-US" sz="6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sistemi</a:t>
            </a:r>
            <a:r>
              <a:rPr lang="en-US" sz="6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7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operativi</a:t>
            </a:r>
            <a:r>
              <a:rPr lang="en-US" sz="6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DBA5192-D1D6-4385-9B20-7991E9921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9CFA8C3-E4AC-4EF8-8986-83C92DBF5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C939349E-97F2-4F20-99B2-B5BABDD5E5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DF4F205-369D-432D-BE06-61DCFE9AB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658D615-89F8-4EE3-A5C2-8B57E4874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529F45F-9E0D-4469-B6FE-BFA23DC31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4D258C8B-77B4-43BA-8B2F-AB7C96C3990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867E9E24-BE8C-47FF-BCF1-3E4BDF64D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DD9DC28-AE74-45F4-8F16-49C6A5960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6DDBBC55-F5AB-4776-B58D-648EECAB54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30F7ABFF-600B-4509-83F7-177A4FE3DB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blipFill>
                  <a:blip r:embed="rId2">
                    <a:alphaModFix amt="57000"/>
                  </a:blip>
                  <a:tile tx="0" ty="0" sx="100000" sy="100000" flip="none" algn="tl"/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7" name="Content Placeholder 6" descr="Cronologia">
            <a:extLst>
              <a:ext uri="{FF2B5EF4-FFF2-40B4-BE49-F238E27FC236}">
                <a16:creationId xmlns:a16="http://schemas.microsoft.com/office/drawing/2014/main" id="{ABA41300-EF50-E960-7445-A7DD8AB6A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024" y="2387175"/>
            <a:ext cx="2663825" cy="26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7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CB1BD7E-24AE-20E5-70BB-F4BE6594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it-IT" sz="4000"/>
              <a:t>Come nasce Windows?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30EF5E-A69C-6EE9-FFB0-620B6A6B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/>
              <a:t>Nel 1975 Bill Gates e Paul Allen fondano Microsoft, un’azienda che si occuperà di software.</a:t>
            </a:r>
          </a:p>
          <a:p>
            <a:pPr marL="0" indent="0">
              <a:buNone/>
            </a:pPr>
            <a:r>
              <a:rPr lang="it-IT" sz="2000"/>
              <a:t>Creano MS-DOS, progenitore della famiglia Windows. Ebbe grande successo, tramite alcuni aggiornamenti , nel 1985 nasce Windows.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2F04AEA-A572-8140-6D7B-FB55FA09E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8359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CCEA24F-C2E4-F20D-F299-86F793D741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9" r="1" b="1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4A6B5F5-C896-B2CB-B550-75590039A66B}"/>
              </a:ext>
            </a:extLst>
          </p:cNvPr>
          <p:cNvSpPr txBox="1"/>
          <p:nvPr/>
        </p:nvSpPr>
        <p:spPr>
          <a:xfrm>
            <a:off x="7988440" y="133002"/>
            <a:ext cx="131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MS-DOS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A700D1-B83A-BECE-9D7F-BCC8B0339FAD}"/>
              </a:ext>
            </a:extLst>
          </p:cNvPr>
          <p:cNvSpPr txBox="1"/>
          <p:nvPr/>
        </p:nvSpPr>
        <p:spPr>
          <a:xfrm>
            <a:off x="7988440" y="6226650"/>
            <a:ext cx="322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Bill Gates e </a:t>
            </a:r>
            <a:r>
              <a:rPr lang="it-IT"/>
              <a:t>Paul Allen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177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FFD1AB3-2A3D-464F-3EDB-D63E6793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it-IT" dirty="0"/>
              <a:t>I primi Windows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B37E6D-9AD0-EA52-724D-3ADFE6AF2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0" i="0" dirty="0">
                <a:effectLst/>
                <a:latin typeface="Poppins" panose="020B0502040204020203" pitchFamily="2" charset="0"/>
              </a:rPr>
              <a:t>Il 20 novembre 1985 Microsoft lanciò ufficialmente </a:t>
            </a:r>
            <a:r>
              <a:rPr lang="it-IT" sz="2000" i="0" dirty="0">
                <a:effectLst/>
                <a:latin typeface="Poppins" panose="020B0502040204020203" pitchFamily="2" charset="0"/>
              </a:rPr>
              <a:t>Windows 1.0</a:t>
            </a:r>
          </a:p>
          <a:p>
            <a:pPr marL="0" indent="0">
              <a:buNone/>
            </a:pPr>
            <a:r>
              <a:rPr lang="it-IT" sz="2000" dirty="0">
                <a:latin typeface="Poppins" panose="020B0502040204020203" pitchFamily="2" charset="0"/>
              </a:rPr>
              <a:t>Successivamente, nel 1987 uscì Windows 2.0, grazie ad esso vennero introdotti le prime versioni di word ed </a:t>
            </a:r>
            <a:r>
              <a:rPr lang="it-IT" sz="2000" dirty="0" err="1">
                <a:latin typeface="Poppins" panose="020B0502040204020203" pitchFamily="2" charset="0"/>
              </a:rPr>
              <a:t>excel</a:t>
            </a:r>
            <a:r>
              <a:rPr lang="it-IT" sz="2000" dirty="0">
                <a:latin typeface="Poppins" panose="020B0502040204020203" pitchFamily="2" charset="0"/>
              </a:rPr>
              <a:t>.</a:t>
            </a:r>
          </a:p>
          <a:p>
            <a:pPr marL="0" indent="0">
              <a:buNone/>
            </a:pPr>
            <a:r>
              <a:rPr lang="it-IT" sz="2000" dirty="0">
                <a:latin typeface="Poppins" panose="020B0502040204020203" pitchFamily="2" charset="0"/>
              </a:rPr>
              <a:t>A seguire uscirono Windows 2.1, 3.0 e 3.1</a:t>
            </a:r>
            <a:endParaRPr lang="it-IT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3A5EE99-29A2-E50B-4987-26FD10D40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747" y="1793854"/>
            <a:ext cx="4788505" cy="2621706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688FF8F-26F2-3A28-2A4E-65A2CF5A4E71}"/>
              </a:ext>
            </a:extLst>
          </p:cNvPr>
          <p:cNvSpPr txBox="1"/>
          <p:nvPr/>
        </p:nvSpPr>
        <p:spPr>
          <a:xfrm>
            <a:off x="8336604" y="4440427"/>
            <a:ext cx="149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Windows 1.0</a:t>
            </a:r>
          </a:p>
        </p:txBody>
      </p:sp>
    </p:spTree>
    <p:extLst>
      <p:ext uri="{BB962C8B-B14F-4D97-AF65-F5344CB8AC3E}">
        <p14:creationId xmlns:p14="http://schemas.microsoft.com/office/powerpoint/2010/main" val="242451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419AB18-7CB8-4802-3D62-490F5863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4427447" cy="1719072"/>
          </a:xfrm>
        </p:spPr>
        <p:txBody>
          <a:bodyPr anchor="b">
            <a:normAutofit/>
          </a:bodyPr>
          <a:lstStyle/>
          <a:p>
            <a:r>
              <a:rPr lang="it-IT" sz="5400" dirty="0"/>
              <a:t>Windows 95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C4EA9C-E580-38D3-DC00-85462E9A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200" dirty="0"/>
              <a:t>Nel 1995 Microsoft lancia Windows 95, una versione rivoluzionare del sistema operativo. L’interfaccia venne totalmente ridisegnata e c’era la possibilità di navigare su internet.</a:t>
            </a:r>
          </a:p>
          <a:p>
            <a:endParaRPr lang="it-IT" sz="2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954A131-4BF8-52E1-D4EB-E993D0C51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40105"/>
            <a:ext cx="6903720" cy="51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7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9FBDBA-B001-338F-C0FF-7A0557640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it-IT" sz="5400" dirty="0"/>
              <a:t>Windows XP</a:t>
            </a:r>
          </a:p>
        </p:txBody>
      </p:sp>
      <p:pic>
        <p:nvPicPr>
          <p:cNvPr id="4" name="Immagine 3" descr="Immagine che contiene testo, schermata, software, Icona del computer&#10;&#10;Descrizione generata automaticamente">
            <a:extLst>
              <a:ext uri="{FF2B5EF4-FFF2-40B4-BE49-F238E27FC236}">
                <a16:creationId xmlns:a16="http://schemas.microsoft.com/office/drawing/2014/main" id="{A48F107F-92F7-667F-D066-29BA642BE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1380017"/>
            <a:ext cx="5458968" cy="4097965"/>
          </a:xfrm>
          <a:prstGeom prst="rect">
            <a:avLst/>
          </a:prstGeom>
        </p:spPr>
      </p:pic>
      <p:sp>
        <p:nvSpPr>
          <p:cNvPr id="17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F69B70-74DF-50EC-F020-8B2E19E1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it-IT" sz="2200"/>
              <a:t>Poi nel 2001 venne rilanciato Windows XP, l’Interfaccia venne rivoluzionata e vennero inseriti programmi di facile accesso a tutti</a:t>
            </a:r>
          </a:p>
          <a:p>
            <a:endParaRPr lang="it-IT" sz="2200"/>
          </a:p>
        </p:txBody>
      </p:sp>
    </p:spTree>
    <p:extLst>
      <p:ext uri="{BB962C8B-B14F-4D97-AF65-F5344CB8AC3E}">
        <p14:creationId xmlns:p14="http://schemas.microsoft.com/office/powerpoint/2010/main" val="80087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6FCCC3-A4C1-C682-8B07-3F4174EF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598" y="1138036"/>
            <a:ext cx="5598202" cy="1402470"/>
          </a:xfrm>
        </p:spPr>
        <p:txBody>
          <a:bodyPr anchor="t">
            <a:normAutofit/>
          </a:bodyPr>
          <a:lstStyle/>
          <a:p>
            <a:r>
              <a:rPr lang="it-IT" sz="3200"/>
              <a:t>Windows 7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C927F9D-E4BF-5345-AEFA-5D052C615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64" y="2024884"/>
            <a:ext cx="4948425" cy="280823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8738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F74630-706E-35A3-31AD-8E1A6AA72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598" y="2551176"/>
            <a:ext cx="5444382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/>
              <a:t>Dopo lo scarso successo di Windows Vista, Microsoft lanciò, nel 2009, Windows 7, oltre all’interfaccia grafica estremamente curata, una parte del suo successo lo si deve alla gestione della memoria</a:t>
            </a:r>
          </a:p>
        </p:txBody>
      </p:sp>
    </p:spTree>
    <p:extLst>
      <p:ext uri="{BB962C8B-B14F-4D97-AF65-F5344CB8AC3E}">
        <p14:creationId xmlns:p14="http://schemas.microsoft.com/office/powerpoint/2010/main" val="316663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D4257BE-16E4-A64B-9188-F8FCA961E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053" y="1999008"/>
            <a:ext cx="4777381" cy="268727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CFB9D0-253F-66D6-04CF-BD14E97D5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it-IT" dirty="0"/>
              <a:t>Windows 8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9229FE-A9DC-1BB7-35C5-A0D94727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Una grande novità di Windows 8, oltre al rimpiazzo del tasto start con una sezione a schermo intero, nella quale era possibile accedere alle applicazione, è la compatibilità del sistema operativo sia con i computer classici ma anche con i dispositivi touchscreen 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378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7E4DAA6-20C8-F7E7-AE88-25779494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it-IT" dirty="0"/>
              <a:t>Windows 10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4D358C8-5828-DF05-6813-96DBF0445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749677"/>
            <a:ext cx="4777381" cy="318890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143188-848A-463F-7C8C-0063790A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Nel 2015 Microsoft lancia Windows 10, l’interfaccia grafica estremamente curata e la barra delle applicazioni ridisegnata. Dal 2015 al 2020 Windows 10 è stato soggetto ad aggiornamenti, portando alcune piccole novità.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6490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655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Meiryo</vt:lpstr>
      <vt:lpstr>Arial</vt:lpstr>
      <vt:lpstr>Calibri</vt:lpstr>
      <vt:lpstr>Calibri Light</vt:lpstr>
      <vt:lpstr>Poppins</vt:lpstr>
      <vt:lpstr>Tema di Office</vt:lpstr>
      <vt:lpstr>Presentazione standard di PowerPoint</vt:lpstr>
      <vt:lpstr>Storia dei due sistemi operativi </vt:lpstr>
      <vt:lpstr>Come nasce Windows?</vt:lpstr>
      <vt:lpstr>I primi Windows</vt:lpstr>
      <vt:lpstr>Windows 95</vt:lpstr>
      <vt:lpstr>Windows XP</vt:lpstr>
      <vt:lpstr>Windows 7</vt:lpstr>
      <vt:lpstr>Windows 8</vt:lpstr>
      <vt:lpstr>Windows 10 </vt:lpstr>
      <vt:lpstr>Linux</vt:lpstr>
      <vt:lpstr>Windows e Linux, differenze</vt:lpstr>
      <vt:lpstr>Che cosa sono?</vt:lpstr>
      <vt:lpstr>Superficie grafica</vt:lpstr>
      <vt:lpstr>Supporto tecnico</vt:lpstr>
      <vt:lpstr>Software</vt:lpstr>
      <vt:lpstr>Installazione e disinstallazione programmi</vt:lpstr>
      <vt:lpstr>Affidabilità e sicurezza</vt:lpstr>
      <vt:lpstr>Velocità</vt:lpstr>
      <vt:lpstr>In conclusione, è meglio Windows o Linux?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Bertinelli</dc:creator>
  <cp:lastModifiedBy>Lorenzo Bertinelli</cp:lastModifiedBy>
  <cp:revision>5</cp:revision>
  <dcterms:created xsi:type="dcterms:W3CDTF">2023-09-26T13:13:19Z</dcterms:created>
  <dcterms:modified xsi:type="dcterms:W3CDTF">2023-09-27T14:43:07Z</dcterms:modified>
</cp:coreProperties>
</file>