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3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54D56348-F0DC-4D92-9AC3-A9BD175EB71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C0A0AED5-E59D-47FF-985A-3807C4B65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D273471B-F213-4E0D-B947-D7C42FABF0D7}"/>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5" name="Segnaposto piè di pagina 4">
            <a:extLst>
              <a:ext uri="{FF2B5EF4-FFF2-40B4-BE49-F238E27FC236}">
                <a16:creationId xmlns:a16="http://schemas.microsoft.com/office/drawing/2014/main" xmlns="" id="{1E12BA4C-DE78-4D1E-A5C8-318994C298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4ED4CCBF-DC22-49DB-B28B-854104B80583}"/>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21817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06BD604-F0F3-4F9B-9277-4AAFB6085C9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9495AE57-5867-40A1-AFB9-1E9849897CE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7AD3132-D051-4E09-9C3C-90C7F302C3DD}"/>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5" name="Segnaposto piè di pagina 4">
            <a:extLst>
              <a:ext uri="{FF2B5EF4-FFF2-40B4-BE49-F238E27FC236}">
                <a16:creationId xmlns:a16="http://schemas.microsoft.com/office/drawing/2014/main" xmlns="" id="{5A0D48D7-B324-4C34-9A4D-4BD953A158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50AF14F0-50C9-4F4A-B6EF-F0DAF8746B89}"/>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60289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57549C4F-9FF6-4075-AF78-9CB90E14DB5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4D47CD4E-124A-4F2D-9FD6-01B4A88391E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CC6F6CF5-AC32-4C74-A503-DC32B26FEB08}"/>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5" name="Segnaposto piè di pagina 4">
            <a:extLst>
              <a:ext uri="{FF2B5EF4-FFF2-40B4-BE49-F238E27FC236}">
                <a16:creationId xmlns:a16="http://schemas.microsoft.com/office/drawing/2014/main" xmlns="" id="{A1BBFE6D-BB61-40AD-946B-40827CE8238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3A8AE529-5890-43F3-9C8D-493669FA31D3}"/>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426911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321E5F8-1CC3-4109-B188-220312C775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91A2F632-B452-43B5-85EC-2F8A4ACC5D9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B1CCC97B-6FFE-4B7F-9D3A-DB97BC3DC7DA}"/>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5" name="Segnaposto piè di pagina 4">
            <a:extLst>
              <a:ext uri="{FF2B5EF4-FFF2-40B4-BE49-F238E27FC236}">
                <a16:creationId xmlns:a16="http://schemas.microsoft.com/office/drawing/2014/main" xmlns="" id="{3AC0CAE3-90CA-4250-8831-45C91E201C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A4B8D446-A610-4B8A-8745-233CCBFB4D48}"/>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252809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3DA2678-B8FB-4CEC-992A-ABD44FE27DD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46CC07DB-B058-42F1-BCD9-0C0316BE3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A9DC2507-7EC9-4013-819F-271E7028665D}"/>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5" name="Segnaposto piè di pagina 4">
            <a:extLst>
              <a:ext uri="{FF2B5EF4-FFF2-40B4-BE49-F238E27FC236}">
                <a16:creationId xmlns:a16="http://schemas.microsoft.com/office/drawing/2014/main" xmlns="" id="{7F5C6448-80B4-48EE-98A4-8E9C95CACCA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F6A97EEE-5EFB-4C1D-9ED2-43266DCB8D5C}"/>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394488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587C45D2-6161-4C97-9548-50D1892176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6A4B2323-18AC-4D03-8862-419B8C7C059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3A77600A-57DB-4E7D-A67C-4DE7D539F19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782EFA99-B758-4A20-9718-980FD7E1D381}"/>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6" name="Segnaposto piè di pagina 5">
            <a:extLst>
              <a:ext uri="{FF2B5EF4-FFF2-40B4-BE49-F238E27FC236}">
                <a16:creationId xmlns:a16="http://schemas.microsoft.com/office/drawing/2014/main" xmlns="" id="{5086A69F-E60A-4541-82AA-AEB7F1BA150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CF4E449A-41A1-4827-90B5-51CA6E86A4D1}"/>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1002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4D0F5790-B20E-4CD4-9BCF-D3A3306798A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03C68A61-EE8D-489B-84AC-5EE08B402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71035EF5-3267-400E-A4E9-7B3F5305497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91D29562-A874-4CBE-99AB-5CF60348E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4C8A171F-B67E-4122-B3D3-CBE971D819F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D63B7CFA-5ED5-4CFD-98DA-6B9C5E9A0622}"/>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8" name="Segnaposto piè di pagina 7">
            <a:extLst>
              <a:ext uri="{FF2B5EF4-FFF2-40B4-BE49-F238E27FC236}">
                <a16:creationId xmlns:a16="http://schemas.microsoft.com/office/drawing/2014/main" xmlns="" id="{57EDFA90-BBF6-4545-A751-B8FFFA1D168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1E4A87D7-D33E-448C-AB17-E159AB043ADA}"/>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336114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37788C1-C18D-40A6-9C4C-459D82D13B2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9D93FA3F-A4BC-45C8-AE09-605D7A23E8A3}"/>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4" name="Segnaposto piè di pagina 3">
            <a:extLst>
              <a:ext uri="{FF2B5EF4-FFF2-40B4-BE49-F238E27FC236}">
                <a16:creationId xmlns:a16="http://schemas.microsoft.com/office/drawing/2014/main" xmlns="" id="{AB9262C6-CB19-4CAE-9A28-CA79D228AB2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D2A133D8-DAA8-4005-9282-49F19C671EA4}"/>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204479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91BA9C3E-36B7-419F-8BB2-E04F45CF0930}"/>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3" name="Segnaposto piè di pagina 2">
            <a:extLst>
              <a:ext uri="{FF2B5EF4-FFF2-40B4-BE49-F238E27FC236}">
                <a16:creationId xmlns:a16="http://schemas.microsoft.com/office/drawing/2014/main" xmlns="" id="{7CA59073-2547-4101-A4BB-298FCC1DDD1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BEA20F44-113C-4A6C-873B-018FB8B045E8}"/>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367705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135E392-CE9A-4592-BBB3-D7B81B3A783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DD7C0513-2CE8-4B5C-8B43-B1874EDC7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1947B5B2-2E86-4DEE-BEFE-0A997D91E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3B67D753-6F27-4537-85F0-64A5B0F3BA2E}"/>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6" name="Segnaposto piè di pagina 5">
            <a:extLst>
              <a:ext uri="{FF2B5EF4-FFF2-40B4-BE49-F238E27FC236}">
                <a16:creationId xmlns:a16="http://schemas.microsoft.com/office/drawing/2014/main" xmlns="" id="{7E1806A4-1E19-4ED1-973F-91371E96A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9541B682-F8D1-4C75-B922-744F503FECF5}"/>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43595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CA6A040-63F6-4289-806E-C525BE006BC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C8670951-62A0-414D-ADFB-B869CAD81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3C829CB2-F7FC-48D8-ADA0-9C944CD74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A74328A7-94B9-4EFA-800F-FF6EC6FB31D0}"/>
              </a:ext>
            </a:extLst>
          </p:cNvPr>
          <p:cNvSpPr>
            <a:spLocks noGrp="1"/>
          </p:cNvSpPr>
          <p:nvPr>
            <p:ph type="dt" sz="half" idx="10"/>
          </p:nvPr>
        </p:nvSpPr>
        <p:spPr/>
        <p:txBody>
          <a:bodyPr/>
          <a:lstStyle/>
          <a:p>
            <a:fld id="{B9425D1A-F749-4552-A5B3-1A6DC5EFE136}" type="datetimeFigureOut">
              <a:rPr lang="it-IT" smtClean="0"/>
              <a:pPr/>
              <a:t>01/12/2019</a:t>
            </a:fld>
            <a:endParaRPr lang="it-IT"/>
          </a:p>
        </p:txBody>
      </p:sp>
      <p:sp>
        <p:nvSpPr>
          <p:cNvPr id="6" name="Segnaposto piè di pagina 5">
            <a:extLst>
              <a:ext uri="{FF2B5EF4-FFF2-40B4-BE49-F238E27FC236}">
                <a16:creationId xmlns:a16="http://schemas.microsoft.com/office/drawing/2014/main" xmlns="" id="{C3BD558E-B5C6-41E6-A75A-77E79A4F637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B0ADD114-FF30-4EC8-9A6B-EF0FDF01012B}"/>
              </a:ext>
            </a:extLst>
          </p:cNvPr>
          <p:cNvSpPr>
            <a:spLocks noGrp="1"/>
          </p:cNvSpPr>
          <p:nvPr>
            <p:ph type="sldNum" sz="quarter" idx="12"/>
          </p:nvPr>
        </p:nvSpPr>
        <p:spPr/>
        <p:txBody>
          <a:body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333952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77D53B53-D35C-4059-9CE5-1BA2DB6AB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3DA2D215-B77C-401C-B7E2-61CA709A1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561EBF82-5C15-4B9E-BF75-A3CE0349E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25D1A-F749-4552-A5B3-1A6DC5EFE136}" type="datetimeFigureOut">
              <a:rPr lang="it-IT" smtClean="0"/>
              <a:pPr/>
              <a:t>01/12/2019</a:t>
            </a:fld>
            <a:endParaRPr lang="it-IT"/>
          </a:p>
        </p:txBody>
      </p:sp>
      <p:sp>
        <p:nvSpPr>
          <p:cNvPr id="5" name="Segnaposto piè di pagina 4">
            <a:extLst>
              <a:ext uri="{FF2B5EF4-FFF2-40B4-BE49-F238E27FC236}">
                <a16:creationId xmlns:a16="http://schemas.microsoft.com/office/drawing/2014/main" xmlns="" id="{7A18B48D-F3E5-45DB-A013-0AB7F2C04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05600DDF-596A-4B2B-A22C-3449DED4D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FF305-CBCF-407B-8329-9C9B5B24E29E}" type="slidenum">
              <a:rPr lang="it-IT" smtClean="0"/>
              <a:pPr/>
              <a:t>‹N›</a:t>
            </a:fld>
            <a:endParaRPr lang="it-IT"/>
          </a:p>
        </p:txBody>
      </p:sp>
    </p:spTree>
    <p:extLst>
      <p:ext uri="{BB962C8B-B14F-4D97-AF65-F5344CB8AC3E}">
        <p14:creationId xmlns:p14="http://schemas.microsoft.com/office/powerpoint/2010/main" xmlns="" val="201318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9D5374E-5E86-4FA7-BB7E-63DCB47578C0}"/>
              </a:ext>
            </a:extLst>
          </p:cNvPr>
          <p:cNvSpPr>
            <a:spLocks noGrp="1"/>
          </p:cNvSpPr>
          <p:nvPr>
            <p:ph type="ctrTitle"/>
          </p:nvPr>
        </p:nvSpPr>
        <p:spPr>
          <a:xfrm>
            <a:off x="1351722" y="-1435307"/>
            <a:ext cx="9144000" cy="2387600"/>
          </a:xfrm>
        </p:spPr>
        <p:txBody>
          <a:bodyPr/>
          <a:lstStyle/>
          <a:p>
            <a:r>
              <a:rPr lang="it-IT" dirty="0">
                <a:solidFill>
                  <a:srgbClr val="FF0000"/>
                </a:solidFill>
              </a:rPr>
              <a:t>L’</a:t>
            </a:r>
            <a:r>
              <a:rPr lang="it-IT" dirty="0" err="1">
                <a:solidFill>
                  <a:srgbClr val="FF0000"/>
                </a:solidFill>
              </a:rPr>
              <a:t>anoresia</a:t>
            </a:r>
            <a:r>
              <a:rPr lang="it-IT" dirty="0">
                <a:solidFill>
                  <a:srgbClr val="FF0000"/>
                </a:solidFill>
              </a:rPr>
              <a:t> </a:t>
            </a:r>
          </a:p>
        </p:txBody>
      </p:sp>
      <p:sp>
        <p:nvSpPr>
          <p:cNvPr id="3" name="Sottotitolo 2">
            <a:extLst>
              <a:ext uri="{FF2B5EF4-FFF2-40B4-BE49-F238E27FC236}">
                <a16:creationId xmlns:a16="http://schemas.microsoft.com/office/drawing/2014/main" xmlns="" id="{1FC028AB-CFDD-4D6B-B76F-FF56232F9F9C}"/>
              </a:ext>
            </a:extLst>
          </p:cNvPr>
          <p:cNvSpPr>
            <a:spLocks noGrp="1"/>
          </p:cNvSpPr>
          <p:nvPr>
            <p:ph type="subTitle" idx="1"/>
          </p:nvPr>
        </p:nvSpPr>
        <p:spPr>
          <a:xfrm>
            <a:off x="0" y="952293"/>
            <a:ext cx="12192000" cy="5905707"/>
          </a:xfrm>
        </p:spPr>
        <p:txBody>
          <a:bodyPr/>
          <a:lstStyle/>
          <a:p>
            <a:r>
              <a:rPr lang="it-IT" dirty="0"/>
              <a:t>L’ anoressia è un disagio in cui la persona coinvolta non vuole nutrirsi per vari motivi psicologici.</a:t>
            </a:r>
          </a:p>
        </p:txBody>
      </p:sp>
      <p:pic>
        <p:nvPicPr>
          <p:cNvPr id="4" name="Immagine 3">
            <a:extLst>
              <a:ext uri="{FF2B5EF4-FFF2-40B4-BE49-F238E27FC236}">
                <a16:creationId xmlns:a16="http://schemas.microsoft.com/office/drawing/2014/main" xmlns="" id="{FB8F5DFB-045E-42AE-B6F3-4296A1C77A8F}"/>
              </a:ext>
            </a:extLst>
          </p:cNvPr>
          <p:cNvPicPr>
            <a:picLocks noChangeAspect="1"/>
          </p:cNvPicPr>
          <p:nvPr/>
        </p:nvPicPr>
        <p:blipFill>
          <a:blip r:embed="rId2" cstate="print"/>
          <a:stretch>
            <a:fillRect/>
          </a:stretch>
        </p:blipFill>
        <p:spPr>
          <a:xfrm>
            <a:off x="3952875" y="1881187"/>
            <a:ext cx="4286250" cy="3095625"/>
          </a:xfrm>
          <a:prstGeom prst="rect">
            <a:avLst/>
          </a:prstGeom>
        </p:spPr>
      </p:pic>
    </p:spTree>
    <p:extLst>
      <p:ext uri="{BB962C8B-B14F-4D97-AF65-F5344CB8AC3E}">
        <p14:creationId xmlns:p14="http://schemas.microsoft.com/office/powerpoint/2010/main" xmlns="" val="4273391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2770AD16-1456-4F2A-BE3B-4FDD28E555E1}"/>
              </a:ext>
            </a:extLst>
          </p:cNvPr>
          <p:cNvSpPr>
            <a:spLocks noGrp="1"/>
          </p:cNvSpPr>
          <p:nvPr>
            <p:ph type="subTitle" idx="1"/>
          </p:nvPr>
        </p:nvSpPr>
        <p:spPr>
          <a:xfrm>
            <a:off x="0" y="0"/>
            <a:ext cx="12192000" cy="6858000"/>
          </a:xfrm>
        </p:spPr>
        <p:txBody>
          <a:bodyPr>
            <a:normAutofit/>
          </a:bodyPr>
          <a:lstStyle/>
          <a:p>
            <a:r>
              <a:rPr lang="it-IT" sz="3200" dirty="0">
                <a:solidFill>
                  <a:srgbClr val="FF0000"/>
                </a:solidFill>
              </a:rPr>
              <a:t>8 Deficit cognitivi  </a:t>
            </a:r>
          </a:p>
          <a:p>
            <a:r>
              <a:rPr lang="it-IT" dirty="0"/>
              <a:t>È una condizione diagnostica agli individui </a:t>
            </a:r>
            <a:r>
              <a:rPr lang="it-IT"/>
              <a:t>che </a:t>
            </a:r>
            <a:r>
              <a:rPr lang="it-IT" smtClean="0"/>
              <a:t>hanno </a:t>
            </a:r>
            <a:r>
              <a:rPr lang="it-IT" dirty="0"/>
              <a:t>deficit cognitivi che sono maggiori rispetto a quelli che statisticamente si possono aspettare per la loro età e istruzione, ma che non interferiscono significatamene con le loro attività giornaliere. </a:t>
            </a:r>
          </a:p>
        </p:txBody>
      </p:sp>
      <p:pic>
        <p:nvPicPr>
          <p:cNvPr id="4" name="Immagine 3">
            <a:extLst>
              <a:ext uri="{FF2B5EF4-FFF2-40B4-BE49-F238E27FC236}">
                <a16:creationId xmlns:a16="http://schemas.microsoft.com/office/drawing/2014/main" xmlns="" id="{EF0C3D8D-F6D9-4CB2-AB47-17D3C8403747}"/>
              </a:ext>
            </a:extLst>
          </p:cNvPr>
          <p:cNvPicPr>
            <a:picLocks noChangeAspect="1"/>
          </p:cNvPicPr>
          <p:nvPr/>
        </p:nvPicPr>
        <p:blipFill>
          <a:blip r:embed="rId2" cstate="print"/>
          <a:stretch>
            <a:fillRect/>
          </a:stretch>
        </p:blipFill>
        <p:spPr>
          <a:xfrm>
            <a:off x="3268764" y="1915257"/>
            <a:ext cx="6286500" cy="4000500"/>
          </a:xfrm>
          <a:prstGeom prst="rect">
            <a:avLst/>
          </a:prstGeom>
        </p:spPr>
      </p:pic>
    </p:spTree>
    <p:extLst>
      <p:ext uri="{BB962C8B-B14F-4D97-AF65-F5344CB8AC3E}">
        <p14:creationId xmlns:p14="http://schemas.microsoft.com/office/powerpoint/2010/main" xmlns="" val="2807642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EA162FDE-04F2-41F0-8994-02DBD98D7E59}"/>
              </a:ext>
            </a:extLst>
          </p:cNvPr>
          <p:cNvSpPr>
            <a:spLocks noGrp="1"/>
          </p:cNvSpPr>
          <p:nvPr>
            <p:ph type="subTitle" idx="1"/>
          </p:nvPr>
        </p:nvSpPr>
        <p:spPr>
          <a:xfrm>
            <a:off x="0" y="0"/>
            <a:ext cx="12192000" cy="6858000"/>
          </a:xfrm>
        </p:spPr>
        <p:txBody>
          <a:bodyPr/>
          <a:lstStyle/>
          <a:p>
            <a:r>
              <a:rPr lang="it-IT" dirty="0"/>
              <a:t>Comunemente il termine è spesso usato come sinonimo anoressia nervosa ( che si rifiuta di nutrirsi perché si sente «imperfetta»)ma in realtà ci sono molte cause di una diminuzione dell’ appetito, alcune delle quali potrebbero risultare innocue, mentre altre sono indice di una grave condizione clinica o comportano un rischio significativo.</a:t>
            </a:r>
          </a:p>
          <a:p>
            <a:r>
              <a:rPr lang="it-IT" dirty="0"/>
              <a:t>I motivi dalle anoressia possono essere:</a:t>
            </a:r>
          </a:p>
          <a:p>
            <a:r>
              <a:rPr lang="it-IT" dirty="0"/>
              <a:t>1 paura di ingrassare       </a:t>
            </a:r>
          </a:p>
          <a:p>
            <a:r>
              <a:rPr lang="it-IT" dirty="0"/>
              <a:t>2  Restrizione alimentare</a:t>
            </a:r>
          </a:p>
          <a:p>
            <a:pPr marL="457200" indent="-457200">
              <a:buAutoNum type="arabicPlain" startAt="3"/>
            </a:pPr>
            <a:r>
              <a:rPr lang="it-IT" dirty="0"/>
              <a:t>Eccesivo esercizio fisico </a:t>
            </a:r>
          </a:p>
          <a:p>
            <a:r>
              <a:rPr lang="it-IT" dirty="0"/>
              <a:t>4 disturbi nella relazione con il proprio corpo</a:t>
            </a:r>
          </a:p>
          <a:p>
            <a:r>
              <a:rPr lang="it-IT" dirty="0"/>
              <a:t>5 bassa auto stima </a:t>
            </a:r>
          </a:p>
          <a:p>
            <a:r>
              <a:rPr lang="it-IT" dirty="0"/>
              <a:t>6 pensiero rigido</a:t>
            </a:r>
          </a:p>
          <a:p>
            <a:r>
              <a:rPr lang="it-IT" dirty="0"/>
              <a:t>7 deficit nel riconoscimento delle emozioni </a:t>
            </a:r>
          </a:p>
          <a:p>
            <a:r>
              <a:rPr lang="it-IT" dirty="0"/>
              <a:t>8 deficit cognitivi </a:t>
            </a:r>
          </a:p>
          <a:p>
            <a:endParaRPr lang="it-IT" dirty="0"/>
          </a:p>
        </p:txBody>
      </p:sp>
    </p:spTree>
    <p:extLst>
      <p:ext uri="{BB962C8B-B14F-4D97-AF65-F5344CB8AC3E}">
        <p14:creationId xmlns:p14="http://schemas.microsoft.com/office/powerpoint/2010/main" xmlns="" val="3283852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783AB4CD-D2E9-44FB-B809-B6F0C6A53AC3}"/>
              </a:ext>
            </a:extLst>
          </p:cNvPr>
          <p:cNvSpPr>
            <a:spLocks noGrp="1"/>
          </p:cNvSpPr>
          <p:nvPr>
            <p:ph type="subTitle" idx="1"/>
          </p:nvPr>
        </p:nvSpPr>
        <p:spPr>
          <a:xfrm>
            <a:off x="0" y="0"/>
            <a:ext cx="12192000" cy="6858000"/>
          </a:xfrm>
        </p:spPr>
        <p:txBody>
          <a:bodyPr>
            <a:normAutofit/>
          </a:bodyPr>
          <a:lstStyle/>
          <a:p>
            <a:r>
              <a:rPr lang="it-IT" sz="3600" dirty="0">
                <a:solidFill>
                  <a:srgbClr val="FF0000"/>
                </a:solidFill>
              </a:rPr>
              <a:t>1 paura di ingrassare</a:t>
            </a:r>
          </a:p>
          <a:p>
            <a:r>
              <a:rPr lang="it-IT" dirty="0"/>
              <a:t>Dovuta soprattutto al cyber bullismo , una persona può mettere una foto sui social e poco dopo essere presa in giro per quanto è grassa, quanto è brutta…</a:t>
            </a:r>
          </a:p>
          <a:p>
            <a:r>
              <a:rPr lang="it-IT" dirty="0"/>
              <a:t>e  diventare anoressica per le prese in giro dalle persone </a:t>
            </a:r>
          </a:p>
          <a:p>
            <a:endParaRPr lang="it-IT" dirty="0"/>
          </a:p>
        </p:txBody>
      </p:sp>
      <p:pic>
        <p:nvPicPr>
          <p:cNvPr id="4" name="Immagine 3">
            <a:extLst>
              <a:ext uri="{FF2B5EF4-FFF2-40B4-BE49-F238E27FC236}">
                <a16:creationId xmlns:a16="http://schemas.microsoft.com/office/drawing/2014/main" xmlns="" id="{7DE3C8F7-9DDA-4EE6-B2A0-3E035A1250E8}"/>
              </a:ext>
            </a:extLst>
          </p:cNvPr>
          <p:cNvPicPr>
            <a:picLocks noChangeAspect="1"/>
          </p:cNvPicPr>
          <p:nvPr/>
        </p:nvPicPr>
        <p:blipFill>
          <a:blip r:embed="rId2" cstate="print"/>
          <a:stretch>
            <a:fillRect/>
          </a:stretch>
        </p:blipFill>
        <p:spPr>
          <a:xfrm>
            <a:off x="4748212" y="2419350"/>
            <a:ext cx="2695575" cy="2019300"/>
          </a:xfrm>
          <a:prstGeom prst="rect">
            <a:avLst/>
          </a:prstGeom>
        </p:spPr>
      </p:pic>
    </p:spTree>
    <p:extLst>
      <p:ext uri="{BB962C8B-B14F-4D97-AF65-F5344CB8AC3E}">
        <p14:creationId xmlns:p14="http://schemas.microsoft.com/office/powerpoint/2010/main" xmlns="" val="35834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ED1DB2CA-9162-47AE-BB5A-29A9B15E9EB2}"/>
              </a:ext>
            </a:extLst>
          </p:cNvPr>
          <p:cNvSpPr>
            <a:spLocks noGrp="1"/>
          </p:cNvSpPr>
          <p:nvPr>
            <p:ph type="subTitle" idx="1"/>
          </p:nvPr>
        </p:nvSpPr>
        <p:spPr>
          <a:xfrm>
            <a:off x="0" y="0"/>
            <a:ext cx="12192000" cy="6858000"/>
          </a:xfrm>
        </p:spPr>
        <p:txBody>
          <a:bodyPr>
            <a:normAutofit/>
          </a:bodyPr>
          <a:lstStyle/>
          <a:p>
            <a:r>
              <a:rPr lang="it-IT" sz="3200" dirty="0">
                <a:solidFill>
                  <a:srgbClr val="FF0000"/>
                </a:solidFill>
              </a:rPr>
              <a:t>2Restrizione alimentare</a:t>
            </a:r>
          </a:p>
          <a:p>
            <a:r>
              <a:rPr lang="it-IT" dirty="0"/>
              <a:t>Ci si riferisce in genere ad un particolare stile alimentare adottato da chi, oltre alla dieta che normalmente segue, vi associa una continua preoccupazione, talvolta quasi una vera e propria forma di ansia, per il controllo dello stimolo della fame.</a:t>
            </a:r>
          </a:p>
        </p:txBody>
      </p:sp>
      <p:pic>
        <p:nvPicPr>
          <p:cNvPr id="4" name="Immagine 3">
            <a:extLst>
              <a:ext uri="{FF2B5EF4-FFF2-40B4-BE49-F238E27FC236}">
                <a16:creationId xmlns:a16="http://schemas.microsoft.com/office/drawing/2014/main" xmlns="" id="{BDBE12DE-6CDE-470D-AC47-A83A6596BA54}"/>
              </a:ext>
            </a:extLst>
          </p:cNvPr>
          <p:cNvPicPr>
            <a:picLocks noChangeAspect="1"/>
          </p:cNvPicPr>
          <p:nvPr/>
        </p:nvPicPr>
        <p:blipFill>
          <a:blip r:embed="rId2" cstate="print"/>
          <a:stretch>
            <a:fillRect/>
          </a:stretch>
        </p:blipFill>
        <p:spPr>
          <a:xfrm>
            <a:off x="4148137" y="2000250"/>
            <a:ext cx="3895725" cy="2857500"/>
          </a:xfrm>
          <a:prstGeom prst="rect">
            <a:avLst/>
          </a:prstGeom>
        </p:spPr>
      </p:pic>
    </p:spTree>
    <p:extLst>
      <p:ext uri="{BB962C8B-B14F-4D97-AF65-F5344CB8AC3E}">
        <p14:creationId xmlns:p14="http://schemas.microsoft.com/office/powerpoint/2010/main" xmlns="" val="1588949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6214C975-EA7D-4DCD-AAF1-0DA328297604}"/>
              </a:ext>
            </a:extLst>
          </p:cNvPr>
          <p:cNvSpPr>
            <a:spLocks noGrp="1"/>
          </p:cNvSpPr>
          <p:nvPr>
            <p:ph type="subTitle" idx="1"/>
          </p:nvPr>
        </p:nvSpPr>
        <p:spPr>
          <a:xfrm>
            <a:off x="0" y="0"/>
            <a:ext cx="12192000" cy="6858000"/>
          </a:xfrm>
        </p:spPr>
        <p:txBody>
          <a:bodyPr>
            <a:normAutofit/>
          </a:bodyPr>
          <a:lstStyle/>
          <a:p>
            <a:r>
              <a:rPr lang="it-IT" sz="3200" dirty="0">
                <a:solidFill>
                  <a:srgbClr val="FF0000"/>
                </a:solidFill>
              </a:rPr>
              <a:t>3 Eccesivo esercizio fisico</a:t>
            </a:r>
          </a:p>
          <a:p>
            <a:r>
              <a:rPr lang="it-IT" dirty="0"/>
              <a:t>Il termine sovrallenamento è stato introdotto da </a:t>
            </a:r>
            <a:r>
              <a:rPr lang="it-IT" dirty="0" err="1"/>
              <a:t>Hatfield</a:t>
            </a:r>
            <a:r>
              <a:rPr lang="it-IT" dirty="0"/>
              <a:t> (1988) per descrivere una serie di sintomi causati, sostanzialmente, da un alterato rapporto tra allenamento e recupero.</a:t>
            </a:r>
          </a:p>
        </p:txBody>
      </p:sp>
      <p:pic>
        <p:nvPicPr>
          <p:cNvPr id="4" name="Immagine 3">
            <a:extLst>
              <a:ext uri="{FF2B5EF4-FFF2-40B4-BE49-F238E27FC236}">
                <a16:creationId xmlns:a16="http://schemas.microsoft.com/office/drawing/2014/main" xmlns="" id="{146DC919-A8E5-4816-9416-BFBB73E1A957}"/>
              </a:ext>
            </a:extLst>
          </p:cNvPr>
          <p:cNvPicPr>
            <a:picLocks noChangeAspect="1"/>
          </p:cNvPicPr>
          <p:nvPr/>
        </p:nvPicPr>
        <p:blipFill>
          <a:blip r:embed="rId2" cstate="print"/>
          <a:stretch>
            <a:fillRect/>
          </a:stretch>
        </p:blipFill>
        <p:spPr>
          <a:xfrm>
            <a:off x="2857500" y="1714500"/>
            <a:ext cx="6477000" cy="3429000"/>
          </a:xfrm>
          <a:prstGeom prst="rect">
            <a:avLst/>
          </a:prstGeom>
        </p:spPr>
      </p:pic>
    </p:spTree>
    <p:extLst>
      <p:ext uri="{BB962C8B-B14F-4D97-AF65-F5344CB8AC3E}">
        <p14:creationId xmlns:p14="http://schemas.microsoft.com/office/powerpoint/2010/main" xmlns="" val="298023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CF5934B8-DC12-4F66-9EA4-C1F281CD741D}"/>
              </a:ext>
            </a:extLst>
          </p:cNvPr>
          <p:cNvSpPr>
            <a:spLocks noGrp="1"/>
          </p:cNvSpPr>
          <p:nvPr>
            <p:ph type="subTitle" idx="1"/>
          </p:nvPr>
        </p:nvSpPr>
        <p:spPr>
          <a:xfrm>
            <a:off x="0" y="0"/>
            <a:ext cx="12192000" cy="6858000"/>
          </a:xfrm>
        </p:spPr>
        <p:txBody>
          <a:bodyPr>
            <a:normAutofit/>
          </a:bodyPr>
          <a:lstStyle/>
          <a:p>
            <a:r>
              <a:rPr lang="it-IT" sz="3200" dirty="0">
                <a:solidFill>
                  <a:srgbClr val="FF0000"/>
                </a:solidFill>
              </a:rPr>
              <a:t>4 Disturbi nella relazione con il proprio corpo </a:t>
            </a:r>
          </a:p>
          <a:p>
            <a:r>
              <a:rPr lang="it-IT" dirty="0"/>
              <a:t>L’ immagine corporea è l’ immagine e l’ apparenza del corpo umano che ci formiamo nella mente, cioè il modo in cui il nostro corpo ci appare.</a:t>
            </a:r>
          </a:p>
        </p:txBody>
      </p:sp>
      <p:pic>
        <p:nvPicPr>
          <p:cNvPr id="4" name="Immagine 3">
            <a:extLst>
              <a:ext uri="{FF2B5EF4-FFF2-40B4-BE49-F238E27FC236}">
                <a16:creationId xmlns:a16="http://schemas.microsoft.com/office/drawing/2014/main" xmlns="" id="{19DCA238-2C49-4A5D-A1D0-607D9D53A279}"/>
              </a:ext>
            </a:extLst>
          </p:cNvPr>
          <p:cNvPicPr>
            <a:picLocks noChangeAspect="1"/>
          </p:cNvPicPr>
          <p:nvPr/>
        </p:nvPicPr>
        <p:blipFill>
          <a:blip r:embed="rId2" cstate="print"/>
          <a:stretch>
            <a:fillRect/>
          </a:stretch>
        </p:blipFill>
        <p:spPr>
          <a:xfrm>
            <a:off x="2857500" y="1690687"/>
            <a:ext cx="6477000" cy="3476625"/>
          </a:xfrm>
          <a:prstGeom prst="rect">
            <a:avLst/>
          </a:prstGeom>
        </p:spPr>
      </p:pic>
    </p:spTree>
    <p:extLst>
      <p:ext uri="{BB962C8B-B14F-4D97-AF65-F5344CB8AC3E}">
        <p14:creationId xmlns:p14="http://schemas.microsoft.com/office/powerpoint/2010/main" xmlns="" val="3489854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D7F8CB54-EA44-4B18-BFAD-53AF9B09D484}"/>
              </a:ext>
            </a:extLst>
          </p:cNvPr>
          <p:cNvSpPr>
            <a:spLocks noGrp="1"/>
          </p:cNvSpPr>
          <p:nvPr>
            <p:ph type="subTitle" idx="1"/>
          </p:nvPr>
        </p:nvSpPr>
        <p:spPr>
          <a:xfrm>
            <a:off x="0" y="0"/>
            <a:ext cx="12192000" cy="6858000"/>
          </a:xfrm>
        </p:spPr>
        <p:txBody>
          <a:bodyPr>
            <a:normAutofit/>
          </a:bodyPr>
          <a:lstStyle/>
          <a:p>
            <a:r>
              <a:rPr lang="it-IT" sz="3200" dirty="0">
                <a:solidFill>
                  <a:srgbClr val="FF0000"/>
                </a:solidFill>
              </a:rPr>
              <a:t>5 Bassa auto stima</a:t>
            </a:r>
          </a:p>
          <a:p>
            <a:r>
              <a:rPr lang="it-IT" dirty="0"/>
              <a:t>Stimare noi stessi significa non mettere in discussione la nostra importanza e, di conseguenza, essere capaci di assumersi responsabilità nei confronti degli altri. Il rispetto per noi stessi, per i nostri bisogni, emozioni, potenzialità, aiuta ad entrare in un rapporto costruttivo con gli altri. Se questo rispetto manca (bassa auto stima), anche il rapporto con gli altri ne viene profondamente condizionato. </a:t>
            </a:r>
          </a:p>
        </p:txBody>
      </p:sp>
      <p:pic>
        <p:nvPicPr>
          <p:cNvPr id="4" name="Immagine 3">
            <a:extLst>
              <a:ext uri="{FF2B5EF4-FFF2-40B4-BE49-F238E27FC236}">
                <a16:creationId xmlns:a16="http://schemas.microsoft.com/office/drawing/2014/main" xmlns="" id="{6E9C1FBC-68BB-46F5-AF4B-D853C46F879C}"/>
              </a:ext>
            </a:extLst>
          </p:cNvPr>
          <p:cNvPicPr>
            <a:picLocks noChangeAspect="1"/>
          </p:cNvPicPr>
          <p:nvPr/>
        </p:nvPicPr>
        <p:blipFill>
          <a:blip r:embed="rId2" cstate="print"/>
          <a:stretch>
            <a:fillRect/>
          </a:stretch>
        </p:blipFill>
        <p:spPr>
          <a:xfrm>
            <a:off x="3371880" y="2615409"/>
            <a:ext cx="5448239" cy="3507095"/>
          </a:xfrm>
          <a:prstGeom prst="rect">
            <a:avLst/>
          </a:prstGeom>
        </p:spPr>
      </p:pic>
    </p:spTree>
    <p:extLst>
      <p:ext uri="{BB962C8B-B14F-4D97-AF65-F5344CB8AC3E}">
        <p14:creationId xmlns:p14="http://schemas.microsoft.com/office/powerpoint/2010/main" xmlns="" val="3129286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E7F36B98-0705-4AB1-8C78-85A6E5792C98}"/>
              </a:ext>
            </a:extLst>
          </p:cNvPr>
          <p:cNvSpPr>
            <a:spLocks noGrp="1"/>
          </p:cNvSpPr>
          <p:nvPr>
            <p:ph type="subTitle" idx="1"/>
          </p:nvPr>
        </p:nvSpPr>
        <p:spPr>
          <a:xfrm>
            <a:off x="0" y="0"/>
            <a:ext cx="12192000" cy="6858000"/>
          </a:xfrm>
        </p:spPr>
        <p:txBody>
          <a:bodyPr>
            <a:normAutofit/>
          </a:bodyPr>
          <a:lstStyle/>
          <a:p>
            <a:r>
              <a:rPr lang="it-IT" sz="3200" dirty="0">
                <a:solidFill>
                  <a:srgbClr val="FF0000"/>
                </a:solidFill>
              </a:rPr>
              <a:t>6 Pensiero rigido </a:t>
            </a:r>
          </a:p>
          <a:p>
            <a:r>
              <a:rPr lang="it-IT" dirty="0"/>
              <a:t>Potrebbe confermare un’ ipotesi cognitiva del disturbo ossessivo compulsivo. La tendenza di questi pazienti a nutrire dubbi ossessivi e comportamenti di controllo compulsivi potrebbe dipendere da uno stile di pensiero rigido e poco flessibile.</a:t>
            </a:r>
          </a:p>
        </p:txBody>
      </p:sp>
      <p:pic>
        <p:nvPicPr>
          <p:cNvPr id="4" name="Immagine 3">
            <a:extLst>
              <a:ext uri="{FF2B5EF4-FFF2-40B4-BE49-F238E27FC236}">
                <a16:creationId xmlns:a16="http://schemas.microsoft.com/office/drawing/2014/main" xmlns="" id="{FADB868C-283E-4ACD-815E-2401E580FE73}"/>
              </a:ext>
            </a:extLst>
          </p:cNvPr>
          <p:cNvPicPr>
            <a:picLocks noChangeAspect="1"/>
          </p:cNvPicPr>
          <p:nvPr/>
        </p:nvPicPr>
        <p:blipFill>
          <a:blip r:embed="rId2" cstate="print"/>
          <a:stretch>
            <a:fillRect/>
          </a:stretch>
        </p:blipFill>
        <p:spPr>
          <a:xfrm>
            <a:off x="3647661" y="1961321"/>
            <a:ext cx="4591878" cy="4591877"/>
          </a:xfrm>
          <a:prstGeom prst="rect">
            <a:avLst/>
          </a:prstGeom>
        </p:spPr>
      </p:pic>
    </p:spTree>
    <p:extLst>
      <p:ext uri="{BB962C8B-B14F-4D97-AF65-F5344CB8AC3E}">
        <p14:creationId xmlns:p14="http://schemas.microsoft.com/office/powerpoint/2010/main" xmlns="" val="2899629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xmlns="" id="{2B894466-16BD-44E4-AEDE-8225A8B27B2B}"/>
              </a:ext>
            </a:extLst>
          </p:cNvPr>
          <p:cNvSpPr>
            <a:spLocks noGrp="1"/>
          </p:cNvSpPr>
          <p:nvPr>
            <p:ph type="subTitle" idx="1"/>
          </p:nvPr>
        </p:nvSpPr>
        <p:spPr>
          <a:xfrm>
            <a:off x="0" y="0"/>
            <a:ext cx="12192000" cy="6858000"/>
          </a:xfrm>
        </p:spPr>
        <p:txBody>
          <a:bodyPr>
            <a:normAutofit/>
          </a:bodyPr>
          <a:lstStyle/>
          <a:p>
            <a:r>
              <a:rPr lang="it-IT" sz="3200" dirty="0">
                <a:solidFill>
                  <a:srgbClr val="FF0000"/>
                </a:solidFill>
              </a:rPr>
              <a:t>7 Deficit nel riconoscimento delle emozioni</a:t>
            </a:r>
          </a:p>
          <a:p>
            <a:r>
              <a:rPr lang="it-IT" dirty="0"/>
              <a:t>Studi di neuroimaging su pazienti con disturbo bipolare e campioni di controllo durante l’elaborazione delle emozioni facciali evidenziano ,nel campione clinico , </a:t>
            </a:r>
            <a:r>
              <a:rPr lang="it-IT" dirty="0" err="1"/>
              <a:t>una’attivazione</a:t>
            </a:r>
            <a:r>
              <a:rPr lang="it-IT" dirty="0"/>
              <a:t> complessiva anomala in numerose aree cerebrali implicate nel riconoscimento delle emozioni ,abilita alla base della cognizione sociale e implicata in molte delle difficoltà dei pazienti </a:t>
            </a:r>
            <a:r>
              <a:rPr lang="it-IT" dirty="0" err="1"/>
              <a:t>bibolari</a:t>
            </a:r>
            <a:r>
              <a:rPr lang="it-IT" dirty="0"/>
              <a:t> nell’interazione sociale.</a:t>
            </a:r>
          </a:p>
        </p:txBody>
      </p:sp>
      <p:pic>
        <p:nvPicPr>
          <p:cNvPr id="4" name="Immagine 3">
            <a:extLst>
              <a:ext uri="{FF2B5EF4-FFF2-40B4-BE49-F238E27FC236}">
                <a16:creationId xmlns:a16="http://schemas.microsoft.com/office/drawing/2014/main" xmlns="" id="{0BC6FBF3-E382-4033-98D5-A73AA7D7BD78}"/>
              </a:ext>
            </a:extLst>
          </p:cNvPr>
          <p:cNvPicPr>
            <a:picLocks noChangeAspect="1"/>
          </p:cNvPicPr>
          <p:nvPr/>
        </p:nvPicPr>
        <p:blipFill>
          <a:blip r:embed="rId2" cstate="print"/>
          <a:stretch>
            <a:fillRect/>
          </a:stretch>
        </p:blipFill>
        <p:spPr>
          <a:xfrm>
            <a:off x="4633912" y="2647950"/>
            <a:ext cx="2924175" cy="1619250"/>
          </a:xfrm>
          <a:prstGeom prst="rect">
            <a:avLst/>
          </a:prstGeom>
        </p:spPr>
      </p:pic>
    </p:spTree>
    <p:extLst>
      <p:ext uri="{BB962C8B-B14F-4D97-AF65-F5344CB8AC3E}">
        <p14:creationId xmlns:p14="http://schemas.microsoft.com/office/powerpoint/2010/main" xmlns="" val="847287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502</Words>
  <Application>Microsoft Office PowerPoint</Application>
  <PresentationFormat>Personalizzato</PresentationFormat>
  <Paragraphs>29</Paragraphs>
  <Slides>10</Slides>
  <Notes>0</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Tema di Office</vt:lpstr>
      <vt:lpstr>L’anoresia </vt:lpstr>
      <vt:lpstr>Diapositiva 2</vt:lpstr>
      <vt:lpstr>Diapositiva 3</vt:lpstr>
      <vt:lpstr>Diapositiva 4</vt:lpstr>
      <vt:lpstr>Diapositiva 5</vt:lpstr>
      <vt:lpstr>Diapositiva 6</vt:lpstr>
      <vt:lpstr>Diapositiva 7</vt:lpstr>
      <vt:lpstr>Diapositiva 8</vt:lpstr>
      <vt:lpstr>Diapositiva 9</vt:lpstr>
      <vt:lpstr>Diapositiva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colesterolo</dc:title>
  <dc:creator>paolo gastealdelli</dc:creator>
  <cp:lastModifiedBy>Lorenzo</cp:lastModifiedBy>
  <cp:revision>17</cp:revision>
  <dcterms:created xsi:type="dcterms:W3CDTF">2019-10-09T13:39:22Z</dcterms:created>
  <dcterms:modified xsi:type="dcterms:W3CDTF">2019-12-01T13:48:08Z</dcterms:modified>
</cp:coreProperties>
</file>