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6858000" cy="9144000"/>
  <p:embeddedFontLst>
    <p:embeddedFont>
      <p:font typeface="Lobster"/>
      <p:regular r:id="rId48"/>
    </p:embeddedFont>
    <p:embeddedFont>
      <p:font typeface="Exo 2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773C72-8F43-4582-AECB-30C2FC1BB3EC}">
  <a:tblStyle styleId="{67773C72-8F43-4582-AECB-30C2FC1BB3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obster-regular.fntdata"/><Relationship Id="rId47" Type="http://schemas.openxmlformats.org/officeDocument/2006/relationships/slide" Target="slides/slide41.xml"/><Relationship Id="rId49" Type="http://schemas.openxmlformats.org/officeDocument/2006/relationships/font" Target="fonts/Exo2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Exo2-italic.fntdata"/><Relationship Id="rId50" Type="http://schemas.openxmlformats.org/officeDocument/2006/relationships/font" Target="fonts/Exo2-bold.fntdata"/><Relationship Id="rId52" Type="http://schemas.openxmlformats.org/officeDocument/2006/relationships/font" Target="fonts/Exo2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860b3bb613_0_3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860b3bb613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8beb929104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8beb9291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beb929104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8beb9291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8beb929104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8beb9291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8beb929104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8beb92910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8beb929104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8beb92910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8beb929104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8beb92910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8beb929104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8beb92910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8beb929104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8beb92910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8c14093ff7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8c14093f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60b3bb613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60b3bb61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8c14093ff7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8c14093f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8c14093ff7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8c14093f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860b3bb613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860b3bb6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860b3bb613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860b3bb6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860b3bb613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860b3bb61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860b3bb613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860b3bb6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860b3bb613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860b3bb61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860b3bb613_0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860b3bb61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860b3bb613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860b3bb6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860b3bb613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860b3bb61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60b3bb613_0_1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60b3bb61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860b3bb613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860b3bb61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860b3bb613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860b3bb6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860b3bb613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860b3bb61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860b3bb613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860b3bb61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860b3bb613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860b3bb61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860b3bb613_0_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860b3bb61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860b3bb613_0_3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860b3bb613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860b3bb613_0_3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860b3bb61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860b3bb613_0_4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860b3bb613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860b3bb613_0_4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860b3bb613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60b3bb613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60b3bb61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860b3bb613_0_4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860b3bb613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860b3bb613_0_4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860b3bb613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60b3bb613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60b3bb61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60b3bb613_0_1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860b3bb61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860b3bb613_0_3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860b3bb61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60b3bb613_0_2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860b3bb61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860b3bb613_0_3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860b3bb613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Exo 2"/>
              <a:buNone/>
              <a:defRPr b="1" sz="3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b="1" sz="3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b="1" sz="3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b="1" sz="3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b="1" sz="3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b="1" sz="3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b="1" sz="3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b="1" sz="3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b="1" sz="3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●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○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■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●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○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■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●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○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■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gif"/><Relationship Id="rId4" Type="http://schemas.openxmlformats.org/officeDocument/2006/relationships/image" Target="../media/image3.gif"/><Relationship Id="rId5" Type="http://schemas.openxmlformats.org/officeDocument/2006/relationships/image" Target="../media/image11.png"/><Relationship Id="rId6" Type="http://schemas.openxmlformats.org/officeDocument/2006/relationships/image" Target="../media/image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</a:t>
            </a:r>
            <a:r>
              <a:rPr b="1" lang="it"/>
              <a:t>. </a:t>
            </a:r>
            <a:r>
              <a:rPr lang="it"/>
              <a:t>Crittografia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Sicurezza dell’Informazione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Quando la matematica ha vinto la guerra</a:t>
            </a:r>
            <a:endParaRPr/>
          </a:p>
        </p:txBody>
      </p:sp>
      <p:pic>
        <p:nvPicPr>
          <p:cNvPr id="294" name="Google Shape;2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9275" y="1949537"/>
            <a:ext cx="2793025" cy="37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 txBox="1"/>
          <p:nvPr>
            <p:ph idx="1" type="body"/>
          </p:nvPr>
        </p:nvSpPr>
        <p:spPr>
          <a:xfrm>
            <a:off x="311700" y="1536625"/>
            <a:ext cx="5340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Durante la Seconda Guerra Mondiale, Alan Turing lavorò a Bletchley Park per decifrare i codici delle potenze dell’Asse, in particolare il cifrario Enigma.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La nascita dei primi computer universali fu in parte stimolata proprio da questo sforzo di decrittazione.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</a:t>
            </a:r>
            <a:endParaRPr/>
          </a:p>
        </p:txBody>
      </p:sp>
      <p:sp>
        <p:nvSpPr>
          <p:cNvPr id="301" name="Google Shape;301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È la pratica e lo studio delle tecniche che forniscono:</a:t>
            </a:r>
            <a:endParaRPr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b="1" lang="it"/>
              <a:t>Confidenzialità</a:t>
            </a:r>
            <a:r>
              <a:rPr lang="it"/>
              <a:t>: solo le parti autorizzate possono accedere alle informazioni.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it"/>
              <a:t>Integrità</a:t>
            </a:r>
            <a:r>
              <a:rPr lang="it"/>
              <a:t>: i dati non possono essere alterati o modificati senza essere rilevato.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it"/>
              <a:t>Autenticazione</a:t>
            </a:r>
            <a:r>
              <a:rPr lang="it"/>
              <a:t>: verifica dell’identità delle parti coinvolte nella comunicazione.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it"/>
              <a:t>Non ripudio</a:t>
            </a:r>
            <a:r>
              <a:rPr lang="it"/>
              <a:t>: impedisce a una parte di negare di aver inviato o ricevuto un messaggio.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Cosa ci serve</a:t>
            </a:r>
            <a:endParaRPr/>
          </a:p>
        </p:txBody>
      </p:sp>
      <p:sp>
        <p:nvSpPr>
          <p:cNvPr id="307" name="Google Shape;307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noi interessa principalmente:</a:t>
            </a:r>
            <a:endParaRPr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b="1" lang="it"/>
              <a:t>Funzioni di Hash</a:t>
            </a:r>
            <a:r>
              <a:rPr lang="it"/>
              <a:t>: per l’integrità dei dati.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it"/>
              <a:t>Cifrari </a:t>
            </a:r>
            <a:endParaRPr b="1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b="1" lang="it"/>
              <a:t>simmetrici</a:t>
            </a:r>
            <a:r>
              <a:rPr lang="it"/>
              <a:t>: per comunicare velocemente con una sola chiave.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b="1" lang="it"/>
              <a:t>asimmetrici</a:t>
            </a:r>
            <a:r>
              <a:rPr lang="it"/>
              <a:t>: per lo scambio di chiavi simmetriche e l’autenticazione.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Funzioni di Hash</a:t>
            </a:r>
            <a:endParaRPr b="1"/>
          </a:p>
        </p:txBody>
      </p:sp>
      <p:sp>
        <p:nvSpPr>
          <p:cNvPr id="313" name="Google Shape;313;p2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Esempio: invio di file</a:t>
            </a:r>
            <a:endParaRPr/>
          </a:p>
        </p:txBody>
      </p:sp>
      <p:sp>
        <p:nvSpPr>
          <p:cNvPr id="319" name="Google Shape;319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Rumori di diversa natura possono causare alterazioni nei file che inviamo. Come ce ne accorgiamo?</a:t>
            </a:r>
            <a:endParaRPr/>
          </a:p>
        </p:txBody>
      </p:sp>
      <p:pic>
        <p:nvPicPr>
          <p:cNvPr descr="a computer monitor with joypixels written on the top of it (Fornito da Tenor)" id="320" name="Google Shape;3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50" y="4356250"/>
            <a:ext cx="1136125" cy="1136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monitor with joypixels written on the top of it (Fornito da Tenor)" id="321" name="Google Shape;3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400" y="4356250"/>
            <a:ext cx="1136125" cy="1136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nd white pdf icon with a red letter a (Fornito da Tenor)" id="322" name="Google Shape;3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580" y="3260200"/>
            <a:ext cx="712850" cy="87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26"/>
          <p:cNvCxnSpPr>
            <a:stCxn id="320" idx="0"/>
            <a:endCxn id="322" idx="1"/>
          </p:cNvCxnSpPr>
          <p:nvPr/>
        </p:nvCxnSpPr>
        <p:spPr>
          <a:xfrm rot="-5400000">
            <a:off x="2524913" y="2665450"/>
            <a:ext cx="657900" cy="27237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6"/>
          <p:cNvCxnSpPr>
            <a:stCxn id="322" idx="3"/>
            <a:endCxn id="321" idx="0"/>
          </p:cNvCxnSpPr>
          <p:nvPr/>
        </p:nvCxnSpPr>
        <p:spPr>
          <a:xfrm>
            <a:off x="4928429" y="3698462"/>
            <a:ext cx="2627100" cy="6579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5" name="Google Shape;325;p26" title="Radio_waves_hazard_symbol.sv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799" y="3386588"/>
            <a:ext cx="712850" cy="6237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ellow lightning bolt on a white background (Fornito da Tenor)" id="326" name="Google Shape;32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3550" y="3316722"/>
            <a:ext cx="641646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Esempio: acquisizione di una prova digitale</a:t>
            </a:r>
            <a:endParaRPr/>
          </a:p>
        </p:txBody>
      </p:sp>
      <p:sp>
        <p:nvSpPr>
          <p:cNvPr id="332" name="Google Shape;332;p27"/>
          <p:cNvSpPr txBox="1"/>
          <p:nvPr>
            <p:ph idx="1" type="body"/>
          </p:nvPr>
        </p:nvSpPr>
        <p:spPr>
          <a:xfrm>
            <a:off x="311700" y="1536625"/>
            <a:ext cx="4675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fonti di prova (Hard disk e SSD) passano tramite diverse persone prima di arrivare in un tribunale:</a:t>
            </a:r>
            <a:endParaRPr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it"/>
              <a:t>Periti tecnici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it"/>
              <a:t>Supervisore delle indagini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it"/>
              <a:t>Analisti forensi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it"/>
              <a:t>Responsabili della custodia</a:t>
            </a:r>
            <a:endParaRPr/>
          </a:p>
        </p:txBody>
      </p:sp>
      <p:pic>
        <p:nvPicPr>
          <p:cNvPr id="333" name="Google Shape;333;p27" title="Informatica-forense-e-analisi-forense-di-un-attacc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900" y="1668742"/>
            <a:ext cx="3915000" cy="25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4986900" y="4729250"/>
            <a:ext cx="40200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600"/>
              <a:t>Come sappiamo se è stata alterata?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Esempio: attacco informatico</a:t>
            </a:r>
            <a:endParaRPr/>
          </a:p>
        </p:txBody>
      </p:sp>
      <p:pic>
        <p:nvPicPr>
          <p:cNvPr id="340" name="Google Shape;340;p28" title="credential-stuff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2954617"/>
            <a:ext cx="6991350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8"/>
          <p:cNvSpPr txBox="1"/>
          <p:nvPr>
            <p:ph idx="1" type="body"/>
          </p:nvPr>
        </p:nvSpPr>
        <p:spPr>
          <a:xfrm>
            <a:off x="311700" y="1536625"/>
            <a:ext cx="8400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Un hacker malevolo ruba le password da un sito. Molti utenti ri-usano le stesse password su altri siti. Possiamo anonimizzarle?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Idea generale</a:t>
            </a:r>
            <a:endParaRPr/>
          </a:p>
        </p:txBody>
      </p:sp>
      <p:sp>
        <p:nvSpPr>
          <p:cNvPr id="347" name="Google Shape;347;p29"/>
          <p:cNvSpPr txBox="1"/>
          <p:nvPr>
            <p:ph idx="1" type="body"/>
          </p:nvPr>
        </p:nvSpPr>
        <p:spPr>
          <a:xfrm>
            <a:off x="311700" y="1536625"/>
            <a:ext cx="4502700" cy="28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Ci serve uno strumento in grado di </a:t>
            </a:r>
            <a:r>
              <a:rPr b="1" lang="it"/>
              <a:t>verificare se qualcosa è cambiato</a:t>
            </a:r>
            <a:r>
              <a:rPr lang="it"/>
              <a:t>. Le funzioni di hash fanno questo.</a:t>
            </a:r>
            <a:endParaRPr/>
          </a:p>
        </p:txBody>
      </p:sp>
      <p:sp>
        <p:nvSpPr>
          <p:cNvPr id="348" name="Google Shape;348;p29"/>
          <p:cNvSpPr txBox="1"/>
          <p:nvPr>
            <p:ph idx="1" type="body"/>
          </p:nvPr>
        </p:nvSpPr>
        <p:spPr>
          <a:xfrm>
            <a:off x="411750" y="4629600"/>
            <a:ext cx="8320500" cy="16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/>
              <a:t>Dato un entità digitale (binaria), la </a:t>
            </a:r>
            <a:r>
              <a:rPr b="1" i="1" lang="it"/>
              <a:t>funzione di hash</a:t>
            </a:r>
            <a:r>
              <a:rPr i="1" lang="it"/>
              <a:t> restituisce un numero (chiamato </a:t>
            </a:r>
            <a:r>
              <a:rPr b="1" i="1" lang="it"/>
              <a:t>digest</a:t>
            </a:r>
            <a:r>
              <a:rPr i="1" lang="it"/>
              <a:t>), che rappresenta quella specifica entità.</a:t>
            </a:r>
            <a:endParaRPr i="1"/>
          </a:p>
        </p:txBody>
      </p:sp>
      <p:pic>
        <p:nvPicPr>
          <p:cNvPr id="349" name="Google Shape;349;p29" title="45988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025" y="1164525"/>
            <a:ext cx="3191549" cy="31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Proprietà</a:t>
            </a:r>
            <a:endParaRPr/>
          </a:p>
        </p:txBody>
      </p:sp>
      <p:sp>
        <p:nvSpPr>
          <p:cNvPr id="355" name="Google Shape;355;p30"/>
          <p:cNvSpPr txBox="1"/>
          <p:nvPr>
            <p:ph idx="1" type="body"/>
          </p:nvPr>
        </p:nvSpPr>
        <p:spPr>
          <a:xfrm>
            <a:off x="311700" y="1536624"/>
            <a:ext cx="8520600" cy="5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funzione di hash deve essere:</a:t>
            </a:r>
            <a:endParaRPr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b="1" lang="it">
                <a:solidFill>
                  <a:srgbClr val="1155CC"/>
                </a:solidFill>
              </a:rPr>
              <a:t>Deterministica</a:t>
            </a:r>
            <a:r>
              <a:rPr lang="it"/>
              <a:t>: dato un input, restituisce sempre lo stesso digest.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it">
                <a:solidFill>
                  <a:srgbClr val="38761D"/>
                </a:solidFill>
              </a:rPr>
              <a:t>Produrre un digest di lunghezza fissa (in bit)</a:t>
            </a:r>
            <a:r>
              <a:rPr lang="it"/>
              <a:t>: altrimenti risulterebbe complesso gestire diverse lunghezze.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it">
                <a:solidFill>
                  <a:srgbClr val="990000"/>
                </a:solidFill>
              </a:rPr>
              <a:t>Irreversibile</a:t>
            </a:r>
            <a:r>
              <a:rPr lang="it"/>
              <a:t>: dal digest non si deve poter risalire all’input.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it">
                <a:solidFill>
                  <a:srgbClr val="351C75"/>
                </a:solidFill>
              </a:rPr>
              <a:t>Resistente alle collisioni</a:t>
            </a:r>
            <a:r>
              <a:rPr lang="it"/>
              <a:t>: deve essere difficile trovare 2 input con lo stesso digest.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it">
                <a:solidFill>
                  <a:srgbClr val="B45F06"/>
                </a:solidFill>
              </a:rPr>
              <a:t>Veloce da calcolare</a:t>
            </a:r>
            <a:r>
              <a:rPr lang="it"/>
              <a:t>: per ragioni di performance.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semplice funzione di hash</a:t>
            </a:r>
            <a:endParaRPr/>
          </a:p>
        </p:txBody>
      </p:sp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 esempio di una funzione di hash è una funzione che prende tutti i byte e fa una xor fra di loro: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/>
              <a:t>H(x) = x</a:t>
            </a:r>
            <a:r>
              <a:rPr baseline="-25000" i="1" lang="it"/>
              <a:t>1</a:t>
            </a:r>
            <a:r>
              <a:rPr i="1" lang="it"/>
              <a:t> ⊕ x</a:t>
            </a:r>
            <a:r>
              <a:rPr baseline="-25000" i="1" lang="it"/>
              <a:t>2</a:t>
            </a:r>
            <a:r>
              <a:rPr i="1" lang="it"/>
              <a:t> ⊕ x</a:t>
            </a:r>
            <a:r>
              <a:rPr baseline="-25000" i="1" lang="it"/>
              <a:t>3</a:t>
            </a:r>
            <a:r>
              <a:rPr i="1" lang="it"/>
              <a:t> ⊕ … ⊕ x</a:t>
            </a:r>
            <a:r>
              <a:rPr baseline="-25000" i="1" lang="it"/>
              <a:t>n</a:t>
            </a:r>
            <a:endParaRPr baseline="-25000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Esempio: </a:t>
            </a:r>
            <a:endParaRPr baseline="-25000"/>
          </a:p>
        </p:txBody>
      </p:sp>
      <p:sp>
        <p:nvSpPr>
          <p:cNvPr id="362" name="Google Shape;362;p31"/>
          <p:cNvSpPr txBox="1"/>
          <p:nvPr/>
        </p:nvSpPr>
        <p:spPr>
          <a:xfrm>
            <a:off x="2061450" y="4606375"/>
            <a:ext cx="778800" cy="67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L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63" name="Google Shape;363;p31"/>
          <p:cNvSpPr txBox="1"/>
          <p:nvPr/>
        </p:nvSpPr>
        <p:spPr>
          <a:xfrm>
            <a:off x="2840275" y="4606375"/>
            <a:ext cx="778800" cy="67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a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3619100" y="4606375"/>
            <a:ext cx="778800" cy="67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r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>
            <a:off x="4397900" y="4606375"/>
            <a:ext cx="778800" cy="67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a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2061450" y="5278975"/>
            <a:ext cx="778800" cy="67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4C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2840275" y="5278975"/>
            <a:ext cx="778800" cy="67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61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>
            <a:off x="3619100" y="5278975"/>
            <a:ext cx="778800" cy="67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72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>
            <a:off x="4397900" y="5278975"/>
            <a:ext cx="778800" cy="67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61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Avvertimento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it"/>
              <a:t>Questa è una breve introduzione semplificata alla crittografia.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it"/>
              <a:t>Presenteremo solo ciò che è necessario per le discussioni sulla sicurezza dei sistemi.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it"/>
              <a:t>Nella maggior parte dei casi tratteremo i concetti matematici come delle “scatole nere”.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semplice funzione di hash</a:t>
            </a:r>
            <a:endParaRPr/>
          </a:p>
        </p:txBody>
      </p:sp>
      <p:sp>
        <p:nvSpPr>
          <p:cNvPr id="375" name="Google Shape;375;p32"/>
          <p:cNvSpPr txBox="1"/>
          <p:nvPr/>
        </p:nvSpPr>
        <p:spPr>
          <a:xfrm>
            <a:off x="608431" y="1786258"/>
            <a:ext cx="7788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L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2666706" y="1786108"/>
            <a:ext cx="7788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4C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4724990" y="17862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5161190" y="17862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79" name="Google Shape;379;p32"/>
          <p:cNvSpPr txBox="1"/>
          <p:nvPr/>
        </p:nvSpPr>
        <p:spPr>
          <a:xfrm>
            <a:off x="5597390" y="17862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0" name="Google Shape;380;p32"/>
          <p:cNvSpPr txBox="1"/>
          <p:nvPr/>
        </p:nvSpPr>
        <p:spPr>
          <a:xfrm>
            <a:off x="6033590" y="17862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6572497" y="178626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2" name="Google Shape;382;p32"/>
          <p:cNvSpPr txBox="1"/>
          <p:nvPr/>
        </p:nvSpPr>
        <p:spPr>
          <a:xfrm>
            <a:off x="7008697" y="178626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3" name="Google Shape;383;p32"/>
          <p:cNvSpPr txBox="1"/>
          <p:nvPr/>
        </p:nvSpPr>
        <p:spPr>
          <a:xfrm>
            <a:off x="7444897" y="178626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4" name="Google Shape;384;p32"/>
          <p:cNvSpPr txBox="1"/>
          <p:nvPr/>
        </p:nvSpPr>
        <p:spPr>
          <a:xfrm>
            <a:off x="7881097" y="178626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385" name="Google Shape;385;p32"/>
          <p:cNvCxnSpPr>
            <a:stCxn id="375" idx="3"/>
            <a:endCxn id="376" idx="1"/>
          </p:cNvCxnSpPr>
          <p:nvPr/>
        </p:nvCxnSpPr>
        <p:spPr>
          <a:xfrm flipH="1" rot="10800000">
            <a:off x="1387231" y="1998208"/>
            <a:ext cx="12795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32"/>
          <p:cNvCxnSpPr>
            <a:stCxn id="376" idx="3"/>
            <a:endCxn id="377" idx="1"/>
          </p:cNvCxnSpPr>
          <p:nvPr/>
        </p:nvCxnSpPr>
        <p:spPr>
          <a:xfrm>
            <a:off x="3445506" y="1998358"/>
            <a:ext cx="127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32"/>
          <p:cNvSpPr txBox="1"/>
          <p:nvPr/>
        </p:nvSpPr>
        <p:spPr>
          <a:xfrm>
            <a:off x="608431" y="2332433"/>
            <a:ext cx="7788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a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8" name="Google Shape;388;p32"/>
          <p:cNvSpPr txBox="1"/>
          <p:nvPr/>
        </p:nvSpPr>
        <p:spPr>
          <a:xfrm>
            <a:off x="2666706" y="2332283"/>
            <a:ext cx="7788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61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9" name="Google Shape;389;p32"/>
          <p:cNvSpPr txBox="1"/>
          <p:nvPr/>
        </p:nvSpPr>
        <p:spPr>
          <a:xfrm>
            <a:off x="4724990" y="233239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90" name="Google Shape;390;p32"/>
          <p:cNvSpPr txBox="1"/>
          <p:nvPr/>
        </p:nvSpPr>
        <p:spPr>
          <a:xfrm>
            <a:off x="5161190" y="233239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91" name="Google Shape;391;p32"/>
          <p:cNvSpPr txBox="1"/>
          <p:nvPr/>
        </p:nvSpPr>
        <p:spPr>
          <a:xfrm>
            <a:off x="5597390" y="233239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6033590" y="233239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93" name="Google Shape;393;p32"/>
          <p:cNvSpPr txBox="1"/>
          <p:nvPr/>
        </p:nvSpPr>
        <p:spPr>
          <a:xfrm>
            <a:off x="6572510" y="233229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94" name="Google Shape;394;p32"/>
          <p:cNvSpPr txBox="1"/>
          <p:nvPr/>
        </p:nvSpPr>
        <p:spPr>
          <a:xfrm>
            <a:off x="7008710" y="233229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95" name="Google Shape;395;p32"/>
          <p:cNvSpPr txBox="1"/>
          <p:nvPr/>
        </p:nvSpPr>
        <p:spPr>
          <a:xfrm>
            <a:off x="7444910" y="233229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7881110" y="233229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397" name="Google Shape;397;p32"/>
          <p:cNvCxnSpPr>
            <a:stCxn id="387" idx="3"/>
            <a:endCxn id="388" idx="1"/>
          </p:cNvCxnSpPr>
          <p:nvPr/>
        </p:nvCxnSpPr>
        <p:spPr>
          <a:xfrm flipH="1" rot="10800000">
            <a:off x="1387231" y="2544383"/>
            <a:ext cx="12795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2"/>
          <p:cNvCxnSpPr>
            <a:stCxn id="388" idx="3"/>
            <a:endCxn id="389" idx="1"/>
          </p:cNvCxnSpPr>
          <p:nvPr/>
        </p:nvCxnSpPr>
        <p:spPr>
          <a:xfrm>
            <a:off x="3445506" y="2544533"/>
            <a:ext cx="127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32"/>
          <p:cNvSpPr txBox="1"/>
          <p:nvPr/>
        </p:nvSpPr>
        <p:spPr>
          <a:xfrm>
            <a:off x="8420031" y="1786108"/>
            <a:ext cx="522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⊕</a:t>
            </a:r>
            <a:endParaRPr sz="280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00" name="Google Shape;400;p32"/>
          <p:cNvSpPr txBox="1"/>
          <p:nvPr/>
        </p:nvSpPr>
        <p:spPr>
          <a:xfrm>
            <a:off x="8420031" y="2293333"/>
            <a:ext cx="522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280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401" name="Google Shape;401;p32"/>
          <p:cNvCxnSpPr/>
          <p:nvPr/>
        </p:nvCxnSpPr>
        <p:spPr>
          <a:xfrm>
            <a:off x="4734481" y="2922571"/>
            <a:ext cx="36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32"/>
          <p:cNvSpPr txBox="1"/>
          <p:nvPr/>
        </p:nvSpPr>
        <p:spPr>
          <a:xfrm>
            <a:off x="4724990" y="30910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5161190" y="30910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04" name="Google Shape;404;p32"/>
          <p:cNvSpPr txBox="1"/>
          <p:nvPr/>
        </p:nvSpPr>
        <p:spPr>
          <a:xfrm>
            <a:off x="5597390" y="30910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6033590" y="30910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06" name="Google Shape;406;p32"/>
          <p:cNvSpPr txBox="1"/>
          <p:nvPr/>
        </p:nvSpPr>
        <p:spPr>
          <a:xfrm>
            <a:off x="6572510" y="30909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7008710" y="30909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7444910" y="30909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7881110" y="30909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4724990" y="36345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5161190" y="36345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5597390" y="36345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6033590" y="36345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6572510" y="36344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7008710" y="36344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16" name="Google Shape;416;p32"/>
          <p:cNvSpPr txBox="1"/>
          <p:nvPr/>
        </p:nvSpPr>
        <p:spPr>
          <a:xfrm>
            <a:off x="7444910" y="36344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17" name="Google Shape;417;p32"/>
          <p:cNvSpPr txBox="1"/>
          <p:nvPr/>
        </p:nvSpPr>
        <p:spPr>
          <a:xfrm>
            <a:off x="7881110" y="363441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18" name="Google Shape;418;p32"/>
          <p:cNvSpPr txBox="1"/>
          <p:nvPr/>
        </p:nvSpPr>
        <p:spPr>
          <a:xfrm>
            <a:off x="608406" y="3634483"/>
            <a:ext cx="7788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r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19" name="Google Shape;419;p32"/>
          <p:cNvSpPr txBox="1"/>
          <p:nvPr/>
        </p:nvSpPr>
        <p:spPr>
          <a:xfrm>
            <a:off x="2666681" y="3634333"/>
            <a:ext cx="7788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72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420" name="Google Shape;420;p32"/>
          <p:cNvCxnSpPr>
            <a:stCxn id="418" idx="3"/>
            <a:endCxn id="419" idx="1"/>
          </p:cNvCxnSpPr>
          <p:nvPr/>
        </p:nvCxnSpPr>
        <p:spPr>
          <a:xfrm flipH="1" rot="10800000">
            <a:off x="1387206" y="3846433"/>
            <a:ext cx="12795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32"/>
          <p:cNvCxnSpPr>
            <a:stCxn id="419" idx="3"/>
          </p:cNvCxnSpPr>
          <p:nvPr/>
        </p:nvCxnSpPr>
        <p:spPr>
          <a:xfrm>
            <a:off x="3445481" y="3846583"/>
            <a:ext cx="127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32"/>
          <p:cNvCxnSpPr/>
          <p:nvPr/>
        </p:nvCxnSpPr>
        <p:spPr>
          <a:xfrm>
            <a:off x="4744081" y="4177996"/>
            <a:ext cx="36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32"/>
          <p:cNvSpPr txBox="1"/>
          <p:nvPr/>
        </p:nvSpPr>
        <p:spPr>
          <a:xfrm>
            <a:off x="4734590" y="434644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24" name="Google Shape;424;p32"/>
          <p:cNvSpPr txBox="1"/>
          <p:nvPr/>
        </p:nvSpPr>
        <p:spPr>
          <a:xfrm>
            <a:off x="5170790" y="434644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25" name="Google Shape;425;p32"/>
          <p:cNvSpPr txBox="1"/>
          <p:nvPr/>
        </p:nvSpPr>
        <p:spPr>
          <a:xfrm>
            <a:off x="5606990" y="434644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26" name="Google Shape;426;p32"/>
          <p:cNvSpPr txBox="1"/>
          <p:nvPr/>
        </p:nvSpPr>
        <p:spPr>
          <a:xfrm>
            <a:off x="6043190" y="434644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27" name="Google Shape;427;p32"/>
          <p:cNvSpPr txBox="1"/>
          <p:nvPr/>
        </p:nvSpPr>
        <p:spPr>
          <a:xfrm>
            <a:off x="6582110" y="434634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28" name="Google Shape;428;p32"/>
          <p:cNvSpPr txBox="1"/>
          <p:nvPr/>
        </p:nvSpPr>
        <p:spPr>
          <a:xfrm>
            <a:off x="7018310" y="434634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29" name="Google Shape;429;p32"/>
          <p:cNvSpPr txBox="1"/>
          <p:nvPr/>
        </p:nvSpPr>
        <p:spPr>
          <a:xfrm>
            <a:off x="7454510" y="434634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0" name="Google Shape;430;p32"/>
          <p:cNvSpPr txBox="1"/>
          <p:nvPr/>
        </p:nvSpPr>
        <p:spPr>
          <a:xfrm>
            <a:off x="7890710" y="434634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1" name="Google Shape;431;p32"/>
          <p:cNvSpPr txBox="1"/>
          <p:nvPr/>
        </p:nvSpPr>
        <p:spPr>
          <a:xfrm>
            <a:off x="4734590" y="488994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2" name="Google Shape;432;p32"/>
          <p:cNvSpPr txBox="1"/>
          <p:nvPr/>
        </p:nvSpPr>
        <p:spPr>
          <a:xfrm>
            <a:off x="5170790" y="488994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3" name="Google Shape;433;p32"/>
          <p:cNvSpPr txBox="1"/>
          <p:nvPr/>
        </p:nvSpPr>
        <p:spPr>
          <a:xfrm>
            <a:off x="5606990" y="488994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4" name="Google Shape;434;p32"/>
          <p:cNvSpPr txBox="1"/>
          <p:nvPr/>
        </p:nvSpPr>
        <p:spPr>
          <a:xfrm>
            <a:off x="6043190" y="488994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5" name="Google Shape;435;p32"/>
          <p:cNvSpPr txBox="1"/>
          <p:nvPr/>
        </p:nvSpPr>
        <p:spPr>
          <a:xfrm>
            <a:off x="6582110" y="488984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6" name="Google Shape;436;p32"/>
          <p:cNvSpPr txBox="1"/>
          <p:nvPr/>
        </p:nvSpPr>
        <p:spPr>
          <a:xfrm>
            <a:off x="7018310" y="488984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7" name="Google Shape;437;p32"/>
          <p:cNvSpPr txBox="1"/>
          <p:nvPr/>
        </p:nvSpPr>
        <p:spPr>
          <a:xfrm>
            <a:off x="7454510" y="488984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8" name="Google Shape;438;p32"/>
          <p:cNvSpPr txBox="1"/>
          <p:nvPr/>
        </p:nvSpPr>
        <p:spPr>
          <a:xfrm>
            <a:off x="7890710" y="4889842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9" name="Google Shape;439;p32"/>
          <p:cNvSpPr txBox="1"/>
          <p:nvPr/>
        </p:nvSpPr>
        <p:spPr>
          <a:xfrm>
            <a:off x="618006" y="4889908"/>
            <a:ext cx="7788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a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40" name="Google Shape;440;p32"/>
          <p:cNvSpPr txBox="1"/>
          <p:nvPr/>
        </p:nvSpPr>
        <p:spPr>
          <a:xfrm>
            <a:off x="2676281" y="4889758"/>
            <a:ext cx="7788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61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441" name="Google Shape;441;p32"/>
          <p:cNvCxnSpPr>
            <a:stCxn id="439" idx="3"/>
            <a:endCxn id="440" idx="1"/>
          </p:cNvCxnSpPr>
          <p:nvPr/>
        </p:nvCxnSpPr>
        <p:spPr>
          <a:xfrm flipH="1" rot="10800000">
            <a:off x="1396806" y="5101858"/>
            <a:ext cx="12795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32"/>
          <p:cNvCxnSpPr>
            <a:stCxn id="440" idx="3"/>
          </p:cNvCxnSpPr>
          <p:nvPr/>
        </p:nvCxnSpPr>
        <p:spPr>
          <a:xfrm>
            <a:off x="3455081" y="5102008"/>
            <a:ext cx="127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32"/>
          <p:cNvCxnSpPr/>
          <p:nvPr/>
        </p:nvCxnSpPr>
        <p:spPr>
          <a:xfrm>
            <a:off x="4744093" y="5433421"/>
            <a:ext cx="361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32"/>
          <p:cNvSpPr txBox="1"/>
          <p:nvPr/>
        </p:nvSpPr>
        <p:spPr>
          <a:xfrm>
            <a:off x="4734602" y="560186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45" name="Google Shape;445;p32"/>
          <p:cNvSpPr txBox="1"/>
          <p:nvPr/>
        </p:nvSpPr>
        <p:spPr>
          <a:xfrm>
            <a:off x="5170802" y="560186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46" name="Google Shape;446;p32"/>
          <p:cNvSpPr txBox="1"/>
          <p:nvPr/>
        </p:nvSpPr>
        <p:spPr>
          <a:xfrm>
            <a:off x="5607002" y="560186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47" name="Google Shape;447;p32"/>
          <p:cNvSpPr txBox="1"/>
          <p:nvPr/>
        </p:nvSpPr>
        <p:spPr>
          <a:xfrm>
            <a:off x="6043202" y="560186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48" name="Google Shape;448;p32"/>
          <p:cNvSpPr txBox="1"/>
          <p:nvPr/>
        </p:nvSpPr>
        <p:spPr>
          <a:xfrm>
            <a:off x="6582123" y="560176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49" name="Google Shape;449;p32"/>
          <p:cNvSpPr txBox="1"/>
          <p:nvPr/>
        </p:nvSpPr>
        <p:spPr>
          <a:xfrm>
            <a:off x="7018323" y="560176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0" name="Google Shape;450;p32"/>
          <p:cNvSpPr txBox="1"/>
          <p:nvPr/>
        </p:nvSpPr>
        <p:spPr>
          <a:xfrm>
            <a:off x="7454523" y="560176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1" name="Google Shape;451;p32"/>
          <p:cNvSpPr txBox="1"/>
          <p:nvPr/>
        </p:nvSpPr>
        <p:spPr>
          <a:xfrm>
            <a:off x="7890723" y="5601767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2" name="Google Shape;452;p32"/>
          <p:cNvSpPr txBox="1"/>
          <p:nvPr/>
        </p:nvSpPr>
        <p:spPr>
          <a:xfrm>
            <a:off x="8420006" y="3090908"/>
            <a:ext cx="522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⊕</a:t>
            </a:r>
            <a:endParaRPr sz="280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3" name="Google Shape;453;p32"/>
          <p:cNvSpPr txBox="1"/>
          <p:nvPr/>
        </p:nvSpPr>
        <p:spPr>
          <a:xfrm>
            <a:off x="8420006" y="3598133"/>
            <a:ext cx="522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280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4" name="Google Shape;454;p32"/>
          <p:cNvSpPr txBox="1"/>
          <p:nvPr/>
        </p:nvSpPr>
        <p:spPr>
          <a:xfrm>
            <a:off x="8429681" y="4315158"/>
            <a:ext cx="522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⊕</a:t>
            </a:r>
            <a:endParaRPr sz="280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5" name="Google Shape;455;p32"/>
          <p:cNvSpPr txBox="1"/>
          <p:nvPr/>
        </p:nvSpPr>
        <p:spPr>
          <a:xfrm>
            <a:off x="8429681" y="4822383"/>
            <a:ext cx="522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280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6" name="Google Shape;456;p32"/>
          <p:cNvSpPr txBox="1"/>
          <p:nvPr/>
        </p:nvSpPr>
        <p:spPr>
          <a:xfrm>
            <a:off x="2676306" y="5601883"/>
            <a:ext cx="7788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3E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457" name="Google Shape;457;p32"/>
          <p:cNvCxnSpPr>
            <a:stCxn id="456" idx="3"/>
          </p:cNvCxnSpPr>
          <p:nvPr/>
        </p:nvCxnSpPr>
        <p:spPr>
          <a:xfrm>
            <a:off x="3455106" y="5814133"/>
            <a:ext cx="127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it"/>
              <a:t>Una semplice funzione di hash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3"/>
          <p:cNvSpPr txBox="1"/>
          <p:nvPr>
            <p:ph idx="1" type="body"/>
          </p:nvPr>
        </p:nvSpPr>
        <p:spPr>
          <a:xfrm>
            <a:off x="311700" y="1536624"/>
            <a:ext cx="8520600" cy="5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Digest di “Lara” è 0x3E.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E quello di “Enzo”?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semplice funzione di hash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"/>
          <p:cNvSpPr txBox="1"/>
          <p:nvPr>
            <p:ph idx="1" type="body"/>
          </p:nvPr>
        </p:nvSpPr>
        <p:spPr>
          <a:xfrm>
            <a:off x="311700" y="1536624"/>
            <a:ext cx="8520600" cy="5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Digest di “Lara” è 0x3E.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E quello di “Enzo”?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Questa funzione di hash è:</a:t>
            </a:r>
            <a:endParaRPr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b="1" lang="it">
                <a:solidFill>
                  <a:srgbClr val="1155CC"/>
                </a:solidFill>
              </a:rPr>
              <a:t>Deterministica</a:t>
            </a:r>
            <a:endParaRPr b="1">
              <a:solidFill>
                <a:srgbClr val="1155C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it">
                <a:solidFill>
                  <a:srgbClr val="38761D"/>
                </a:solidFill>
              </a:rPr>
              <a:t>Produce un digest di lunghezza fissa (in bit)</a:t>
            </a:r>
            <a:endParaRPr b="1">
              <a:solidFill>
                <a:srgbClr val="38761D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Char char="●"/>
            </a:pPr>
            <a:r>
              <a:rPr b="1" lang="it">
                <a:solidFill>
                  <a:srgbClr val="990000"/>
                </a:solidFill>
              </a:rPr>
              <a:t>Irreversibile</a:t>
            </a:r>
            <a:endParaRPr b="1">
              <a:solidFill>
                <a:srgbClr val="99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it" strike="sngStrike">
                <a:solidFill>
                  <a:srgbClr val="351C75"/>
                </a:solidFill>
              </a:rPr>
              <a:t>Resistente alle collisioni</a:t>
            </a:r>
            <a:endParaRPr b="1" strike="sngStrike">
              <a:solidFill>
                <a:srgbClr val="351C75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it">
                <a:solidFill>
                  <a:srgbClr val="B45F06"/>
                </a:solidFill>
              </a:rPr>
              <a:t>Veloce da calcolare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Resistenza alle collisioni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5"/>
          <p:cNvSpPr txBox="1"/>
          <p:nvPr>
            <p:ph idx="1" type="body"/>
          </p:nvPr>
        </p:nvSpPr>
        <p:spPr>
          <a:xfrm>
            <a:off x="311700" y="1536624"/>
            <a:ext cx="8520600" cy="5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L’aspetto </a:t>
            </a:r>
            <a:r>
              <a:rPr b="1" lang="it">
                <a:solidFill>
                  <a:srgbClr val="990000"/>
                </a:solidFill>
              </a:rPr>
              <a:t>più importante</a:t>
            </a:r>
            <a:r>
              <a:rPr lang="it"/>
              <a:t> di una funzione di hash è la </a:t>
            </a:r>
            <a:r>
              <a:rPr b="1" lang="it">
                <a:solidFill>
                  <a:srgbClr val="351C75"/>
                </a:solidFill>
              </a:rPr>
              <a:t>r</a:t>
            </a:r>
            <a:r>
              <a:rPr b="1" lang="it">
                <a:solidFill>
                  <a:srgbClr val="351C75"/>
                </a:solidFill>
              </a:rPr>
              <a:t>esistenza alle collisioni</a:t>
            </a:r>
            <a:r>
              <a:rPr lang="it"/>
              <a:t>. Senza questa caratteristica sarebbe facile:</a:t>
            </a:r>
            <a:endParaRPr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it"/>
              <a:t>Non accorgersi di un cambiamento dovuto al rumore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it"/>
              <a:t>Manomettere le fonti di prova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it"/>
              <a:t>Proteggere le informazioni online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Funzioni di hash moderne</a:t>
            </a:r>
            <a:endParaRPr/>
          </a:p>
        </p:txBody>
      </p:sp>
      <p:graphicFrame>
        <p:nvGraphicFramePr>
          <p:cNvPr id="481" name="Google Shape;481;p36"/>
          <p:cNvGraphicFramePr/>
          <p:nvPr/>
        </p:nvGraphicFramePr>
        <p:xfrm>
          <a:off x="414225" y="149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{67773C72-8F43-4582-AECB-30C2FC1BB3EC}</a:tableStyleId>
              </a:tblPr>
              <a:tblGrid>
                <a:gridCol w="1801625"/>
                <a:gridCol w="2419650"/>
                <a:gridCol w="4196800"/>
              </a:tblGrid>
              <a:tr h="51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Algoritmo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Lunghezza (bit)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Digest di “ciao”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6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2000">
                          <a:latin typeface="Exo 2"/>
                          <a:ea typeface="Exo 2"/>
                          <a:cs typeface="Exo 2"/>
                          <a:sym typeface="Exo 2"/>
                        </a:rPr>
                        <a:t>MD5</a:t>
                      </a:r>
                      <a:endParaRPr sz="20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128 (2¹²⁸ ≈ 3,4 × 10³⁸)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6e6bc4e49dd477ebc98ef4046c067b5f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6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2000">
                          <a:latin typeface="Exo 2"/>
                          <a:ea typeface="Exo 2"/>
                          <a:cs typeface="Exo 2"/>
                          <a:sym typeface="Exo 2"/>
                        </a:rPr>
                        <a:t>SHA1</a:t>
                      </a:r>
                      <a:endParaRPr sz="20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160 (2¹⁶⁰ ≈ 1,46 × 10⁴⁸)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1e4e888ac66f8dd41e00c5a7ac36a32a9950d271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6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2000">
                          <a:latin typeface="Exo 2"/>
                          <a:ea typeface="Exo 2"/>
                          <a:cs typeface="Exo 2"/>
                          <a:sym typeface="Exo 2"/>
                        </a:rPr>
                        <a:t>SHA256</a:t>
                      </a:r>
                      <a:endParaRPr sz="20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256 (2²⁵⁶ ≈ 1,16 × 10⁷⁷)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b133a0c0e9bee3be20163d2ad31d6248db292aa6dcb1ee2d7fc0da29886a2a5d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6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2000">
                          <a:latin typeface="Exo 2"/>
                          <a:ea typeface="Exo 2"/>
                          <a:cs typeface="Exo 2"/>
                          <a:sym typeface="Exo 2"/>
                        </a:rPr>
                        <a:t>SHA512</a:t>
                      </a:r>
                      <a:endParaRPr sz="20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512 (2⁵¹² ≈ 1,34 × 10¹⁵⁴)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a0c299b71a9e59d5ebb07917e70601a3570aa103e99a7b2c92e4b0fef2d8a6a26e2d64cd845c7f0fbc7b383e4ac2a32d7f49b2911b0a09e301b78a35fd9d69fc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</a:t>
            </a:r>
            <a:r>
              <a:rPr lang="it"/>
              <a:t>esistenza alle collisioni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7"/>
          <p:cNvSpPr txBox="1"/>
          <p:nvPr>
            <p:ph idx="1" type="body"/>
          </p:nvPr>
        </p:nvSpPr>
        <p:spPr>
          <a:xfrm>
            <a:off x="311700" y="1536624"/>
            <a:ext cx="8520600" cy="5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Per resistenza alle collisioni si intende che è difficile trovare due input </a:t>
            </a:r>
            <a:r>
              <a:rPr b="1" lang="it"/>
              <a:t>qualsiasi</a:t>
            </a:r>
            <a:r>
              <a:rPr lang="it"/>
              <a:t> con lo stesso digest. </a:t>
            </a:r>
            <a:endParaRPr/>
          </a:p>
        </p:txBody>
      </p:sp>
      <p:graphicFrame>
        <p:nvGraphicFramePr>
          <p:cNvPr id="488" name="Google Shape;488;p37"/>
          <p:cNvGraphicFramePr/>
          <p:nvPr/>
        </p:nvGraphicFramePr>
        <p:xfrm>
          <a:off x="730329" y="320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{67773C72-8F43-4582-AECB-30C2FC1BB3EC}</a:tableStyleId>
              </a:tblPr>
              <a:tblGrid>
                <a:gridCol w="1991025"/>
                <a:gridCol w="2230250"/>
              </a:tblGrid>
              <a:tr h="40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Casa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34e888a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600">
                          <a:highlight>
                            <a:srgbClr val="FFFF00"/>
                          </a:highlight>
                          <a:latin typeface="Exo 2"/>
                          <a:ea typeface="Exo 2"/>
                          <a:cs typeface="Exo 2"/>
                          <a:sym typeface="Exo 2"/>
                        </a:rPr>
                        <a:t>Cucina</a:t>
                      </a:r>
                      <a:endParaRPr b="1" sz="1600">
                        <a:highlight>
                          <a:srgbClr val="FFFF00"/>
                        </a:highlight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0e9b</a:t>
                      </a:r>
                      <a:r>
                        <a:rPr b="1" lang="it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a298</a:t>
                      </a:r>
                      <a:endParaRPr b="1" sz="1600">
                        <a:highlight>
                          <a:srgbClr val="FFFF00"/>
                        </a:highlight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0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Mobile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a2a86</a:t>
                      </a: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fef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Garage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d7231f49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600">
                          <a:highlight>
                            <a:srgbClr val="FFFF00"/>
                          </a:highlight>
                          <a:latin typeface="Exo 2"/>
                          <a:ea typeface="Exo 2"/>
                          <a:cs typeface="Exo 2"/>
                          <a:sym typeface="Exo 2"/>
                        </a:rPr>
                        <a:t>Radio</a:t>
                      </a:r>
                      <a:endParaRPr b="1" sz="1600">
                        <a:highlight>
                          <a:srgbClr val="FFFF00"/>
                        </a:highlight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0e9ba298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Microfono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d64cd845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Resistenza alla prima pre-immagine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8"/>
          <p:cNvSpPr txBox="1"/>
          <p:nvPr>
            <p:ph idx="1" type="body"/>
          </p:nvPr>
        </p:nvSpPr>
        <p:spPr>
          <a:xfrm>
            <a:off x="311700" y="1536624"/>
            <a:ext cx="8520600" cy="5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Dato un digest </a:t>
            </a:r>
            <a:r>
              <a:rPr b="1" i="1" lang="it"/>
              <a:t>d</a:t>
            </a:r>
            <a:r>
              <a:rPr lang="it"/>
              <a:t>, deve essere difficile trovare un input </a:t>
            </a:r>
            <a:r>
              <a:rPr b="1" i="1" lang="it"/>
              <a:t>i</a:t>
            </a:r>
            <a:r>
              <a:rPr lang="it"/>
              <a:t> tale che </a:t>
            </a:r>
            <a:r>
              <a:rPr b="1" i="1" lang="it"/>
              <a:t>H(i) = h</a:t>
            </a:r>
            <a:r>
              <a:rPr lang="it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it"/>
              <a:t>Digest</a:t>
            </a:r>
            <a:r>
              <a:rPr i="1" lang="it"/>
              <a:t>: 1e4e888a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Deve essere difficile trovare un input </a:t>
            </a:r>
            <a:r>
              <a:rPr b="1" i="1" lang="it"/>
              <a:t>i</a:t>
            </a:r>
            <a:r>
              <a:rPr lang="it"/>
              <a:t>, per esempio “segreto”, che da un digest </a:t>
            </a:r>
            <a:r>
              <a:rPr b="1" i="1" lang="it"/>
              <a:t>d</a:t>
            </a:r>
            <a:r>
              <a:rPr lang="it"/>
              <a:t> pari a 1e4e888a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Resistenza alla seconda pre-immagine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9"/>
          <p:cNvSpPr txBox="1"/>
          <p:nvPr>
            <p:ph idx="1" type="body"/>
          </p:nvPr>
        </p:nvSpPr>
        <p:spPr>
          <a:xfrm>
            <a:off x="311700" y="1536624"/>
            <a:ext cx="8520600" cy="5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Dato un input </a:t>
            </a:r>
            <a:r>
              <a:rPr b="1" i="1" lang="it"/>
              <a:t>i</a:t>
            </a:r>
            <a:r>
              <a:rPr baseline="-25000" i="1" lang="it"/>
              <a:t>1</a:t>
            </a:r>
            <a:r>
              <a:rPr lang="it"/>
              <a:t>, deve essere difficile trovare un </a:t>
            </a:r>
            <a:r>
              <a:rPr lang="it"/>
              <a:t>input </a:t>
            </a:r>
            <a:r>
              <a:rPr lang="it"/>
              <a:t>diversi </a:t>
            </a:r>
            <a:r>
              <a:rPr b="1" i="1" lang="it"/>
              <a:t>i</a:t>
            </a:r>
            <a:r>
              <a:rPr baseline="-25000" i="1" lang="it"/>
              <a:t>2</a:t>
            </a:r>
            <a:r>
              <a:rPr lang="it"/>
              <a:t> tale che </a:t>
            </a:r>
            <a:r>
              <a:rPr b="1" i="1" lang="it"/>
              <a:t>H(i</a:t>
            </a:r>
            <a:r>
              <a:rPr baseline="-25000" i="1" lang="it"/>
              <a:t>1</a:t>
            </a:r>
            <a:r>
              <a:rPr b="1" i="1" lang="it"/>
              <a:t>) = </a:t>
            </a:r>
            <a:r>
              <a:rPr b="1" i="1" lang="it"/>
              <a:t>H(i</a:t>
            </a:r>
            <a:r>
              <a:rPr baseline="-25000" i="1" lang="it"/>
              <a:t>2</a:t>
            </a:r>
            <a:r>
              <a:rPr b="1" i="1" lang="it"/>
              <a:t>)</a:t>
            </a:r>
            <a:r>
              <a:rPr lang="it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it"/>
              <a:t>Input</a:t>
            </a:r>
            <a:r>
              <a:rPr i="1" lang="it"/>
              <a:t>: “Pippo”    -&gt;    </a:t>
            </a:r>
            <a:r>
              <a:rPr b="1" i="1" lang="it"/>
              <a:t>Digest</a:t>
            </a:r>
            <a:r>
              <a:rPr i="1" lang="it"/>
              <a:t>: 4e478089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Deve essere difficile trovare un input </a:t>
            </a:r>
            <a:r>
              <a:rPr b="1" i="1" lang="it"/>
              <a:t>i</a:t>
            </a:r>
            <a:r>
              <a:rPr baseline="-25000" i="1" lang="it"/>
              <a:t>2</a:t>
            </a:r>
            <a:r>
              <a:rPr lang="it"/>
              <a:t> che da lo stesso digest </a:t>
            </a:r>
            <a:r>
              <a:rPr b="1" i="1" lang="it"/>
              <a:t>d</a:t>
            </a:r>
            <a:r>
              <a:rPr lang="it"/>
              <a:t> di “Pippo” (ovvero </a:t>
            </a:r>
            <a:r>
              <a:rPr i="1" lang="it"/>
              <a:t>4e478089 nell’esempio)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Resistenza e tempi medi</a:t>
            </a:r>
            <a:endParaRPr/>
          </a:p>
        </p:txBody>
      </p:sp>
      <p:graphicFrame>
        <p:nvGraphicFramePr>
          <p:cNvPr id="506" name="Google Shape;506;p40"/>
          <p:cNvGraphicFramePr/>
          <p:nvPr/>
        </p:nvGraphicFramePr>
        <p:xfrm>
          <a:off x="414225" y="149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{67773C72-8F43-4582-AECB-30C2FC1BB3EC}</a:tableStyleId>
              </a:tblPr>
              <a:tblGrid>
                <a:gridCol w="2319950"/>
                <a:gridCol w="2838325"/>
                <a:gridCol w="3259800"/>
              </a:tblGrid>
              <a:tr h="51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Algoritmo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Collisione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Pre-Immagine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6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2000">
                          <a:latin typeface="Exo 2"/>
                          <a:ea typeface="Exo 2"/>
                          <a:cs typeface="Exo 2"/>
                          <a:sym typeface="Exo 2"/>
                        </a:rPr>
                        <a:t>MD5</a:t>
                      </a:r>
                      <a:endParaRPr sz="20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latin typeface="Exo 2"/>
                          <a:ea typeface="Exo 2"/>
                          <a:cs typeface="Exo 2"/>
                          <a:sym typeface="Exo 2"/>
                        </a:rPr>
                        <a:t>secondi</a:t>
                      </a:r>
                      <a:endParaRPr sz="18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10</a:t>
                      </a:r>
                      <a:r>
                        <a:rPr baseline="30000"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18</a:t>
                      </a:r>
                      <a:r>
                        <a:rPr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anni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6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2000">
                          <a:latin typeface="Exo 2"/>
                          <a:ea typeface="Exo 2"/>
                          <a:cs typeface="Exo 2"/>
                          <a:sym typeface="Exo 2"/>
                        </a:rPr>
                        <a:t>SHA1</a:t>
                      </a:r>
                      <a:endParaRPr sz="20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latin typeface="Exo 2"/>
                          <a:ea typeface="Exo 2"/>
                          <a:cs typeface="Exo 2"/>
                          <a:sym typeface="Exo 2"/>
                        </a:rPr>
                        <a:t>giorni</a:t>
                      </a:r>
                      <a:endParaRPr sz="18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10</a:t>
                      </a:r>
                      <a:r>
                        <a:rPr baseline="30000"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28</a:t>
                      </a:r>
                      <a:r>
                        <a:rPr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anni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6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2000">
                          <a:latin typeface="Exo 2"/>
                          <a:ea typeface="Exo 2"/>
                          <a:cs typeface="Exo 2"/>
                          <a:sym typeface="Exo 2"/>
                        </a:rPr>
                        <a:t>SHA256</a:t>
                      </a:r>
                      <a:endParaRPr sz="20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latin typeface="Exo 2"/>
                          <a:ea typeface="Exo 2"/>
                          <a:cs typeface="Exo 2"/>
                          <a:sym typeface="Exo 2"/>
                        </a:rPr>
                        <a:t>10</a:t>
                      </a:r>
                      <a:r>
                        <a:rPr baseline="30000" lang="it" sz="1800">
                          <a:latin typeface="Exo 2"/>
                          <a:ea typeface="Exo 2"/>
                          <a:cs typeface="Exo 2"/>
                          <a:sym typeface="Exo 2"/>
                        </a:rPr>
                        <a:t>32</a:t>
                      </a:r>
                      <a:r>
                        <a:rPr lang="it" sz="1800">
                          <a:latin typeface="Exo 2"/>
                          <a:ea typeface="Exo 2"/>
                          <a:cs typeface="Exo 2"/>
                          <a:sym typeface="Exo 2"/>
                        </a:rPr>
                        <a:t> anni</a:t>
                      </a:r>
                      <a:endParaRPr sz="18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10</a:t>
                      </a:r>
                      <a:r>
                        <a:rPr baseline="30000"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57</a:t>
                      </a:r>
                      <a:r>
                        <a:rPr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anni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6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2000">
                          <a:latin typeface="Exo 2"/>
                          <a:ea typeface="Exo 2"/>
                          <a:cs typeface="Exo 2"/>
                          <a:sym typeface="Exo 2"/>
                        </a:rPr>
                        <a:t>SHA512</a:t>
                      </a:r>
                      <a:endParaRPr sz="20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10</a:t>
                      </a:r>
                      <a:r>
                        <a:rPr baseline="30000"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66</a:t>
                      </a:r>
                      <a:r>
                        <a:rPr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anni</a:t>
                      </a:r>
                      <a:endParaRPr sz="18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10</a:t>
                      </a:r>
                      <a:r>
                        <a:rPr baseline="30000"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134</a:t>
                      </a:r>
                      <a:r>
                        <a:rPr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anni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Resistenza e tempi medi</a:t>
            </a:r>
            <a:endParaRPr/>
          </a:p>
        </p:txBody>
      </p:sp>
      <p:graphicFrame>
        <p:nvGraphicFramePr>
          <p:cNvPr id="512" name="Google Shape;512;p41"/>
          <p:cNvGraphicFramePr/>
          <p:nvPr/>
        </p:nvGraphicFramePr>
        <p:xfrm>
          <a:off x="414225" y="149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{67773C72-8F43-4582-AECB-30C2FC1BB3EC}</a:tableStyleId>
              </a:tblPr>
              <a:tblGrid>
                <a:gridCol w="2319950"/>
                <a:gridCol w="2838325"/>
                <a:gridCol w="3259800"/>
              </a:tblGrid>
              <a:tr h="51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Algoritmo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Collisione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Pre-Immagine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6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2000" strike="sngStrike">
                          <a:latin typeface="Exo 2"/>
                          <a:ea typeface="Exo 2"/>
                          <a:cs typeface="Exo 2"/>
                          <a:sym typeface="Exo 2"/>
                        </a:rPr>
                        <a:t>MD5</a:t>
                      </a:r>
                      <a:endParaRPr sz="2000" strike="sngStrike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strike="sngStrike">
                          <a:latin typeface="Exo 2"/>
                          <a:ea typeface="Exo 2"/>
                          <a:cs typeface="Exo 2"/>
                          <a:sym typeface="Exo 2"/>
                        </a:rPr>
                        <a:t>secondi</a:t>
                      </a:r>
                      <a:endParaRPr sz="1800" strike="sngStrike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strike="sngStrike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10</a:t>
                      </a:r>
                      <a:r>
                        <a:rPr baseline="30000" lang="it" sz="1800" strike="sngStrike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18</a:t>
                      </a:r>
                      <a:r>
                        <a:rPr lang="it" sz="1800" strike="sngStrike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anni</a:t>
                      </a:r>
                      <a:endParaRPr sz="1800" strike="sng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</a:tr>
              <a:tr h="6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2000" strike="sngStrike">
                          <a:latin typeface="Exo 2"/>
                          <a:ea typeface="Exo 2"/>
                          <a:cs typeface="Exo 2"/>
                          <a:sym typeface="Exo 2"/>
                        </a:rPr>
                        <a:t>SHA1</a:t>
                      </a:r>
                      <a:endParaRPr sz="2000" strike="sngStrike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strike="sngStrike">
                          <a:latin typeface="Exo 2"/>
                          <a:ea typeface="Exo 2"/>
                          <a:cs typeface="Exo 2"/>
                          <a:sym typeface="Exo 2"/>
                        </a:rPr>
                        <a:t>giorni</a:t>
                      </a:r>
                      <a:endParaRPr sz="1800" strike="sngStrike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strike="sngStrike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10</a:t>
                      </a:r>
                      <a:r>
                        <a:rPr baseline="30000" lang="it" sz="1800" strike="sngStrike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28</a:t>
                      </a:r>
                      <a:r>
                        <a:rPr lang="it" sz="1800" strike="sngStrike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anni</a:t>
                      </a:r>
                      <a:endParaRPr sz="1800" strike="sng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</a:tr>
              <a:tr h="6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2000">
                          <a:latin typeface="Exo 2"/>
                          <a:ea typeface="Exo 2"/>
                          <a:cs typeface="Exo 2"/>
                          <a:sym typeface="Exo 2"/>
                        </a:rPr>
                        <a:t>SHA256</a:t>
                      </a:r>
                      <a:endParaRPr sz="20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latin typeface="Exo 2"/>
                          <a:ea typeface="Exo 2"/>
                          <a:cs typeface="Exo 2"/>
                          <a:sym typeface="Exo 2"/>
                        </a:rPr>
                        <a:t>10</a:t>
                      </a:r>
                      <a:r>
                        <a:rPr baseline="30000" lang="it" sz="1800">
                          <a:latin typeface="Exo 2"/>
                          <a:ea typeface="Exo 2"/>
                          <a:cs typeface="Exo 2"/>
                          <a:sym typeface="Exo 2"/>
                        </a:rPr>
                        <a:t>32</a:t>
                      </a:r>
                      <a:r>
                        <a:rPr lang="it" sz="1800">
                          <a:latin typeface="Exo 2"/>
                          <a:ea typeface="Exo 2"/>
                          <a:cs typeface="Exo 2"/>
                          <a:sym typeface="Exo 2"/>
                        </a:rPr>
                        <a:t> anni</a:t>
                      </a:r>
                      <a:endParaRPr sz="18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10</a:t>
                      </a:r>
                      <a:r>
                        <a:rPr baseline="30000"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57</a:t>
                      </a:r>
                      <a:r>
                        <a:rPr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anni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6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2000">
                          <a:latin typeface="Exo 2"/>
                          <a:ea typeface="Exo 2"/>
                          <a:cs typeface="Exo 2"/>
                          <a:sym typeface="Exo 2"/>
                        </a:rPr>
                        <a:t>SHA512</a:t>
                      </a:r>
                      <a:endParaRPr sz="20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10</a:t>
                      </a:r>
                      <a:r>
                        <a:rPr baseline="30000"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66</a:t>
                      </a:r>
                      <a:r>
                        <a:rPr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anni</a:t>
                      </a:r>
                      <a:endParaRPr sz="18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10</a:t>
                      </a:r>
                      <a:r>
                        <a:rPr baseline="30000"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134</a:t>
                      </a:r>
                      <a:r>
                        <a:rPr lang="it" sz="1800">
                          <a:solidFill>
                            <a:schemeClr val="dk1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 anni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3" name="Google Shape;513;p41"/>
          <p:cNvSpPr txBox="1"/>
          <p:nvPr>
            <p:ph idx="1" type="body"/>
          </p:nvPr>
        </p:nvSpPr>
        <p:spPr>
          <a:xfrm>
            <a:off x="311700" y="4884324"/>
            <a:ext cx="8520600" cy="1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MD5 e SHA1 sono oggi considerati insicuri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 cenno storico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Dal greco: </a:t>
            </a:r>
            <a:r>
              <a:rPr i="1" lang="it"/>
              <a:t>kryptós = “nascosto”</a:t>
            </a:r>
            <a:r>
              <a:rPr lang="it"/>
              <a:t> e </a:t>
            </a:r>
            <a:r>
              <a:rPr i="1" lang="it"/>
              <a:t>gráphein = “scrivere”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(ossia “l’arte della scrittura segreta”).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Nell’antichità, la scrittura stessa era già una “tecnica segreta”.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La crittografia nasce nella società greca, quando la scrittura divenne più </a:t>
            </a:r>
            <a:r>
              <a:rPr lang="it"/>
              <a:t>comune e</a:t>
            </a:r>
            <a:r>
              <a:rPr lang="it"/>
              <a:t> si sentì il bisogno di sviluppare forme di scrittura nascosta.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GDPR: </a:t>
            </a:r>
            <a:r>
              <a:rPr lang="it"/>
              <a:t>Password e sicurezza online</a:t>
            </a:r>
            <a:endParaRPr/>
          </a:p>
        </p:txBody>
      </p:sp>
      <p:sp>
        <p:nvSpPr>
          <p:cNvPr id="519" name="Google Shape;519;p42"/>
          <p:cNvSpPr txBox="1"/>
          <p:nvPr>
            <p:ph idx="1" type="body"/>
          </p:nvPr>
        </p:nvSpPr>
        <p:spPr>
          <a:xfrm>
            <a:off x="311700" y="1536624"/>
            <a:ext cx="8520600" cy="5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1155CC"/>
                </a:solidFill>
              </a:rPr>
              <a:t>Articolo 5, par. 1, lett. f) — Integrità e riservatezza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/>
              <a:t>I dati personali devono essere trattati in modo da garantire un’adeguata sicurezza, compresa la protezione contro il trattamento non autorizzato o illecito e contro la perdita, la distruzione o il danno accidentale, mediante misure tecniche e organizzative adeguate.</a:t>
            </a:r>
            <a:endParaRPr i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GDPR: Password e sicurezza online</a:t>
            </a:r>
            <a:endParaRPr/>
          </a:p>
        </p:txBody>
      </p:sp>
      <p:sp>
        <p:nvSpPr>
          <p:cNvPr id="525" name="Google Shape;525;p43"/>
          <p:cNvSpPr txBox="1"/>
          <p:nvPr>
            <p:ph idx="1" type="body"/>
          </p:nvPr>
        </p:nvSpPr>
        <p:spPr>
          <a:xfrm>
            <a:off x="311700" y="1536624"/>
            <a:ext cx="8520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Se si vuole essere </a:t>
            </a:r>
            <a:r>
              <a:rPr lang="it"/>
              <a:t>compliant</a:t>
            </a:r>
            <a:r>
              <a:rPr lang="it"/>
              <a:t> con il GDPR, occorre proteggere/anonimizzare le password. L’hashing è la soluzione. </a:t>
            </a:r>
            <a:endParaRPr/>
          </a:p>
        </p:txBody>
      </p:sp>
      <p:graphicFrame>
        <p:nvGraphicFramePr>
          <p:cNvPr id="526" name="Google Shape;526;p43"/>
          <p:cNvGraphicFramePr/>
          <p:nvPr/>
        </p:nvGraphicFramePr>
        <p:xfrm>
          <a:off x="2461367" y="329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{67773C72-8F43-4582-AECB-30C2FC1BB3EC}</a:tableStyleId>
              </a:tblPr>
              <a:tblGrid>
                <a:gridCol w="1991025"/>
                <a:gridCol w="2230250"/>
              </a:tblGrid>
              <a:tr h="45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Username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Password Hash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40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Law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1e4e888a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Frank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0e9bee3b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0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Matteo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2e4b0fef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Rob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32d7f49b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Gab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e2d7fc0d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Tom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d64cd845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GDPR: Password e sicurezza online</a:t>
            </a:r>
            <a:endParaRPr/>
          </a:p>
        </p:txBody>
      </p:sp>
      <p:sp>
        <p:nvSpPr>
          <p:cNvPr id="532" name="Google Shape;532;p44"/>
          <p:cNvSpPr txBox="1"/>
          <p:nvPr>
            <p:ph idx="1" type="body"/>
          </p:nvPr>
        </p:nvSpPr>
        <p:spPr>
          <a:xfrm>
            <a:off x="311700" y="1536624"/>
            <a:ext cx="8520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Se l’attaccante riesce ad accedere al database le nostre password non sono del tutte compromesse. A meno che…</a:t>
            </a:r>
            <a:endParaRPr/>
          </a:p>
        </p:txBody>
      </p:sp>
      <p:graphicFrame>
        <p:nvGraphicFramePr>
          <p:cNvPr id="533" name="Google Shape;533;p44"/>
          <p:cNvGraphicFramePr/>
          <p:nvPr/>
        </p:nvGraphicFramePr>
        <p:xfrm>
          <a:off x="2461367" y="329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{67773C72-8F43-4582-AECB-30C2FC1BB3EC}</a:tableStyleId>
              </a:tblPr>
              <a:tblGrid>
                <a:gridCol w="1991025"/>
                <a:gridCol w="2230250"/>
              </a:tblGrid>
              <a:tr h="45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Username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Password Hash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40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Law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1e4e888a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Frank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0e9bee3b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0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Matteo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2e4b0fef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Rob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32d7f49b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Gab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e2d7fc0d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Tom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d64cd845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GDPR: Password e sicurezza online</a:t>
            </a:r>
            <a:endParaRPr/>
          </a:p>
        </p:txBody>
      </p:sp>
      <p:graphicFrame>
        <p:nvGraphicFramePr>
          <p:cNvPr id="539" name="Google Shape;539;p45"/>
          <p:cNvGraphicFramePr/>
          <p:nvPr/>
        </p:nvGraphicFramePr>
        <p:xfrm>
          <a:off x="311692" y="173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{67773C72-8F43-4582-AECB-30C2FC1BB3EC}</a:tableStyleId>
              </a:tblPr>
              <a:tblGrid>
                <a:gridCol w="1991025"/>
                <a:gridCol w="2230250"/>
              </a:tblGrid>
              <a:tr h="45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Username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Password Hash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40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Law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1e4e888a</a:t>
                      </a:r>
                      <a:endParaRPr b="1" sz="1600">
                        <a:solidFill>
                          <a:srgbClr val="1155CC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Frank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0e9bee3b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0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Matteo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2e4b0fef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Rob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32d7f49b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Gab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99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e2d7fc0d</a:t>
                      </a:r>
                      <a:endParaRPr b="1">
                        <a:solidFill>
                          <a:srgbClr val="99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Tom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d64cd845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0" name="Google Shape;540;p45"/>
          <p:cNvGraphicFramePr/>
          <p:nvPr/>
        </p:nvGraphicFramePr>
        <p:xfrm>
          <a:off x="5478229" y="173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{67773C72-8F43-4582-AECB-30C2FC1BB3EC}</a:tableStyleId>
              </a:tblPr>
              <a:tblGrid>
                <a:gridCol w="1582000"/>
                <a:gridCol w="1772075"/>
              </a:tblGrid>
              <a:tr h="40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segreto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634e888a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password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1e4e888a</a:t>
                      </a:r>
                      <a:endParaRPr b="1" sz="1600">
                        <a:solidFill>
                          <a:srgbClr val="1155CC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0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123456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a2a86fef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asdasd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d7231f49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mamma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0e9ba298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lorenzo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d64cd845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2004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>
                          <a:solidFill>
                            <a:srgbClr val="99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e2d7fc0d</a:t>
                      </a:r>
                      <a:endParaRPr b="1">
                        <a:solidFill>
                          <a:srgbClr val="99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viadei…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683dea23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capricorno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54fe1082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rocky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232aedf2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3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milan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12543dee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1" name="Google Shape;541;p45"/>
          <p:cNvSpPr txBox="1"/>
          <p:nvPr>
            <p:ph idx="1" type="body"/>
          </p:nvPr>
        </p:nvSpPr>
        <p:spPr>
          <a:xfrm>
            <a:off x="311700" y="4944150"/>
            <a:ext cx="4921500" cy="15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… l’attaccante non genera i digest di un dizionario di parole. Nel </a:t>
            </a:r>
            <a:r>
              <a:rPr lang="it"/>
              <a:t>gergo</a:t>
            </a:r>
            <a:r>
              <a:rPr lang="it"/>
              <a:t> </a:t>
            </a:r>
            <a:r>
              <a:rPr b="1" lang="it">
                <a:solidFill>
                  <a:srgbClr val="990000"/>
                </a:solidFill>
              </a:rPr>
              <a:t>Lookup Table</a:t>
            </a:r>
            <a:r>
              <a:rPr lang="it"/>
              <a:t>.</a:t>
            </a:r>
            <a:endParaRPr/>
          </a:p>
        </p:txBody>
      </p:sp>
      <p:sp>
        <p:nvSpPr>
          <p:cNvPr id="542" name="Google Shape;542;p45"/>
          <p:cNvSpPr txBox="1"/>
          <p:nvPr>
            <p:ph idx="1" type="body"/>
          </p:nvPr>
        </p:nvSpPr>
        <p:spPr>
          <a:xfrm>
            <a:off x="5876725" y="1149175"/>
            <a:ext cx="23868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/>
              <a:t>Lookup Table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Soluzione: salting</a:t>
            </a:r>
            <a:endParaRPr/>
          </a:p>
        </p:txBody>
      </p:sp>
      <p:graphicFrame>
        <p:nvGraphicFramePr>
          <p:cNvPr id="548" name="Google Shape;548;p46"/>
          <p:cNvGraphicFramePr/>
          <p:nvPr/>
        </p:nvGraphicFramePr>
        <p:xfrm>
          <a:off x="1349917" y="321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{67773C72-8F43-4582-AECB-30C2FC1BB3EC}</a:tableStyleId>
              </a:tblPr>
              <a:tblGrid>
                <a:gridCol w="1988750"/>
                <a:gridCol w="2227700"/>
                <a:gridCol w="2227700"/>
              </a:tblGrid>
              <a:tr h="85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Username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Salt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Password Hash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4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Law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3x31LwpZ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1e4e888a</a:t>
                      </a:r>
                      <a:endParaRPr sz="1600">
                        <a:solidFill>
                          <a:schemeClr val="dk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Frank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2WV9q4w8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0e9bee3b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Matteo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iJ9xG2W8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2e4b0fef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3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Rob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l6T8ul89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32d7f49b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3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Gab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94H0L1tV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e2d7fc0d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3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Tom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3m8HytT5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d64cd845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9" name="Google Shape;549;p46"/>
          <p:cNvSpPr txBox="1"/>
          <p:nvPr>
            <p:ph idx="1" type="body"/>
          </p:nvPr>
        </p:nvSpPr>
        <p:spPr>
          <a:xfrm>
            <a:off x="311700" y="1435425"/>
            <a:ext cx="8520600" cy="15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Alle password vengono concatenati dei caratteri casuali e poi viene calcolato l’hash.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Soluzione: salting</a:t>
            </a:r>
            <a:endParaRPr/>
          </a:p>
        </p:txBody>
      </p:sp>
      <p:graphicFrame>
        <p:nvGraphicFramePr>
          <p:cNvPr id="555" name="Google Shape;555;p47"/>
          <p:cNvGraphicFramePr/>
          <p:nvPr/>
        </p:nvGraphicFramePr>
        <p:xfrm>
          <a:off x="1349917" y="28608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{67773C72-8F43-4582-AECB-30C2FC1BB3EC}</a:tableStyleId>
              </a:tblPr>
              <a:tblGrid>
                <a:gridCol w="1988750"/>
                <a:gridCol w="2227700"/>
                <a:gridCol w="2227700"/>
              </a:tblGrid>
              <a:tr h="85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Username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Salt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2200">
                          <a:latin typeface="Exo 2"/>
                          <a:ea typeface="Exo 2"/>
                          <a:cs typeface="Exo 2"/>
                          <a:sym typeface="Exo 2"/>
                        </a:rPr>
                        <a:t>Password Hash</a:t>
                      </a:r>
                      <a:endParaRPr b="1" sz="22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4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Law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3x31LwpZ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2e4b0fef</a:t>
                      </a:r>
                      <a:endParaRPr sz="1600">
                        <a:solidFill>
                          <a:schemeClr val="dk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Frank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2WV9q4w8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0e9bee3b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Matteo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iJ9xG2W8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32d7f49b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3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Rob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l6T8ul89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34fe7324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</a:tr>
              <a:tr h="43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Gab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94H0L1tV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e2d7fc0d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43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600">
                          <a:latin typeface="Exo 2"/>
                          <a:ea typeface="Exo 2"/>
                          <a:cs typeface="Exo 2"/>
                          <a:sym typeface="Exo 2"/>
                        </a:rPr>
                        <a:t>Tom</a:t>
                      </a:r>
                      <a:endParaRPr sz="1600"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3m8HytT5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d64cd845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6" name="Google Shape;556;p47"/>
          <p:cNvSpPr txBox="1"/>
          <p:nvPr>
            <p:ph idx="1" type="body"/>
          </p:nvPr>
        </p:nvSpPr>
        <p:spPr>
          <a:xfrm>
            <a:off x="311700" y="1435425"/>
            <a:ext cx="8520600" cy="15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L’attaccante deve creare una Lookup Table per utente -&gt; </a:t>
            </a:r>
            <a:r>
              <a:rPr b="1" lang="it">
                <a:solidFill>
                  <a:srgbClr val="38761D"/>
                </a:solidFill>
              </a:rPr>
              <a:t>Impraticabile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Cifrari</a:t>
            </a:r>
            <a:endParaRPr b="1"/>
          </a:p>
        </p:txBody>
      </p:sp>
      <p:sp>
        <p:nvSpPr>
          <p:cNvPr id="562" name="Google Shape;562;p48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Crittosistema</a:t>
            </a:r>
            <a:endParaRPr/>
          </a:p>
        </p:txBody>
      </p:sp>
      <p:sp>
        <p:nvSpPr>
          <p:cNvPr id="568" name="Google Shape;568;p49"/>
          <p:cNvSpPr/>
          <p:nvPr/>
        </p:nvSpPr>
        <p:spPr>
          <a:xfrm>
            <a:off x="1089350" y="4924597"/>
            <a:ext cx="841500" cy="661800"/>
          </a:xfrm>
          <a:prstGeom prst="verticalScroll">
            <a:avLst>
              <a:gd fmla="val 12500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it" sz="800" u="none" cap="none" strike="noStrik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"secret message"</a:t>
            </a:r>
            <a:endParaRPr i="0" sz="8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569" name="Google Shape;5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367350" y="3795397"/>
            <a:ext cx="492900" cy="4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9"/>
          <p:cNvSpPr/>
          <p:nvPr/>
        </p:nvSpPr>
        <p:spPr>
          <a:xfrm>
            <a:off x="2620300" y="4863997"/>
            <a:ext cx="841500" cy="783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E(m, k)</a:t>
            </a:r>
            <a:endParaRPr i="1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1" name="Google Shape;571;p49"/>
          <p:cNvSpPr/>
          <p:nvPr/>
        </p:nvSpPr>
        <p:spPr>
          <a:xfrm>
            <a:off x="5682225" y="4863997"/>
            <a:ext cx="841500" cy="7830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D(c, k)</a:t>
            </a:r>
            <a:endParaRPr i="1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2" name="Google Shape;572;p49"/>
          <p:cNvSpPr/>
          <p:nvPr/>
        </p:nvSpPr>
        <p:spPr>
          <a:xfrm>
            <a:off x="7213200" y="4924597"/>
            <a:ext cx="841500" cy="661800"/>
          </a:xfrm>
          <a:prstGeom prst="verticalScroll">
            <a:avLst>
              <a:gd fmla="val 12500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it" sz="800" u="none" cap="none" strike="noStrik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"secret message"</a:t>
            </a:r>
            <a:endParaRPr i="0" sz="8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3" name="Google Shape;573;p49"/>
          <p:cNvSpPr/>
          <p:nvPr/>
        </p:nvSpPr>
        <p:spPr>
          <a:xfrm>
            <a:off x="4151250" y="4924597"/>
            <a:ext cx="841500" cy="661800"/>
          </a:xfrm>
          <a:prstGeom prst="verticalScroll">
            <a:avLst>
              <a:gd fmla="val 12500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it" sz="800" u="none" cap="none" strike="noStrik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"</a:t>
            </a:r>
            <a:r>
              <a:rPr lang="it" sz="800">
                <a:latin typeface="Exo 2"/>
                <a:ea typeface="Exo 2"/>
                <a:cs typeface="Exo 2"/>
                <a:sym typeface="Exo 2"/>
              </a:rPr>
              <a:t>H32!^d33j#Xad!jw</a:t>
            </a:r>
            <a:r>
              <a:rPr i="0" lang="it" sz="800" u="none" cap="none" strike="noStrik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"</a:t>
            </a:r>
            <a:endParaRPr i="0" sz="8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4" name="Google Shape;574;p49"/>
          <p:cNvSpPr txBox="1"/>
          <p:nvPr/>
        </p:nvSpPr>
        <p:spPr>
          <a:xfrm>
            <a:off x="4466050" y="3386747"/>
            <a:ext cx="295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 sz="18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k</a:t>
            </a:r>
            <a:endParaRPr i="1" sz="18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5" name="Google Shape;575;p49"/>
          <p:cNvSpPr txBox="1"/>
          <p:nvPr/>
        </p:nvSpPr>
        <p:spPr>
          <a:xfrm>
            <a:off x="1337450" y="4518397"/>
            <a:ext cx="345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 sz="18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m</a:t>
            </a:r>
            <a:endParaRPr i="1" sz="18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6" name="Google Shape;576;p49"/>
          <p:cNvSpPr txBox="1"/>
          <p:nvPr/>
        </p:nvSpPr>
        <p:spPr>
          <a:xfrm>
            <a:off x="7461300" y="4518397"/>
            <a:ext cx="345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 sz="18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m</a:t>
            </a:r>
            <a:endParaRPr i="1" sz="18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7" name="Google Shape;577;p49"/>
          <p:cNvSpPr txBox="1"/>
          <p:nvPr/>
        </p:nvSpPr>
        <p:spPr>
          <a:xfrm>
            <a:off x="4399363" y="4518397"/>
            <a:ext cx="345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 sz="18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</a:t>
            </a:r>
            <a:endParaRPr i="1" sz="18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578" name="Google Shape;578;p49"/>
          <p:cNvCxnSpPr>
            <a:stCxn id="568" idx="3"/>
            <a:endCxn id="570" idx="1"/>
          </p:cNvCxnSpPr>
          <p:nvPr/>
        </p:nvCxnSpPr>
        <p:spPr>
          <a:xfrm>
            <a:off x="1848125" y="5255497"/>
            <a:ext cx="7722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49"/>
          <p:cNvCxnSpPr/>
          <p:nvPr/>
        </p:nvCxnSpPr>
        <p:spPr>
          <a:xfrm>
            <a:off x="3461800" y="5255497"/>
            <a:ext cx="7722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49"/>
          <p:cNvCxnSpPr>
            <a:stCxn id="573" idx="3"/>
            <a:endCxn id="571" idx="1"/>
          </p:cNvCxnSpPr>
          <p:nvPr/>
        </p:nvCxnSpPr>
        <p:spPr>
          <a:xfrm>
            <a:off x="4910025" y="5255497"/>
            <a:ext cx="7722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49"/>
          <p:cNvCxnSpPr/>
          <p:nvPr/>
        </p:nvCxnSpPr>
        <p:spPr>
          <a:xfrm>
            <a:off x="6523725" y="5255497"/>
            <a:ext cx="7722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49"/>
          <p:cNvCxnSpPr>
            <a:stCxn id="569" idx="2"/>
            <a:endCxn id="570" idx="0"/>
          </p:cNvCxnSpPr>
          <p:nvPr/>
        </p:nvCxnSpPr>
        <p:spPr>
          <a:xfrm flipH="1">
            <a:off x="3041050" y="4041847"/>
            <a:ext cx="1326300" cy="8223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49"/>
          <p:cNvCxnSpPr>
            <a:stCxn id="569" idx="0"/>
            <a:endCxn id="571" idx="0"/>
          </p:cNvCxnSpPr>
          <p:nvPr/>
        </p:nvCxnSpPr>
        <p:spPr>
          <a:xfrm>
            <a:off x="4860250" y="4041847"/>
            <a:ext cx="1242600" cy="8223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4" name="Google Shape;584;p49"/>
          <p:cNvSpPr txBox="1"/>
          <p:nvPr/>
        </p:nvSpPr>
        <p:spPr>
          <a:xfrm>
            <a:off x="311700" y="5976347"/>
            <a:ext cx="85206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it" sz="18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E</a:t>
            </a:r>
            <a:r>
              <a:rPr baseline="30000" i="1" lang="it" sz="18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-1</a:t>
            </a:r>
            <a:r>
              <a:rPr i="1" lang="it" sz="18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 = D</a:t>
            </a:r>
            <a:endParaRPr i="1" sz="18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85" name="Google Shape;585;p49"/>
          <p:cNvSpPr txBox="1"/>
          <p:nvPr>
            <p:ph idx="1" type="body"/>
          </p:nvPr>
        </p:nvSpPr>
        <p:spPr>
          <a:xfrm>
            <a:off x="353500" y="1412600"/>
            <a:ext cx="8520600" cy="2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 crittosistema è un sistema composto da algoritmi crittografici.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Quando il suo obiettivo è garantire la riservatezza, esso prende in ingresso un messaggio (detto testo in chiaro) e lo trasforma in un testo cifrato mediante una funzione reversibile e una chiave.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problema da risolvere: confidenzialità</a:t>
            </a:r>
            <a:endParaRPr/>
          </a:p>
        </p:txBody>
      </p:sp>
      <p:cxnSp>
        <p:nvCxnSpPr>
          <p:cNvPr id="591" name="Google Shape;591;p50"/>
          <p:cNvCxnSpPr>
            <a:stCxn id="592" idx="6"/>
            <a:endCxn id="593" idx="2"/>
          </p:cNvCxnSpPr>
          <p:nvPr/>
        </p:nvCxnSpPr>
        <p:spPr>
          <a:xfrm>
            <a:off x="1755725" y="3485275"/>
            <a:ext cx="5606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2" name="Google Shape;592;p50"/>
          <p:cNvSpPr/>
          <p:nvPr/>
        </p:nvSpPr>
        <p:spPr>
          <a:xfrm>
            <a:off x="686525" y="2950675"/>
            <a:ext cx="1069200" cy="1069200"/>
          </a:xfrm>
          <a:prstGeom prst="smileyFace">
            <a:avLst>
              <a:gd fmla="val 4653" name="adj"/>
            </a:avLst>
          </a:prstGeom>
          <a:solidFill>
            <a:srgbClr val="D5A6B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0"/>
          <p:cNvSpPr/>
          <p:nvPr/>
        </p:nvSpPr>
        <p:spPr>
          <a:xfrm>
            <a:off x="7361975" y="2950675"/>
            <a:ext cx="1069200" cy="1069200"/>
          </a:xfrm>
          <a:prstGeom prst="smileyFace">
            <a:avLst>
              <a:gd fmla="val 4653" name="adj"/>
            </a:avLst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0"/>
          <p:cNvSpPr/>
          <p:nvPr/>
        </p:nvSpPr>
        <p:spPr>
          <a:xfrm>
            <a:off x="3442296" y="2536080"/>
            <a:ext cx="2138076" cy="1644516"/>
          </a:xfrm>
          <a:prstGeom prst="cloud">
            <a:avLst/>
          </a:prstGeom>
          <a:solidFill>
            <a:srgbClr val="CC4125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>
                <a:solidFill>
                  <a:srgbClr val="FFFFFF"/>
                </a:solidFill>
              </a:rPr>
              <a:t>Canale insicuro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(Internet)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0"/>
          <p:cNvSpPr txBox="1"/>
          <p:nvPr/>
        </p:nvSpPr>
        <p:spPr>
          <a:xfrm>
            <a:off x="667125" y="2536075"/>
            <a:ext cx="1190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0"/>
          <p:cNvSpPr txBox="1"/>
          <p:nvPr/>
        </p:nvSpPr>
        <p:spPr>
          <a:xfrm>
            <a:off x="7286175" y="2536075"/>
            <a:ext cx="1190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0"/>
          <p:cNvSpPr/>
          <p:nvPr/>
        </p:nvSpPr>
        <p:spPr>
          <a:xfrm>
            <a:off x="1931813" y="2371511"/>
            <a:ext cx="1182000" cy="930000"/>
          </a:xfrm>
          <a:prstGeom prst="verticalScroll">
            <a:avLst>
              <a:gd fmla="val 12500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it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it" sz="1000">
                <a:latin typeface="Courier New"/>
                <a:ea typeface="Courier New"/>
                <a:cs typeface="Courier New"/>
                <a:sym typeface="Courier New"/>
              </a:rPr>
              <a:t>messaggio segreto</a:t>
            </a:r>
            <a:r>
              <a:rPr b="1" i="0" lang="it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50"/>
          <p:cNvSpPr/>
          <p:nvPr/>
        </p:nvSpPr>
        <p:spPr>
          <a:xfrm>
            <a:off x="3976738" y="4080625"/>
            <a:ext cx="1069200" cy="1069200"/>
          </a:xfrm>
          <a:prstGeom prst="smileyFace">
            <a:avLst>
              <a:gd fmla="val -4653" name="adj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0"/>
          <p:cNvSpPr txBox="1"/>
          <p:nvPr/>
        </p:nvSpPr>
        <p:spPr>
          <a:xfrm>
            <a:off x="3846400" y="5284525"/>
            <a:ext cx="1329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/>
              <a:t>Attaccante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principio di Kerckhoffs</a:t>
            </a:r>
            <a:endParaRPr/>
          </a:p>
        </p:txBody>
      </p:sp>
      <p:sp>
        <p:nvSpPr>
          <p:cNvPr id="605" name="Google Shape;605;p51"/>
          <p:cNvSpPr txBox="1"/>
          <p:nvPr>
            <p:ph idx="1" type="body"/>
          </p:nvPr>
        </p:nvSpPr>
        <p:spPr>
          <a:xfrm>
            <a:off x="311700" y="1536626"/>
            <a:ext cx="8520600" cy="1752900"/>
          </a:xfrm>
          <a:prstGeom prst="rect">
            <a:avLst/>
          </a:prstGeom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155CC"/>
                </a:solidFill>
              </a:rPr>
              <a:t>La sicurezza di un sistema crittografico deve basarsi solo sulla segretezza della chiave, e mai sulla segretezza dell’algoritmo.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/>
              <a:t>Auguste Kerckhoffs, “La cryptographie militaire”, 1883</a:t>
            </a:r>
            <a:endParaRPr i="1"/>
          </a:p>
        </p:txBody>
      </p:sp>
      <p:sp>
        <p:nvSpPr>
          <p:cNvPr id="606" name="Google Shape;606;p51"/>
          <p:cNvSpPr txBox="1"/>
          <p:nvPr>
            <p:ph idx="1" type="body"/>
          </p:nvPr>
        </p:nvSpPr>
        <p:spPr>
          <a:xfrm>
            <a:off x="311700" y="3429000"/>
            <a:ext cx="8520600" cy="30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Questo significa che:</a:t>
            </a:r>
            <a:endParaRPr/>
          </a:p>
          <a:p>
            <a:pPr indent="-36639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In un sistema crittografico sicuro non è possibile ricavare il testo in chiaro dal testo cifrato senza conoscere la chiave.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Inoltre, non è possibile determinare la chiave analizzando coppie di testo in chiaro e testo cifrato.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Gli algoritmi devono sempre essere considerati noti all’attaccante.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6950" y="206425"/>
            <a:ext cx="5290100" cy="644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6"/>
          <p:cNvCxnSpPr/>
          <p:nvPr/>
        </p:nvCxnSpPr>
        <p:spPr>
          <a:xfrm flipH="1" rot="10800000">
            <a:off x="3223325" y="3601000"/>
            <a:ext cx="1820700" cy="238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" name="Google Shape;74;p16"/>
          <p:cNvSpPr txBox="1"/>
          <p:nvPr/>
        </p:nvSpPr>
        <p:spPr>
          <a:xfrm rot="-3196496">
            <a:off x="2788909" y="4678750"/>
            <a:ext cx="2967009" cy="553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i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secret message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teorema di Shannon (1949)</a:t>
            </a:r>
            <a:endParaRPr/>
          </a:p>
        </p:txBody>
      </p:sp>
      <p:sp>
        <p:nvSpPr>
          <p:cNvPr id="612" name="Google Shape;612;p52"/>
          <p:cNvSpPr txBox="1"/>
          <p:nvPr>
            <p:ph idx="1" type="body"/>
          </p:nvPr>
        </p:nvSpPr>
        <p:spPr>
          <a:xfrm>
            <a:off x="311700" y="1536631"/>
            <a:ext cx="85206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Shannon definisce una cifratura perfetta come un sistema in cui:</a:t>
            </a:r>
            <a:endParaRPr i="1"/>
          </a:p>
        </p:txBody>
      </p:sp>
      <p:sp>
        <p:nvSpPr>
          <p:cNvPr id="613" name="Google Shape;613;p52"/>
          <p:cNvSpPr txBox="1"/>
          <p:nvPr>
            <p:ph idx="1" type="body"/>
          </p:nvPr>
        </p:nvSpPr>
        <p:spPr>
          <a:xfrm>
            <a:off x="311700" y="2682952"/>
            <a:ext cx="8520600" cy="1114800"/>
          </a:xfrm>
          <a:prstGeom prst="rect">
            <a:avLst/>
          </a:prstGeom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 sz="2700"/>
              <a:t>conoscere il testo cifrato non dà alcuna informazione sul testo in chiaro.</a:t>
            </a:r>
            <a:endParaRPr i="1" sz="2700"/>
          </a:p>
        </p:txBody>
      </p:sp>
      <p:sp>
        <p:nvSpPr>
          <p:cNvPr id="614" name="Google Shape;614;p52"/>
          <p:cNvSpPr txBox="1"/>
          <p:nvPr>
            <p:ph idx="1" type="body"/>
          </p:nvPr>
        </p:nvSpPr>
        <p:spPr>
          <a:xfrm>
            <a:off x="311700" y="3947325"/>
            <a:ext cx="8520600" cy="25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un cifrario perfetto, il numero di chiavi |K| deve essere maggiore o uguale al numero di messaggi possibili |M|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/>
              <a:t>|K| ≥ |M|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/>
              <a:t>Osservazione: se mando due volte lo stesso messaggio con la stessa chiave, rivelo una informazione.</a:t>
            </a:r>
            <a:endParaRPr i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cifrario perfetto: One-Time Pad (OTP)</a:t>
            </a:r>
            <a:endParaRPr/>
          </a:p>
        </p:txBody>
      </p:sp>
      <p:sp>
        <p:nvSpPr>
          <p:cNvPr id="620" name="Google Shape;620;p53"/>
          <p:cNvSpPr txBox="1"/>
          <p:nvPr>
            <p:ph idx="1" type="body"/>
          </p:nvPr>
        </p:nvSpPr>
        <p:spPr>
          <a:xfrm>
            <a:off x="311700" y="1536624"/>
            <a:ext cx="8520600" cy="49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XOR di un messaggio m con una chiave casuale </a:t>
            </a:r>
            <a:r>
              <a:rPr b="1" i="1" lang="it"/>
              <a:t>k</a:t>
            </a:r>
            <a:r>
              <a:rPr lang="it"/>
              <a:t> della stessa lunghezza di </a:t>
            </a:r>
            <a:r>
              <a:rPr b="1" i="1" lang="it"/>
              <a:t>m</a:t>
            </a:r>
            <a:r>
              <a:rPr lang="it"/>
              <a:t>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lunghezza(𝑘) = lunghezza(</a:t>
            </a:r>
            <a:r>
              <a:rPr lang="it"/>
              <a:t>𝑚)</a:t>
            </a:r>
            <a:endParaRPr/>
          </a:p>
          <a:p>
            <a:pPr indent="-3797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La chiave è pre-condivisa e viene consumata durante la scrittura.</a:t>
            </a:r>
            <a:endParaRPr/>
          </a:p>
          <a:p>
            <a:pPr indent="-3797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Non può mai essere riutilizzata!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L’OTP (One-Time Pad) è un cifrario perfetto minimale:</a:t>
            </a:r>
            <a:endParaRPr/>
          </a:p>
          <a:p>
            <a:pPr indent="-3797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minimale perché  ∣K∣=∣M∣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ma terribilmente scomodo, usato solo in contesti speciali (es. comunicazioni diplomatiche o militari ad alta sicurezza).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cifrario di Cesare (o a rotazione)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356999" y="2328750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C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18450" y="2328750"/>
            <a:ext cx="381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latin typeface="Exo 2"/>
                <a:ea typeface="Exo 2"/>
                <a:cs typeface="Exo 2"/>
                <a:sym typeface="Exo 2"/>
              </a:rPr>
              <a:t>m</a:t>
            </a:r>
            <a:endParaRPr sz="21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962605" y="2328750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R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568210" y="2328750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Y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173816" y="2328750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P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779422" y="2328750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T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385028" y="2328750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O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990634" y="2328750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G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596240" y="2328750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R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201845" y="2328750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A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807451" y="2328750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P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413057" y="2328750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H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8018663" y="2328750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Y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4991815" y="3325984"/>
            <a:ext cx="0" cy="909900"/>
          </a:xfrm>
          <a:prstGeom prst="straightConnector1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 txBox="1"/>
          <p:nvPr/>
        </p:nvSpPr>
        <p:spPr>
          <a:xfrm>
            <a:off x="5304068" y="3495498"/>
            <a:ext cx="33201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0000" spcFirstLastPara="1" rIns="120000" wrap="square" tIns="12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2362">
                <a:latin typeface="Exo 2"/>
                <a:ea typeface="Exo 2"/>
                <a:cs typeface="Exo 2"/>
                <a:sym typeface="Exo 2"/>
              </a:rPr>
              <a:t>chiave k = 5</a:t>
            </a:r>
            <a:endParaRPr i="1" sz="2362">
              <a:latin typeface="Exo 2"/>
              <a:ea typeface="Exo 2"/>
              <a:cs typeface="Exo 2"/>
              <a:sym typeface="Exo 2"/>
            </a:endParaRPr>
          </a:p>
          <a:p>
            <a:pPr indent="0" lvl="0" marL="600092" rtl="0" algn="l">
              <a:lnSpc>
                <a:spcPct val="115000"/>
              </a:lnSpc>
              <a:spcBef>
                <a:spcPts val="1575"/>
              </a:spcBef>
              <a:spcAft>
                <a:spcPts val="1575"/>
              </a:spcAft>
              <a:buNone/>
            </a:pPr>
            <a:r>
              <a:t/>
            </a:r>
            <a:endParaRPr sz="2362">
              <a:solidFill>
                <a:srgbClr val="202124"/>
              </a:solidFill>
              <a:highlight>
                <a:srgbClr val="FFFFFF"/>
              </a:highlight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358180" y="4862277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H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963786" y="4862277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W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569392" y="4862277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D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174998" y="4862277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U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780603" y="4862277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Y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386209" y="4862277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T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991815" y="4862277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L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597421" y="4862277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W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203027" y="4862277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F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6808633" y="4862277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U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7414238" y="4862277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M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019844" y="4862277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D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18450" y="4862277"/>
            <a:ext cx="381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latin typeface="Exo 2"/>
                <a:ea typeface="Exo 2"/>
                <a:cs typeface="Exo 2"/>
                <a:sym typeface="Exo 2"/>
              </a:rPr>
              <a:t>c</a:t>
            </a:r>
            <a:endParaRPr sz="21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356999" y="269967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2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962605" y="269967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17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2568210" y="269967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24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173816" y="269967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15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779422" y="269967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19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385028" y="269967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14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990634" y="269967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6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596240" y="269967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17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201845" y="269967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0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807451" y="269967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15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413057" y="269967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7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018663" y="269967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24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358180" y="449135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7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963786" y="449135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22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569392" y="449135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3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174998" y="449135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20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780603" y="449135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24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4386209" y="449135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19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991815" y="449135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11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5597421" y="449135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22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203027" y="449135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5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6808633" y="449135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20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414238" y="449135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latin typeface="Exo 2"/>
                <a:ea typeface="Exo 2"/>
                <a:cs typeface="Exo 2"/>
                <a:sym typeface="Exo 2"/>
              </a:rPr>
              <a:t>12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8019844" y="4491353"/>
            <a:ext cx="605700" cy="370800"/>
          </a:xfrm>
          <a:prstGeom prst="rect">
            <a:avLst/>
          </a:prstGeom>
          <a:noFill/>
          <a:ln cap="flat" cmpd="sng" w="25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0000" lIns="120000" spcFirstLastPara="1" rIns="120000" wrap="square" tIns="12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75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1575"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Cifrario a sostituzione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6429597" y="3800750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Y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016827" y="3800750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H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5608834" y="3800750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P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5196063" y="3800750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A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788070" y="3800750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R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4375300" y="3800750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G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967307" y="3800750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O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3554536" y="3800750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T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141766" y="3800750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P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2728995" y="3800750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Y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2321002" y="3800750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R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1908232" y="3800750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C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1404467" y="3827122"/>
            <a:ext cx="369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38">
                <a:latin typeface="Exo 2"/>
                <a:ea typeface="Exo 2"/>
                <a:cs typeface="Exo 2"/>
                <a:sym typeface="Exo 2"/>
              </a:rPr>
              <a:t>m</a:t>
            </a:r>
            <a:endParaRPr sz="2038"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150" name="Google Shape;150;p18"/>
          <p:cNvCxnSpPr/>
          <p:nvPr/>
        </p:nvCxnSpPr>
        <p:spPr>
          <a:xfrm>
            <a:off x="4375300" y="4424223"/>
            <a:ext cx="0" cy="883200"/>
          </a:xfrm>
          <a:prstGeom prst="straightConnector1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8"/>
          <p:cNvSpPr txBox="1"/>
          <p:nvPr/>
        </p:nvSpPr>
        <p:spPr>
          <a:xfrm>
            <a:off x="6429597" y="5518179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q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016827" y="5518179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s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5608834" y="5518179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c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5196063" y="5518179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t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4788070" y="5518179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j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4375300" y="5518179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d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3967307" y="5518179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v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3554536" y="5518179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x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3141766" y="5518179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c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2728995" y="5518179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q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2321002" y="5518179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j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908232" y="5518179"/>
            <a:ext cx="412800" cy="412800"/>
          </a:xfrm>
          <a:prstGeom prst="rect">
            <a:avLst/>
          </a:prstGeom>
          <a:noFill/>
          <a:ln cap="flat" cmpd="sng" w="24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8">
                <a:latin typeface="Exo 2"/>
                <a:ea typeface="Exo 2"/>
                <a:cs typeface="Exo 2"/>
                <a:sym typeface="Exo 2"/>
              </a:rPr>
              <a:t>k</a:t>
            </a:r>
            <a:endParaRPr sz="152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1404467" y="5544550"/>
            <a:ext cx="369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38">
                <a:latin typeface="Exo 2"/>
                <a:ea typeface="Exo 2"/>
                <a:cs typeface="Exo 2"/>
                <a:sym typeface="Exo 2"/>
              </a:rPr>
              <a:t>c</a:t>
            </a:r>
            <a:endParaRPr sz="2038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526073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P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493673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O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461648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N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429248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M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397223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L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364823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K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332798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J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300398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I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267998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H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235598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G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203573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F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171173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E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139148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D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06748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C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74723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B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42323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A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783773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X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751373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W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719348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V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686948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U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654923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T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622523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S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590498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R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558098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Q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848198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Z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8157988" y="2326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Y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30688" y="2326625"/>
            <a:ext cx="39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2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A</a:t>
            </a:r>
            <a:r>
              <a:rPr baseline="-25000" lang="it" sz="12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m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526073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c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493673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v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461648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a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429248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u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397223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l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364823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e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332798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p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300398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i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267998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s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235598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d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203573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y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171173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o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139148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g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106748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k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74723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m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42323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t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783773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b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751373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h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719348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n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686948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z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654923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x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622523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w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590498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j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558098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r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848198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f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8157988" y="2650625"/>
            <a:ext cx="324000" cy="3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Exo 2"/>
                <a:ea typeface="Exo 2"/>
                <a:cs typeface="Exo 2"/>
                <a:sym typeface="Exo 2"/>
              </a:rPr>
              <a:t>q</a:t>
            </a:r>
            <a:endParaRPr sz="1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30688" y="2650625"/>
            <a:ext cx="39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2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A</a:t>
            </a:r>
            <a:r>
              <a:rPr baseline="-25000" lang="it" sz="12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</a:t>
            </a: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8883813" y="2488225"/>
            <a:ext cx="2295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19" name="Google Shape;219;p18"/>
          <p:cNvCxnSpPr/>
          <p:nvPr/>
        </p:nvCxnSpPr>
        <p:spPr>
          <a:xfrm>
            <a:off x="8919188" y="2450725"/>
            <a:ext cx="0" cy="39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Pigpen</a:t>
            </a:r>
            <a:endParaRPr/>
          </a:p>
        </p:txBody>
      </p:sp>
      <p:pic>
        <p:nvPicPr>
          <p:cNvPr id="225" name="Google Shape;225;p19" title="Pigpen_cipher_key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838" y="1439492"/>
            <a:ext cx="5196333" cy="51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Cifrario di </a:t>
            </a:r>
            <a:r>
              <a:rPr lang="it"/>
              <a:t>Vigenère</a:t>
            </a:r>
            <a:r>
              <a:rPr lang="it"/>
              <a:t> (multi-rotazione)</a:t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983362" y="2586525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C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1639913" y="2586525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R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2296465" y="2586525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Y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2953017" y="2586525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P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3609569" y="2586525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T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4266120" y="2586525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O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4922672" y="2586525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G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5579224" y="2586525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R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6235776" y="2586525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A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6892328" y="2586525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P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7548879" y="2586525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H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8205431" y="2586525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Y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8205431" y="2988653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24</a:t>
            </a:r>
            <a:endParaRPr sz="1707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281862" y="2586525"/>
            <a:ext cx="413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76">
                <a:latin typeface="Exo 2"/>
                <a:ea typeface="Exo 2"/>
                <a:cs typeface="Exo 2"/>
                <a:sym typeface="Exo 2"/>
              </a:rPr>
              <a:t>m</a:t>
            </a:r>
            <a:endParaRPr sz="2276"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45" name="Google Shape;245;p20"/>
          <p:cNvCxnSpPr/>
          <p:nvPr/>
        </p:nvCxnSpPr>
        <p:spPr>
          <a:xfrm>
            <a:off x="4795940" y="3590761"/>
            <a:ext cx="0" cy="986700"/>
          </a:xfrm>
          <a:prstGeom prst="straightConnector1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0"/>
          <p:cNvSpPr txBox="1"/>
          <p:nvPr/>
        </p:nvSpPr>
        <p:spPr>
          <a:xfrm>
            <a:off x="281862" y="5090329"/>
            <a:ext cx="413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76">
                <a:latin typeface="Exo 2"/>
                <a:ea typeface="Exo 2"/>
                <a:cs typeface="Exo 2"/>
                <a:sym typeface="Exo 2"/>
              </a:rPr>
              <a:t>c</a:t>
            </a:r>
            <a:endParaRPr sz="2276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7548879" y="4688201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19</a:t>
            </a:r>
            <a:endParaRPr sz="1707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7548879" y="5090329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T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8205431" y="4688201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 sz="1707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8205431" y="5090329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F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983362" y="2988653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2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1639913" y="2988653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17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2296465" y="2988653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24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2953017" y="2988653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15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3609569" y="2988653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19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4266120" y="2988653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14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4922672" y="2988653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6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5579224" y="2988653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17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6235776" y="2988653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0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6892328" y="2988653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15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7548879" y="2988653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7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6892328" y="4688201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18</a:t>
            </a:r>
            <a:endParaRPr sz="1707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6892328" y="5090329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S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6235776" y="4688201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7</a:t>
            </a:r>
            <a:endParaRPr sz="1707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65" name="Google Shape;265;p20"/>
          <p:cNvSpPr txBox="1"/>
          <p:nvPr/>
        </p:nvSpPr>
        <p:spPr>
          <a:xfrm>
            <a:off x="6235776" y="5090329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H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5579224" y="4688201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1707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5579224" y="5090329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D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4922672" y="4688201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9</a:t>
            </a:r>
            <a:endParaRPr sz="1707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4922672" y="5090329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J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4266120" y="4688201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21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4266120" y="5090329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V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3609569" y="4688201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 sz="1707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3609569" y="5090329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F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2953017" y="4688201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18 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2953017" y="5090329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S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2296465" y="4688201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solidFill>
                  <a:srgbClr val="202124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 sz="1707">
              <a:solidFill>
                <a:srgbClr val="202124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2296465" y="5090329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F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983362" y="4688201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 sz="1707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983362" y="5090329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F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1639913" y="4688201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1707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1639913" y="5090329"/>
            <a:ext cx="656700" cy="402000"/>
          </a:xfrm>
          <a:prstGeom prst="rect">
            <a:avLst/>
          </a:prstGeom>
          <a:noFill/>
          <a:ln cap="flat" cmpd="sng" w="27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0100" lIns="130100" spcFirstLastPara="1" rIns="130100" wrap="square" tIns="13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7">
                <a:latin typeface="Exo 2"/>
                <a:ea typeface="Exo 2"/>
                <a:cs typeface="Exo 2"/>
                <a:sym typeface="Exo 2"/>
              </a:rPr>
              <a:t>D</a:t>
            </a:r>
            <a:endParaRPr sz="1707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5304068" y="3495498"/>
            <a:ext cx="33201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0000" spcFirstLastPara="1" rIns="120000" wrap="square" tIns="12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2362">
                <a:latin typeface="Exo 2"/>
                <a:ea typeface="Exo 2"/>
                <a:cs typeface="Exo 2"/>
                <a:sym typeface="Exo 2"/>
              </a:rPr>
              <a:t>chiave k = {5, 12, 7}</a:t>
            </a:r>
            <a:endParaRPr i="1" sz="2362">
              <a:latin typeface="Exo 2"/>
              <a:ea typeface="Exo 2"/>
              <a:cs typeface="Exo 2"/>
              <a:sym typeface="Exo 2"/>
            </a:endParaRPr>
          </a:p>
          <a:p>
            <a:pPr indent="0" lvl="0" marL="600092" rtl="0" algn="l">
              <a:lnSpc>
                <a:spcPct val="115000"/>
              </a:lnSpc>
              <a:spcBef>
                <a:spcPts val="1575"/>
              </a:spcBef>
              <a:spcAft>
                <a:spcPts val="1575"/>
              </a:spcAft>
              <a:buNone/>
            </a:pPr>
            <a:r>
              <a:t/>
            </a:r>
            <a:endParaRPr sz="2362">
              <a:solidFill>
                <a:srgbClr val="202124"/>
              </a:solidFill>
              <a:highlight>
                <a:srgbClr val="FFFFFF"/>
              </a:highlight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/>
        </p:nvSpPr>
        <p:spPr>
          <a:xfrm>
            <a:off x="311700" y="1810350"/>
            <a:ext cx="8520600" cy="46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50">
                <a:solidFill>
                  <a:srgbClr val="202124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“OTFDWP DZ DJDG IMKDHIG ASSUKOE, NQYBZZVBI ZZRZWYVBXP NDPVZTNI JZMLCO, IN UW RCXVDKRDO NADN IXZOZJB DDDKDU WA UKB EEI, MJ RD UVDSUUA, EMGXDQXMJ, JDL KQRABA; VZU CXWPSY EQZDALB DIOUFWI PVHV RD AJYV FQG MQTXWVDLVM Q KZDKJYV MAPJB XMQVVYVZZTN YV OTZB XCZ; QMND BCQ SJHJVDZL, WZVZU XBL FUEPI WA BVPK XGMTRDO OTV CYBGQ “CXHL JR </a:t>
            </a:r>
            <a:r>
              <a:rPr b="1" lang="it" sz="1350">
                <a:solidFill>
                  <a:srgbClr val="38761D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KQU</a:t>
            </a:r>
            <a:r>
              <a:rPr lang="it" sz="1350">
                <a:solidFill>
                  <a:srgbClr val="202124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 ECUKN UTZBYJDBN” MSXLM VXC CXMDD FCXMM YRPDQGAHDUVO MJLHQKFZXDA JR UXCQIUFW; QVY </a:t>
            </a:r>
            <a:r>
              <a:rPr b="1" lang="it" sz="1350">
                <a:solidFill>
                  <a:srgbClr val="0000FF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FYN</a:t>
            </a:r>
            <a:r>
              <a:rPr lang="it" sz="1350">
                <a:solidFill>
                  <a:srgbClr val="202124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 CWYQIW AQISJ XV ADMD DDNPDCRDO OTV BQUZ EEXM-ECUKN GCVPIDFMY UE CXM MAPJB AOMEMQZY; MEM </a:t>
            </a:r>
            <a:r>
              <a:rPr b="1" lang="it" sz="1350">
                <a:solidFill>
                  <a:srgbClr val="FF0000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JPZ</a:t>
            </a:r>
            <a:r>
              <a:rPr lang="it" sz="1350">
                <a:solidFill>
                  <a:srgbClr val="202124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 TRWEDZDZJD NGMX KUIMUEP </a:t>
            </a:r>
            <a:r>
              <a:rPr b="1" lang="it" sz="1350">
                <a:solidFill>
                  <a:srgbClr val="FF0000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JPZ</a:t>
            </a:r>
            <a:r>
              <a:rPr lang="it" sz="1350">
                <a:solidFill>
                  <a:srgbClr val="202124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 AEN VQBGIN EN V EEXM-ECUKN SPVDXNH; IIP </a:t>
            </a:r>
            <a:r>
              <a:rPr b="1" lang="it" sz="1350">
                <a:solidFill>
                  <a:srgbClr val="38761D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KQU</a:t>
            </a:r>
            <a:r>
              <a:rPr lang="it" sz="1350">
                <a:solidFill>
                  <a:srgbClr val="202124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 OMQRC QCNFIRQV ZYGRHM, XMVBQZDME, QUQM FF XLMMXFATQIS IXCM, CMMRDO AAI CXM DYGNHQVX TXBWM </a:t>
            </a:r>
            <a:r>
              <a:rPr b="1" lang="it" sz="1350">
                <a:solidFill>
                  <a:srgbClr val="0000FF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FYN</a:t>
            </a:r>
            <a:r>
              <a:rPr lang="it" sz="1350">
                <a:solidFill>
                  <a:srgbClr val="202124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 IIHQ ZVFMMURU XCZ; MEM JPJGXQ JPDE GAU-MHUENDKZ UE RJ IKBCRUA OA </a:t>
            </a:r>
            <a:r>
              <a:rPr b="1" lang="it" sz="1350">
                <a:solidFill>
                  <a:srgbClr val="38761D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KQU</a:t>
            </a:r>
            <a:r>
              <a:rPr lang="it" sz="1350">
                <a:solidFill>
                  <a:srgbClr val="202124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 PPYRW HIXQ ZCIMGR, XRLQIS </a:t>
            </a:r>
            <a:r>
              <a:rPr b="1" lang="it" sz="1350">
                <a:solidFill>
                  <a:srgbClr val="38761D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KQU</a:t>
            </a:r>
            <a:r>
              <a:rPr lang="it" sz="1350">
                <a:solidFill>
                  <a:srgbClr val="202124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 ECUKN CII UUNQT HMJCUZNTZY EDZD VEUZT PLBAG ODZKU; IIP KQECBT, SNIQYQJ JBT OTZB, MPDFVWUAN TRB RMZZ VEUV HMUN IQBZZOYKVZK XV OGMUWUAN, RFA QUJZX CXM MADJDA V IYRJM NFFWU UVDBNT I EAPOKT YMP; JDL OTFDWP DZ FCXMM YFAJIG EPVFIOTZNI IIP JHCJJXZIYVBE, KQYA NMDN XCZ UJ VQLZ </a:t>
            </a:r>
            <a:r>
              <a:rPr b="1" lang="it" sz="1350">
                <a:solidFill>
                  <a:srgbClr val="0000FF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FYN</a:t>
            </a:r>
            <a:r>
              <a:rPr lang="it" sz="1350">
                <a:solidFill>
                  <a:srgbClr val="202124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 UUWXVV EN HMEH JWPOYRDO, IASUU BCUEPI- BCQ ZWDWXQELU WA NIRTMN, </a:t>
            </a:r>
            <a:r>
              <a:rPr b="1" lang="it" sz="1350">
                <a:solidFill>
                  <a:srgbClr val="0000FF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FYN</a:t>
            </a:r>
            <a:r>
              <a:rPr lang="it" sz="1350">
                <a:solidFill>
                  <a:srgbClr val="202124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 RMIUXWYBT AW JWM; OTFDWP VYFWW BCQ INT UZZ FO QUZDZLQ BCQ XRLQIS FO </a:t>
            </a:r>
            <a:r>
              <a:rPr b="1" lang="it" sz="1350">
                <a:solidFill>
                  <a:srgbClr val="FF0000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JPZ</a:t>
            </a:r>
            <a:r>
              <a:rPr lang="it" sz="1350">
                <a:solidFill>
                  <a:srgbClr val="202124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 IYRJM WQCC EN RMDYKU RMJ CXM YQVYUAO BCNTOZ AW QEVJD; KQECBT ZW CIIK TUYUZE, NQYBZZVBI BTBZOYMN </a:t>
            </a:r>
            <a:r>
              <a:rPr b="1" lang="it" sz="1350">
                <a:solidFill>
                  <a:srgbClr val="0000FF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FYN</a:t>
            </a:r>
            <a:r>
              <a:rPr lang="it" sz="1350">
                <a:solidFill>
                  <a:srgbClr val="202124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 CIEQJCO WA VLBJQXQ ZW </a:t>
            </a:r>
            <a:r>
              <a:rPr b="1" lang="it" sz="1350">
                <a:solidFill>
                  <a:srgbClr val="FF0000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JPZ</a:t>
            </a:r>
            <a:r>
              <a:rPr lang="it" sz="1350">
                <a:solidFill>
                  <a:srgbClr val="202124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 QIVYVZ AW CXM EGUPU, IIP TXDBMUSDJMN FF CXM YMZUO AOMKN EN FUEPI IIP HDUMIE UAQEI NP VYTF-IYRJM NFVNTA”</a:t>
            </a:r>
            <a:endParaRPr sz="1350">
              <a:solidFill>
                <a:srgbClr val="202124"/>
              </a:solidFill>
              <a:highlight>
                <a:srgbClr val="FFFFFF"/>
              </a:highlight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chemeClr val="dk2"/>
                </a:solidFill>
                <a:highlight>
                  <a:srgbClr val="FFFFFF"/>
                </a:highlight>
                <a:latin typeface="Exo 2"/>
                <a:ea typeface="Exo 2"/>
                <a:cs typeface="Exo 2"/>
                <a:sym typeface="Exo 2"/>
              </a:rPr>
              <a:t>Rivelava la lunghezza della chiave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88" name="Google Shape;288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Kasisky Test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