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embeddedFontLst>
    <p:embeddedFont>
      <p:font typeface="Exo 2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Exo2-regular.fntdata"/><Relationship Id="rId10" Type="http://schemas.openxmlformats.org/officeDocument/2006/relationships/slide" Target="slides/slide6.xml"/><Relationship Id="rId13" Type="http://schemas.openxmlformats.org/officeDocument/2006/relationships/font" Target="fonts/Exo2-italic.fntdata"/><Relationship Id="rId12" Type="http://schemas.openxmlformats.org/officeDocument/2006/relationships/font" Target="fonts/Exo2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font" Target="fonts/Exo2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" name="Google Shape;3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" name="Google Shape;3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e65f495cf5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" name="Google Shape;43;ge65f495cf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38508ed9346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" name="Google Shape;50;g38508ed934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e65f495cf5_0_4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" name="Google Shape;57;ge65f495cf5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e65f495cf5_0_4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" name="Google Shape;65;ge65f495cf5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4" name="Google Shape;14;p3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556784" y="474985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idx="12" type="sldNum"/>
          </p:nvPr>
        </p:nvSpPr>
        <p:spPr>
          <a:xfrm>
            <a:off x="8556784" y="474985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" type="body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2" type="body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2" type="sldNum"/>
          </p:nvPr>
        </p:nvSpPr>
        <p:spPr>
          <a:xfrm>
            <a:off x="8556784" y="474985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5" name="Google Shape;25;p6"/>
          <p:cNvSpPr txBox="1"/>
          <p:nvPr>
            <p:ph idx="12" type="sldNum"/>
          </p:nvPr>
        </p:nvSpPr>
        <p:spPr>
          <a:xfrm>
            <a:off x="8556784" y="474985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28" name="Google Shape;28;p7"/>
          <p:cNvSpPr txBox="1"/>
          <p:nvPr>
            <p:ph idx="12" type="sldNum"/>
          </p:nvPr>
        </p:nvSpPr>
        <p:spPr>
          <a:xfrm>
            <a:off x="8556784" y="474985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Exo 2"/>
              <a:buNone/>
              <a:defRPr b="1" i="0" sz="3600" u="none" cap="none" strike="noStrike">
                <a:solidFill>
                  <a:schemeClr val="dk1"/>
                </a:solidFill>
                <a:latin typeface="Exo 2"/>
                <a:ea typeface="Exo 2"/>
                <a:cs typeface="Exo 2"/>
                <a:sym typeface="Exo 2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Exo 2"/>
              <a:buChar char="●"/>
              <a:defRPr i="0" sz="3000" u="none" cap="none" strike="noStrike">
                <a:solidFill>
                  <a:srgbClr val="434343"/>
                </a:solidFill>
                <a:latin typeface="Exo 2"/>
                <a:ea typeface="Exo 2"/>
                <a:cs typeface="Exo 2"/>
                <a:sym typeface="Exo 2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Exo 2"/>
              <a:buChar char="○"/>
              <a:defRPr i="0" sz="2400" u="none" cap="none" strike="noStrike">
                <a:solidFill>
                  <a:srgbClr val="434343"/>
                </a:solidFill>
                <a:latin typeface="Exo 2"/>
                <a:ea typeface="Exo 2"/>
                <a:cs typeface="Exo 2"/>
                <a:sym typeface="Exo 2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Exo 2"/>
              <a:buChar char="■"/>
              <a:defRPr i="0" sz="2400" u="none" cap="none" strike="noStrike">
                <a:solidFill>
                  <a:srgbClr val="434343"/>
                </a:solidFill>
                <a:latin typeface="Exo 2"/>
                <a:ea typeface="Exo 2"/>
                <a:cs typeface="Exo 2"/>
                <a:sym typeface="Exo 2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Exo 2"/>
              <a:buChar char="●"/>
              <a:defRPr i="0" sz="1800" u="none" cap="none" strike="noStrike">
                <a:solidFill>
                  <a:srgbClr val="434343"/>
                </a:solidFill>
                <a:latin typeface="Exo 2"/>
                <a:ea typeface="Exo 2"/>
                <a:cs typeface="Exo 2"/>
                <a:sym typeface="Exo 2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Exo 2"/>
              <a:buChar char="○"/>
              <a:defRPr i="0" sz="1800" u="none" cap="none" strike="noStrike">
                <a:solidFill>
                  <a:srgbClr val="434343"/>
                </a:solidFill>
                <a:latin typeface="Exo 2"/>
                <a:ea typeface="Exo 2"/>
                <a:cs typeface="Exo 2"/>
                <a:sym typeface="Exo 2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Exo 2"/>
              <a:buChar char="■"/>
              <a:defRPr i="0" sz="1800" u="none" cap="none" strike="noStrike">
                <a:solidFill>
                  <a:srgbClr val="434343"/>
                </a:solidFill>
                <a:latin typeface="Exo 2"/>
                <a:ea typeface="Exo 2"/>
                <a:cs typeface="Exo 2"/>
                <a:sym typeface="Exo 2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Exo 2"/>
              <a:buChar char="●"/>
              <a:defRPr i="0" sz="1800" u="none" cap="none" strike="noStrike">
                <a:solidFill>
                  <a:srgbClr val="434343"/>
                </a:solidFill>
                <a:latin typeface="Exo 2"/>
                <a:ea typeface="Exo 2"/>
                <a:cs typeface="Exo 2"/>
                <a:sym typeface="Exo 2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Exo 2"/>
              <a:buChar char="○"/>
              <a:defRPr i="0" sz="1800" u="none" cap="none" strike="noStrike">
                <a:solidFill>
                  <a:srgbClr val="434343"/>
                </a:solidFill>
                <a:latin typeface="Exo 2"/>
                <a:ea typeface="Exo 2"/>
                <a:cs typeface="Exo 2"/>
                <a:sym typeface="Exo 2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Exo 2"/>
              <a:buChar char="■"/>
              <a:defRPr i="0" sz="1800" u="none" cap="none" strike="noStrike">
                <a:solidFill>
                  <a:srgbClr val="434343"/>
                </a:solidFill>
                <a:latin typeface="Exo 2"/>
                <a:ea typeface="Exo 2"/>
                <a:cs typeface="Exo 2"/>
                <a:sym typeface="Exo 2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84" y="474985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mailto:lorenzo.binosi@polimi.it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www.amazon.com/Computer-Security-Dieter-Gollmann/dp/0470741155" TargetMode="External"/><Relationship Id="rId4" Type="http://schemas.openxmlformats.org/officeDocument/2006/relationships/hyperlink" Target="http://www.amazon.com/Computer-Security-Dieter-Gollmann/dp/0470741155" TargetMode="External"/><Relationship Id="rId9" Type="http://schemas.openxmlformats.org/officeDocument/2006/relationships/hyperlink" Target="https://www.amazon.it/Computer-Security-Principles-Practice-Global/dp/1292220619/ref=tmm_pap_swatch_0?_encoding=UTF8&amp;qid=&amp;sr=" TargetMode="External"/><Relationship Id="rId5" Type="http://schemas.openxmlformats.org/officeDocument/2006/relationships/hyperlink" Target="https://www.cl.cam.ac.uk/~rja14/book.html" TargetMode="External"/><Relationship Id="rId6" Type="http://schemas.openxmlformats.org/officeDocument/2006/relationships/hyperlink" Target="https://www.cl.cam.ac.uk/~rja14/book.html" TargetMode="External"/><Relationship Id="rId7" Type="http://schemas.openxmlformats.org/officeDocument/2006/relationships/hyperlink" Target="https://www.amazon.it/Computer-Security-Principles-Practice-Global/dp/1292220619/ref=tmm_pap_swatch_0?_encoding=UTF8&amp;qid=&amp;sr=" TargetMode="External"/><Relationship Id="rId8" Type="http://schemas.openxmlformats.org/officeDocument/2006/relationships/hyperlink" Target="https://www.amazon.it/Computer-Security-Principles-Practice-Global/dp/1292220619/ref=tmm_pap_swatch_0?_encoding=UTF8&amp;qid=&amp;sr=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nostarch.com/tangledweb" TargetMode="External"/><Relationship Id="rId4" Type="http://schemas.openxmlformats.org/officeDocument/2006/relationships/hyperlink" Target="http://www.amazon.com/Writing-Secure-Code-Strategies-Applications/dp/0735617228" TargetMode="External"/><Relationship Id="rId5" Type="http://schemas.openxmlformats.org/officeDocument/2006/relationships/hyperlink" Target="http://www.amazon.com/Writing-Secure-Code-Strategies-Applications/dp/0735617228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0. Informazioni Generali</a:t>
            </a:r>
            <a:endParaRPr/>
          </a:p>
        </p:txBody>
      </p:sp>
      <p:sp>
        <p:nvSpPr>
          <p:cNvPr id="34" name="Google Shape;34;p8"/>
          <p:cNvSpPr txBox="1"/>
          <p:nvPr>
            <p:ph idx="1" type="subTitle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"/>
              <a:t>Sicurezza dell’Informazione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i="1" lang="en"/>
              <a:t>Prof. Lorenzo Binosi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/>
          <p:nvPr>
            <p:ph idx="1" type="body"/>
          </p:nvPr>
        </p:nvSpPr>
        <p:spPr>
          <a:xfrm>
            <a:off x="457200" y="56420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Prof. Lorenzo Binosi - @law</a:t>
            </a:r>
            <a:endParaRPr b="1">
              <a:solidFill>
                <a:schemeClr val="dk1"/>
              </a:solidFill>
            </a:endParaRPr>
          </a:p>
          <a:p>
            <a:pPr indent="-4191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Email: </a:t>
            </a:r>
            <a:r>
              <a:rPr lang="en" u="sng">
                <a:solidFill>
                  <a:schemeClr val="hlink"/>
                </a:solidFill>
                <a:hlinkClick r:id="rId3"/>
              </a:rPr>
              <a:t>lorenzo.binosi@polimi.it</a:t>
            </a:r>
            <a:endParaRPr/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Post-Doc @ PoliMI</a:t>
            </a:r>
            <a:endParaRPr/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Ricerca su aspetti e vulnerabilità di applicazioni compilate (binary analysis)</a:t>
            </a:r>
            <a:endParaRPr/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/>
              <a:t>CTF - Capitano di Tower of Hanoi e membro di mHACKeroni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556784" y="474985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Argomenti del Corso</a:t>
            </a:r>
            <a:endParaRPr/>
          </a:p>
        </p:txBody>
      </p:sp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005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700"/>
              <a:buChar char="●"/>
            </a:pPr>
            <a:r>
              <a:rPr lang="en" sz="2700"/>
              <a:t>Introduzione alla Cybersecurity</a:t>
            </a:r>
            <a:endParaRPr sz="2700"/>
          </a:p>
          <a:p>
            <a:pPr indent="-400050" lvl="0" marL="457200" rtl="0" algn="l">
              <a:spcBef>
                <a:spcPts val="600"/>
              </a:spcBef>
              <a:spcAft>
                <a:spcPts val="0"/>
              </a:spcAft>
              <a:buSzPts val="2700"/>
              <a:buChar char="●"/>
            </a:pPr>
            <a:r>
              <a:rPr lang="en" sz="2700"/>
              <a:t>Introduzione alla Crittografia moderna</a:t>
            </a:r>
            <a:endParaRPr sz="2700"/>
          </a:p>
          <a:p>
            <a:pPr indent="-400050" lvl="0" marL="457200" rtl="0" algn="l">
              <a:spcBef>
                <a:spcPts val="600"/>
              </a:spcBef>
              <a:spcAft>
                <a:spcPts val="0"/>
              </a:spcAft>
              <a:buSzPts val="2700"/>
              <a:buChar char="●"/>
            </a:pPr>
            <a:r>
              <a:rPr lang="en" sz="2700"/>
              <a:t>Autenticazione</a:t>
            </a:r>
            <a:endParaRPr sz="2700"/>
          </a:p>
          <a:p>
            <a:pPr indent="-400050" lvl="0" marL="457200" rtl="0" algn="l">
              <a:spcBef>
                <a:spcPts val="600"/>
              </a:spcBef>
              <a:spcAft>
                <a:spcPts val="0"/>
              </a:spcAft>
              <a:buSzPts val="2700"/>
              <a:buChar char="●"/>
            </a:pPr>
            <a:r>
              <a:rPr lang="en" sz="2700"/>
              <a:t>Vulnerabilità delle applicazioni software</a:t>
            </a:r>
            <a:endParaRPr sz="2700"/>
          </a:p>
          <a:p>
            <a:pPr indent="-400050" lvl="0" marL="457200" rtl="0" algn="l">
              <a:spcBef>
                <a:spcPts val="600"/>
              </a:spcBef>
              <a:spcAft>
                <a:spcPts val="0"/>
              </a:spcAft>
              <a:buSzPts val="2700"/>
              <a:buChar char="●"/>
            </a:pPr>
            <a:r>
              <a:rPr lang="en" sz="2700"/>
              <a:t>Sicurezza web</a:t>
            </a:r>
            <a:endParaRPr sz="2700"/>
          </a:p>
          <a:p>
            <a:pPr indent="-400050" lvl="0" marL="457200" rtl="0" algn="l">
              <a:spcBef>
                <a:spcPts val="600"/>
              </a:spcBef>
              <a:spcAft>
                <a:spcPts val="0"/>
              </a:spcAft>
              <a:buSzPts val="2700"/>
              <a:buChar char="●"/>
            </a:pPr>
            <a:r>
              <a:rPr lang="en" sz="2700"/>
              <a:t>Malware</a:t>
            </a:r>
            <a:endParaRPr sz="2700"/>
          </a:p>
          <a:p>
            <a:pPr indent="-400050" lvl="0" marL="457200" rtl="0" algn="l">
              <a:spcBef>
                <a:spcPts val="600"/>
              </a:spcBef>
              <a:spcAft>
                <a:spcPts val="0"/>
              </a:spcAft>
              <a:buSzPts val="2700"/>
              <a:buChar char="●"/>
            </a:pPr>
            <a:r>
              <a:rPr lang="en" sz="2700"/>
              <a:t>Social Engineering</a:t>
            </a:r>
            <a:endParaRPr sz="27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sz="2700"/>
          </a:p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556784" y="474985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Obbiettivo del corso</a:t>
            </a:r>
            <a:endParaRPr/>
          </a:p>
        </p:txBody>
      </p:sp>
      <p:sp>
        <p:nvSpPr>
          <p:cNvPr id="53" name="Google Shape;53;p11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700"/>
              <a:t>Il corso ha lo scopo di fornirvi una solida introduzione ai principi fondamentali della cybersecurity, illustrando a livello generale il funzionamento dei sistemi digitali moderni e le loro principali vulnerabilità.</a:t>
            </a:r>
            <a:endParaRPr sz="27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sz="2700"/>
          </a:p>
        </p:txBody>
      </p:sp>
      <p:sp>
        <p:nvSpPr>
          <p:cNvPr id="54" name="Google Shape;54;p11"/>
          <p:cNvSpPr txBox="1"/>
          <p:nvPr>
            <p:ph idx="12" type="sldNum"/>
          </p:nvPr>
        </p:nvSpPr>
        <p:spPr>
          <a:xfrm>
            <a:off x="8556784" y="474985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Materiale</a:t>
            </a:r>
            <a:endParaRPr/>
          </a:p>
        </p:txBody>
      </p:sp>
      <p:sp>
        <p:nvSpPr>
          <p:cNvPr id="60" name="Google Shape;60;p12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500"/>
              <a:t>1: </a:t>
            </a:r>
            <a:r>
              <a:rPr lang="en" sz="2500"/>
              <a:t>Slides + Partecipazione + [materiale opzionale]</a:t>
            </a:r>
            <a:endParaRPr sz="2500"/>
          </a:p>
          <a:p>
            <a:pPr indent="0" lvl="0" marL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500"/>
              <a:t>2: </a:t>
            </a:r>
            <a:r>
              <a:rPr lang="en" sz="2500"/>
              <a:t>Slides + Libro/i + </a:t>
            </a:r>
            <a:r>
              <a:rPr lang="en" sz="2500"/>
              <a:t>[materiale opzionale]</a:t>
            </a:r>
            <a:endParaRPr sz="2500"/>
          </a:p>
          <a:p>
            <a:pPr indent="0" lvl="0" marL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b="1" lang="en" sz="2500" strike="sngStrike"/>
              <a:t>3:</a:t>
            </a:r>
            <a:r>
              <a:rPr lang="en" sz="2500" strike="sngStrike"/>
              <a:t> Slides</a:t>
            </a:r>
            <a:r>
              <a:rPr lang="en" sz="2500"/>
              <a:t> (non sufficienti per la preparazione)</a:t>
            </a:r>
            <a:endParaRPr sz="2500"/>
          </a:p>
          <a:p>
            <a:pPr indent="0" lvl="0" marL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 sz="2500"/>
          </a:p>
          <a:p>
            <a:pPr indent="0" lvl="0" marL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b="1" lang="en" sz="2500"/>
              <a:t>Libri:</a:t>
            </a:r>
            <a:r>
              <a:rPr lang="en" sz="2500"/>
              <a:t> </a:t>
            </a:r>
            <a:endParaRPr sz="2500"/>
          </a:p>
          <a:p>
            <a:pPr indent="-387350" lvl="0" marL="45720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2500"/>
              <a:buChar char="●"/>
            </a:pPr>
            <a:r>
              <a:rPr i="1" lang="en" sz="2500" u="sng">
                <a:solidFill>
                  <a:schemeClr val="hlink"/>
                </a:solidFill>
                <a:hlinkClick r:id="rId3"/>
              </a:rPr>
              <a:t>D. Gollman</a:t>
            </a:r>
            <a:r>
              <a:rPr lang="en" sz="2500" u="sng">
                <a:solidFill>
                  <a:schemeClr val="hlink"/>
                </a:solidFill>
                <a:hlinkClick r:id="rId4"/>
              </a:rPr>
              <a:t>, “Computer Security”, Wiley (3rd ed.)</a:t>
            </a:r>
            <a:endParaRPr sz="2500"/>
          </a:p>
          <a:p>
            <a:pPr indent="-38735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i="1" lang="en" sz="2500" u="sng">
                <a:solidFill>
                  <a:schemeClr val="hlink"/>
                </a:solidFill>
                <a:hlinkClick r:id="rId5"/>
              </a:rPr>
              <a:t>R. Anderson</a:t>
            </a:r>
            <a:r>
              <a:rPr lang="en" sz="2500" u="sng">
                <a:solidFill>
                  <a:schemeClr val="hlink"/>
                </a:solidFill>
                <a:hlinkClick r:id="rId6"/>
              </a:rPr>
              <a:t>, “Security Engineering”, Wiley (2nd ed.)</a:t>
            </a:r>
            <a:endParaRPr sz="2500"/>
          </a:p>
          <a:p>
            <a:pPr indent="-38735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 u="sng">
                <a:solidFill>
                  <a:schemeClr val="hlink"/>
                </a:solidFill>
                <a:hlinkClick r:id="rId7"/>
              </a:rPr>
              <a:t>William Stallings, Lawrie Brown, Computer Security</a:t>
            </a:r>
            <a:r>
              <a:rPr lang="en" sz="2500">
                <a:solidFill>
                  <a:schemeClr val="hlink"/>
                </a:solidFill>
                <a:uFill>
                  <a:noFill/>
                </a:uFill>
                <a:hlinkClick r:id="rId8"/>
              </a:rPr>
              <a:t> </a:t>
            </a:r>
            <a:r>
              <a:rPr lang="en" sz="2500" u="sng">
                <a:solidFill>
                  <a:schemeClr val="hlink"/>
                </a:solidFill>
                <a:hlinkClick r:id="rId9"/>
              </a:rPr>
              <a:t>Principles and Practice</a:t>
            </a:r>
            <a:endParaRPr sz="2500"/>
          </a:p>
        </p:txBody>
      </p:sp>
      <p:sp>
        <p:nvSpPr>
          <p:cNvPr id="61" name="Google Shape;61;p12"/>
          <p:cNvSpPr txBox="1"/>
          <p:nvPr/>
        </p:nvSpPr>
        <p:spPr>
          <a:xfrm>
            <a:off x="8336700" y="3359813"/>
            <a:ext cx="697200" cy="2349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FFFFF"/>
                </a:solidFill>
                <a:highlight>
                  <a:srgbClr val="6AA84F"/>
                </a:highlight>
                <a:latin typeface="Arial"/>
                <a:ea typeface="Arial"/>
                <a:cs typeface="Arial"/>
                <a:sym typeface="Arial"/>
              </a:rPr>
              <a:t>FREE</a:t>
            </a:r>
            <a:endParaRPr b="0" i="0" sz="1400" u="none" cap="none" strike="noStrike">
              <a:solidFill>
                <a:srgbClr val="FFFFFF"/>
              </a:solidFill>
              <a:highlight>
                <a:srgbClr val="6AA84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56784" y="474985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[M</a:t>
            </a:r>
            <a:r>
              <a:rPr lang="en"/>
              <a:t>ateriale Opzionale</a:t>
            </a:r>
            <a:r>
              <a:rPr lang="en"/>
              <a:t>]</a:t>
            </a:r>
            <a:endParaRPr/>
          </a:p>
        </p:txBody>
      </p:sp>
      <p:sp>
        <p:nvSpPr>
          <p:cNvPr id="68" name="Google Shape;68;p13"/>
          <p:cNvSpPr txBox="1"/>
          <p:nvPr>
            <p:ph idx="1" type="body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00"/>
              <a:buNone/>
            </a:pPr>
            <a:r>
              <a:rPr b="1" lang="en" sz="2600"/>
              <a:t>Libri</a:t>
            </a:r>
            <a:endParaRPr sz="2600"/>
          </a:p>
          <a:p>
            <a:pPr indent="-3937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00"/>
              <a:buChar char="●"/>
            </a:pPr>
            <a:r>
              <a:rPr lang="en" sz="2600" u="sng">
                <a:solidFill>
                  <a:schemeClr val="hlink"/>
                </a:solidFill>
                <a:hlinkClick r:id="rId3"/>
              </a:rPr>
              <a:t>Michal Zalewski, “The Tangled Web: A Guide to Securing Modern Web Applications”, No Starch</a:t>
            </a:r>
            <a:endParaRPr sz="2600"/>
          </a:p>
          <a:p>
            <a:pPr indent="-3937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i="1" lang="en" sz="2600" u="sng">
                <a:solidFill>
                  <a:schemeClr val="hlink"/>
                </a:solidFill>
                <a:hlinkClick r:id="rId4"/>
              </a:rPr>
              <a:t>Howard, LeBlanc</a:t>
            </a:r>
            <a:r>
              <a:rPr lang="en" sz="2600" u="sng">
                <a:solidFill>
                  <a:schemeClr val="hlink"/>
                </a:solidFill>
                <a:hlinkClick r:id="rId5"/>
              </a:rPr>
              <a:t>, “Writing Secure Code”, Microsoft</a:t>
            </a:r>
            <a:endParaRPr sz="26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</p:txBody>
      </p:sp>
      <p:sp>
        <p:nvSpPr>
          <p:cNvPr id="69" name="Google Shape;69;p13"/>
          <p:cNvSpPr txBox="1"/>
          <p:nvPr>
            <p:ph idx="12" type="sldNum"/>
          </p:nvPr>
        </p:nvSpPr>
        <p:spPr>
          <a:xfrm>
            <a:off x="8556784" y="474985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