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6858000" cx="9144000"/>
  <p:notesSz cx="6858000" cy="9144000"/>
  <p:embeddedFontLst>
    <p:embeddedFont>
      <p:font typeface="Exo 2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Exo2-bold.fntdata"/><Relationship Id="rId41" Type="http://schemas.openxmlformats.org/officeDocument/2006/relationships/font" Target="fonts/Exo2-regular.fntdata"/><Relationship Id="rId22" Type="http://schemas.openxmlformats.org/officeDocument/2006/relationships/slide" Target="slides/slide17.xml"/><Relationship Id="rId44" Type="http://schemas.openxmlformats.org/officeDocument/2006/relationships/font" Target="fonts/Exo2-boldItalic.fntdata"/><Relationship Id="rId21" Type="http://schemas.openxmlformats.org/officeDocument/2006/relationships/slide" Target="slides/slide16.xml"/><Relationship Id="rId43" Type="http://schemas.openxmlformats.org/officeDocument/2006/relationships/font" Target="fonts/Exo2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98b35929c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98b35929c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98b35929c_0_7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98b35929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98b35929c_0_1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98b35929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98b35929c_0_19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98b35929c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98b35929c_0_25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898b35929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98b35929c_0_2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98b35929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898b35929c_0_34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898b35929c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898b35929c_0_4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898b35929c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98b35929c_0_44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98b35929c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98b35929c_0_47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98b35929c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98b35929c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98b3592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898b35929c_0_4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898b35929c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898b35929c_0_5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898b35929c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898b35929c_0_61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898b35929c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898b35929c_0_6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898b35929c_0_6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898b35929c_0_68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898b35929c_0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898b35929c_0_7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898b35929c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898b35929c_0_98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898b35929c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898b35929c_0_1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898b35929c_0_1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98b35929c_0_118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898b35929c_0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898b35929c_0_12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898b35929c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98b35929c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98b35929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3898b35929c_0_12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3898b35929c_0_1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898b35929c_0_139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898b35929c_0_1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3898b35929c_0_13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3898b35929c_0_1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898b35929c_0_131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898b35929c_0_1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3898b35929c_0_13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3898b35929c_0_1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g389d2b64afc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" name="Google Shape;797;g389d2b64af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98b35929c_0_2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98b35929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98b35929c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98b35929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98b35929c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98b35929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98b35929c_0_5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98b35929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8b35929c_0_6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8b35929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98b35929c_0_6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98b35929c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Exo 2"/>
              <a:buNone/>
              <a:defRPr sz="5200"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Exo 2"/>
              <a:buNone/>
              <a:defRPr b="1" sz="34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xo 2"/>
              <a:buNone/>
              <a:defRPr b="1" sz="30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406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●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○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Exo 2"/>
              <a:buChar char="■"/>
              <a:defRPr sz="2800">
                <a:solidFill>
                  <a:schemeClr val="dk2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2. </a:t>
            </a:r>
            <a:r>
              <a:rPr b="1" lang="it"/>
              <a:t>Fondamenti del linguaggio digitale: sistemi di numerazione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Sicurezza dell’Informazione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Decimale</a:t>
            </a:r>
            <a:endParaRPr/>
          </a:p>
        </p:txBody>
      </p:sp>
      <p:sp>
        <p:nvSpPr>
          <p:cNvPr id="115" name="Google Shape;115;p22"/>
          <p:cNvSpPr txBox="1"/>
          <p:nvPr/>
        </p:nvSpPr>
        <p:spPr>
          <a:xfrm>
            <a:off x="45688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0050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54412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58774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9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2830350" y="2056625"/>
            <a:ext cx="173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5719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Decimale</a:t>
            </a:r>
            <a:endParaRPr/>
          </a:p>
        </p:txBody>
      </p:sp>
      <p:sp>
        <p:nvSpPr>
          <p:cNvPr id="125" name="Google Shape;125;p23"/>
          <p:cNvSpPr txBox="1"/>
          <p:nvPr/>
        </p:nvSpPr>
        <p:spPr>
          <a:xfrm>
            <a:off x="45688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6" name="Google Shape;126;p23"/>
          <p:cNvSpPr txBox="1"/>
          <p:nvPr/>
        </p:nvSpPr>
        <p:spPr>
          <a:xfrm>
            <a:off x="50050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4412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58774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9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830350" y="2056625"/>
            <a:ext cx="173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5719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45688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50050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2" name="Google Shape;132;p23"/>
          <p:cNvSpPr txBox="1"/>
          <p:nvPr/>
        </p:nvSpPr>
        <p:spPr>
          <a:xfrm>
            <a:off x="54412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3" name="Google Shape;133;p23"/>
          <p:cNvSpPr txBox="1"/>
          <p:nvPr/>
        </p:nvSpPr>
        <p:spPr>
          <a:xfrm>
            <a:off x="58774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4" name="Google Shape;134;p23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latin typeface="Exo 2"/>
                <a:ea typeface="Exo 2"/>
                <a:cs typeface="Exo 2"/>
                <a:sym typeface="Exo 2"/>
              </a:rPr>
              <a:t>(5 x 1000) + (7 x 100) + (1 x 10) + 9</a:t>
            </a:r>
            <a:endParaRPr sz="2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35" name="Google Shape;135;p23"/>
          <p:cNvSpPr txBox="1"/>
          <p:nvPr/>
        </p:nvSpPr>
        <p:spPr>
          <a:xfrm>
            <a:off x="2386400" y="3335175"/>
            <a:ext cx="13200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/>
        </p:nvSpPr>
        <p:spPr>
          <a:xfrm>
            <a:off x="3973675" y="3335175"/>
            <a:ext cx="11322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3"/>
          <p:cNvSpPr txBox="1"/>
          <p:nvPr/>
        </p:nvSpPr>
        <p:spPr>
          <a:xfrm>
            <a:off x="5373150" y="3335175"/>
            <a:ext cx="9174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3"/>
          <p:cNvSpPr txBox="1"/>
          <p:nvPr/>
        </p:nvSpPr>
        <p:spPr>
          <a:xfrm>
            <a:off x="6548450" y="3335175"/>
            <a:ext cx="2121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9" name="Google Shape;139;p23"/>
          <p:cNvCxnSpPr>
            <a:stCxn id="125" idx="2"/>
            <a:endCxn id="135" idx="0"/>
          </p:cNvCxnSpPr>
          <p:nvPr/>
        </p:nvCxnSpPr>
        <p:spPr>
          <a:xfrm flipH="1">
            <a:off x="3046350" y="2553575"/>
            <a:ext cx="17406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3"/>
          <p:cNvCxnSpPr>
            <a:stCxn id="126" idx="2"/>
            <a:endCxn id="136" idx="0"/>
          </p:cNvCxnSpPr>
          <p:nvPr/>
        </p:nvCxnSpPr>
        <p:spPr>
          <a:xfrm flipH="1">
            <a:off x="4539750" y="2553575"/>
            <a:ext cx="6834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3"/>
          <p:cNvCxnSpPr>
            <a:stCxn id="127" idx="2"/>
            <a:endCxn id="137" idx="0"/>
          </p:cNvCxnSpPr>
          <p:nvPr/>
        </p:nvCxnSpPr>
        <p:spPr>
          <a:xfrm>
            <a:off x="5659350" y="2553575"/>
            <a:ext cx="1725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3"/>
          <p:cNvCxnSpPr>
            <a:stCxn id="128" idx="2"/>
            <a:endCxn id="138" idx="0"/>
          </p:cNvCxnSpPr>
          <p:nvPr/>
        </p:nvCxnSpPr>
        <p:spPr>
          <a:xfrm>
            <a:off x="6095550" y="2553575"/>
            <a:ext cx="5589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Decimale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45688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50050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0" name="Google Shape;150;p24"/>
          <p:cNvSpPr txBox="1"/>
          <p:nvPr/>
        </p:nvSpPr>
        <p:spPr>
          <a:xfrm>
            <a:off x="54412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5877450" y="212907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9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2830350" y="2056625"/>
            <a:ext cx="17385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5719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45688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50050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54412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latin typeface="Exo 2"/>
                <a:ea typeface="Exo 2"/>
                <a:cs typeface="Exo 2"/>
                <a:sym typeface="Exo 2"/>
              </a:rPr>
              <a:t>(5 x 10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(7 x 10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(1 x 10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1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(9 x 10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0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</a:t>
            </a:r>
            <a:endParaRPr sz="2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7" name="Google Shape;157;p24"/>
          <p:cNvSpPr txBox="1"/>
          <p:nvPr/>
        </p:nvSpPr>
        <p:spPr>
          <a:xfrm>
            <a:off x="5877450" y="170457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060525" y="3335175"/>
            <a:ext cx="10905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/>
        </p:nvSpPr>
        <p:spPr>
          <a:xfrm>
            <a:off x="3398150" y="3335175"/>
            <a:ext cx="10611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4"/>
          <p:cNvSpPr txBox="1"/>
          <p:nvPr/>
        </p:nvSpPr>
        <p:spPr>
          <a:xfrm>
            <a:off x="4735797" y="3335175"/>
            <a:ext cx="9948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4"/>
          <p:cNvSpPr txBox="1"/>
          <p:nvPr/>
        </p:nvSpPr>
        <p:spPr>
          <a:xfrm>
            <a:off x="5978975" y="3335175"/>
            <a:ext cx="10905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2" name="Google Shape;162;p24"/>
          <p:cNvCxnSpPr>
            <a:stCxn id="148" idx="2"/>
            <a:endCxn id="158" idx="0"/>
          </p:cNvCxnSpPr>
          <p:nvPr/>
        </p:nvCxnSpPr>
        <p:spPr>
          <a:xfrm flipH="1">
            <a:off x="2605650" y="2553575"/>
            <a:ext cx="21813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3" name="Google Shape;163;p24"/>
          <p:cNvCxnSpPr>
            <a:stCxn id="149" idx="2"/>
            <a:endCxn id="159" idx="0"/>
          </p:cNvCxnSpPr>
          <p:nvPr/>
        </p:nvCxnSpPr>
        <p:spPr>
          <a:xfrm flipH="1">
            <a:off x="3928650" y="2553575"/>
            <a:ext cx="12945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4"/>
          <p:cNvCxnSpPr>
            <a:stCxn id="150" idx="2"/>
            <a:endCxn id="160" idx="0"/>
          </p:cNvCxnSpPr>
          <p:nvPr/>
        </p:nvCxnSpPr>
        <p:spPr>
          <a:xfrm flipH="1">
            <a:off x="5233050" y="2553575"/>
            <a:ext cx="4263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" name="Google Shape;165;p24"/>
          <p:cNvCxnSpPr>
            <a:stCxn id="151" idx="2"/>
            <a:endCxn id="161" idx="0"/>
          </p:cNvCxnSpPr>
          <p:nvPr/>
        </p:nvCxnSpPr>
        <p:spPr>
          <a:xfrm>
            <a:off x="6095550" y="2553575"/>
            <a:ext cx="428700" cy="781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Binario</a:t>
            </a:r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39367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43729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48091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4" name="Google Shape;174;p25"/>
          <p:cNvSpPr txBox="1"/>
          <p:nvPr/>
        </p:nvSpPr>
        <p:spPr>
          <a:xfrm>
            <a:off x="52453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725450" y="2067875"/>
            <a:ext cx="22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01010111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9367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43729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48091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2453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56815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61177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65539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3" name="Google Shape;183;p25"/>
          <p:cNvSpPr txBox="1"/>
          <p:nvPr/>
        </p:nvSpPr>
        <p:spPr>
          <a:xfrm>
            <a:off x="69901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56815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5" name="Google Shape;185;p25"/>
          <p:cNvSpPr txBox="1"/>
          <p:nvPr/>
        </p:nvSpPr>
        <p:spPr>
          <a:xfrm>
            <a:off x="61177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65539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69901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Binario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9367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43729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8091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6" name="Google Shape;196;p26"/>
          <p:cNvSpPr txBox="1"/>
          <p:nvPr/>
        </p:nvSpPr>
        <p:spPr>
          <a:xfrm>
            <a:off x="52453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7" name="Google Shape;197;p26"/>
          <p:cNvSpPr txBox="1"/>
          <p:nvPr/>
        </p:nvSpPr>
        <p:spPr>
          <a:xfrm>
            <a:off x="1725450" y="2067875"/>
            <a:ext cx="22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01010111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8" name="Google Shape;198;p26"/>
          <p:cNvSpPr txBox="1"/>
          <p:nvPr/>
        </p:nvSpPr>
        <p:spPr>
          <a:xfrm>
            <a:off x="39367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43729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091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Exo 2"/>
                <a:ea typeface="Exo 2"/>
                <a:cs typeface="Exo 2"/>
                <a:sym typeface="Exo 2"/>
              </a:rPr>
              <a:t>(0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7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(1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6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(0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5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(1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4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(0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(1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(1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1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 + (1 x 2</a:t>
            </a:r>
            <a:r>
              <a:rPr baseline="30000" lang="it" sz="2000">
                <a:latin typeface="Exo 2"/>
                <a:ea typeface="Exo 2"/>
                <a:cs typeface="Exo 2"/>
                <a:sym typeface="Exo 2"/>
              </a:rPr>
              <a:t>0</a:t>
            </a:r>
            <a:r>
              <a:rPr lang="it" sz="2000">
                <a:latin typeface="Exo 2"/>
                <a:ea typeface="Exo 2"/>
                <a:cs typeface="Exo 2"/>
                <a:sym typeface="Exo 2"/>
              </a:rPr>
              <a:t>)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63700" y="3343775"/>
            <a:ext cx="8412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6"/>
          <p:cNvSpPr txBox="1"/>
          <p:nvPr/>
        </p:nvSpPr>
        <p:spPr>
          <a:xfrm>
            <a:off x="1621475" y="3343775"/>
            <a:ext cx="7986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6"/>
          <p:cNvSpPr txBox="1"/>
          <p:nvPr/>
        </p:nvSpPr>
        <p:spPr>
          <a:xfrm>
            <a:off x="2636650" y="3343775"/>
            <a:ext cx="8412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6"/>
          <p:cNvSpPr txBox="1"/>
          <p:nvPr/>
        </p:nvSpPr>
        <p:spPr>
          <a:xfrm>
            <a:off x="3694425" y="3343775"/>
            <a:ext cx="7986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6"/>
          <p:cNvSpPr txBox="1"/>
          <p:nvPr/>
        </p:nvSpPr>
        <p:spPr>
          <a:xfrm>
            <a:off x="52453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07" name="Google Shape;207;p26"/>
          <p:cNvCxnSpPr>
            <a:stCxn id="193" idx="2"/>
            <a:endCxn id="202" idx="0"/>
          </p:cNvCxnSpPr>
          <p:nvPr/>
        </p:nvCxnSpPr>
        <p:spPr>
          <a:xfrm flipH="1">
            <a:off x="984450" y="2564825"/>
            <a:ext cx="31704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26"/>
          <p:cNvCxnSpPr>
            <a:stCxn id="194" idx="2"/>
            <a:endCxn id="203" idx="0"/>
          </p:cNvCxnSpPr>
          <p:nvPr/>
        </p:nvCxnSpPr>
        <p:spPr>
          <a:xfrm flipH="1">
            <a:off x="2020650" y="2564825"/>
            <a:ext cx="25704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26"/>
          <p:cNvCxnSpPr>
            <a:stCxn id="195" idx="2"/>
            <a:endCxn id="204" idx="0"/>
          </p:cNvCxnSpPr>
          <p:nvPr/>
        </p:nvCxnSpPr>
        <p:spPr>
          <a:xfrm flipH="1">
            <a:off x="3057150" y="2564825"/>
            <a:ext cx="19701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26"/>
          <p:cNvCxnSpPr>
            <a:stCxn id="196" idx="2"/>
            <a:endCxn id="205" idx="0"/>
          </p:cNvCxnSpPr>
          <p:nvPr/>
        </p:nvCxnSpPr>
        <p:spPr>
          <a:xfrm flipH="1">
            <a:off x="4093650" y="2564825"/>
            <a:ext cx="13698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Google Shape;211;p26"/>
          <p:cNvSpPr txBox="1"/>
          <p:nvPr/>
        </p:nvSpPr>
        <p:spPr>
          <a:xfrm>
            <a:off x="56815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61177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65539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69901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>
            <a:off x="56815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61177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65539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69901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19" name="Google Shape;219;p26"/>
          <p:cNvSpPr txBox="1"/>
          <p:nvPr/>
        </p:nvSpPr>
        <p:spPr>
          <a:xfrm>
            <a:off x="4709600" y="3343775"/>
            <a:ext cx="8412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5796475" y="3343775"/>
            <a:ext cx="7695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/>
        </p:nvSpPr>
        <p:spPr>
          <a:xfrm>
            <a:off x="6782550" y="3343775"/>
            <a:ext cx="7695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7796525" y="3343775"/>
            <a:ext cx="7695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3" name="Google Shape;223;p26"/>
          <p:cNvCxnSpPr>
            <a:stCxn id="211" idx="2"/>
            <a:endCxn id="219" idx="0"/>
          </p:cNvCxnSpPr>
          <p:nvPr/>
        </p:nvCxnSpPr>
        <p:spPr>
          <a:xfrm flipH="1">
            <a:off x="5130150" y="2564725"/>
            <a:ext cx="7695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6"/>
          <p:cNvCxnSpPr>
            <a:stCxn id="212" idx="2"/>
            <a:endCxn id="220" idx="0"/>
          </p:cNvCxnSpPr>
          <p:nvPr/>
        </p:nvCxnSpPr>
        <p:spPr>
          <a:xfrm flipH="1">
            <a:off x="6181350" y="2564725"/>
            <a:ext cx="1545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6"/>
          <p:cNvCxnSpPr>
            <a:stCxn id="213" idx="2"/>
            <a:endCxn id="221" idx="0"/>
          </p:cNvCxnSpPr>
          <p:nvPr/>
        </p:nvCxnSpPr>
        <p:spPr>
          <a:xfrm>
            <a:off x="6772050" y="2564725"/>
            <a:ext cx="3954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6"/>
          <p:cNvCxnSpPr>
            <a:stCxn id="214" idx="2"/>
            <a:endCxn id="222" idx="0"/>
          </p:cNvCxnSpPr>
          <p:nvPr/>
        </p:nvCxnSpPr>
        <p:spPr>
          <a:xfrm>
            <a:off x="7208250" y="2564725"/>
            <a:ext cx="9729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Binario</a:t>
            </a:r>
            <a:endParaRPr/>
          </a:p>
        </p:txBody>
      </p:sp>
      <p:sp>
        <p:nvSpPr>
          <p:cNvPr id="232" name="Google Shape;232;p27"/>
          <p:cNvSpPr txBox="1"/>
          <p:nvPr/>
        </p:nvSpPr>
        <p:spPr>
          <a:xfrm>
            <a:off x="39367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43729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48091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5" name="Google Shape;235;p27"/>
          <p:cNvSpPr txBox="1"/>
          <p:nvPr/>
        </p:nvSpPr>
        <p:spPr>
          <a:xfrm>
            <a:off x="5245350" y="21403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6" name="Google Shape;236;p27"/>
          <p:cNvSpPr txBox="1"/>
          <p:nvPr/>
        </p:nvSpPr>
        <p:spPr>
          <a:xfrm>
            <a:off x="1725450" y="2067875"/>
            <a:ext cx="2211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01010111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39367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43729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39" name="Google Shape;239;p27"/>
          <p:cNvSpPr txBox="1"/>
          <p:nvPr/>
        </p:nvSpPr>
        <p:spPr>
          <a:xfrm>
            <a:off x="48091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0" name="Google Shape;240;p27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Exo 2"/>
                <a:ea typeface="Exo 2"/>
                <a:cs typeface="Exo 2"/>
                <a:sym typeface="Exo 2"/>
              </a:rPr>
              <a:t>(0 x 128) + (1 x 64) + (0 x 32) + (1 x 16) + (0 x 8) + (1 x 4) + (1 x 2) + 1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859700" y="3344925"/>
            <a:ext cx="9954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7"/>
          <p:cNvSpPr txBox="1"/>
          <p:nvPr/>
        </p:nvSpPr>
        <p:spPr>
          <a:xfrm>
            <a:off x="2098550" y="3344925"/>
            <a:ext cx="8412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7"/>
          <p:cNvSpPr txBox="1"/>
          <p:nvPr/>
        </p:nvSpPr>
        <p:spPr>
          <a:xfrm>
            <a:off x="3160050" y="3344925"/>
            <a:ext cx="9150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7"/>
          <p:cNvSpPr txBox="1"/>
          <p:nvPr/>
        </p:nvSpPr>
        <p:spPr>
          <a:xfrm>
            <a:off x="4288350" y="3344925"/>
            <a:ext cx="7986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7"/>
          <p:cNvSpPr txBox="1"/>
          <p:nvPr/>
        </p:nvSpPr>
        <p:spPr>
          <a:xfrm>
            <a:off x="5245350" y="17158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246" name="Google Shape;246;p27"/>
          <p:cNvCxnSpPr>
            <a:stCxn id="232" idx="2"/>
            <a:endCxn id="241" idx="0"/>
          </p:cNvCxnSpPr>
          <p:nvPr/>
        </p:nvCxnSpPr>
        <p:spPr>
          <a:xfrm flipH="1">
            <a:off x="1357350" y="2564825"/>
            <a:ext cx="2797500" cy="78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" name="Google Shape;247;p27"/>
          <p:cNvCxnSpPr>
            <a:stCxn id="233" idx="2"/>
            <a:endCxn id="242" idx="0"/>
          </p:cNvCxnSpPr>
          <p:nvPr/>
        </p:nvCxnSpPr>
        <p:spPr>
          <a:xfrm flipH="1">
            <a:off x="2519250" y="2564825"/>
            <a:ext cx="2071800" cy="78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8" name="Google Shape;248;p27"/>
          <p:cNvCxnSpPr>
            <a:stCxn id="234" idx="2"/>
            <a:endCxn id="243" idx="0"/>
          </p:cNvCxnSpPr>
          <p:nvPr/>
        </p:nvCxnSpPr>
        <p:spPr>
          <a:xfrm flipH="1">
            <a:off x="3617550" y="2564825"/>
            <a:ext cx="1409700" cy="78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9" name="Google Shape;249;p27"/>
          <p:cNvCxnSpPr>
            <a:stCxn id="235" idx="2"/>
            <a:endCxn id="244" idx="0"/>
          </p:cNvCxnSpPr>
          <p:nvPr/>
        </p:nvCxnSpPr>
        <p:spPr>
          <a:xfrm flipH="1">
            <a:off x="4687650" y="2564825"/>
            <a:ext cx="775800" cy="78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" name="Google Shape;250;p27"/>
          <p:cNvSpPr txBox="1"/>
          <p:nvPr/>
        </p:nvSpPr>
        <p:spPr>
          <a:xfrm>
            <a:off x="56815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1177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65539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699015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4" name="Google Shape;254;p27"/>
          <p:cNvSpPr txBox="1"/>
          <p:nvPr/>
        </p:nvSpPr>
        <p:spPr>
          <a:xfrm>
            <a:off x="56815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61177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65539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7" name="Google Shape;257;p27"/>
          <p:cNvSpPr txBox="1"/>
          <p:nvPr/>
        </p:nvSpPr>
        <p:spPr>
          <a:xfrm>
            <a:off x="6990150" y="17156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58" name="Google Shape;258;p27"/>
          <p:cNvSpPr txBox="1"/>
          <p:nvPr/>
        </p:nvSpPr>
        <p:spPr>
          <a:xfrm>
            <a:off x="5306300" y="3344925"/>
            <a:ext cx="7758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7"/>
          <p:cNvSpPr txBox="1"/>
          <p:nvPr/>
        </p:nvSpPr>
        <p:spPr>
          <a:xfrm>
            <a:off x="6306625" y="3344925"/>
            <a:ext cx="6987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7240796" y="3344925"/>
            <a:ext cx="6987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7"/>
          <p:cNvSpPr txBox="1"/>
          <p:nvPr/>
        </p:nvSpPr>
        <p:spPr>
          <a:xfrm>
            <a:off x="8147850" y="3344925"/>
            <a:ext cx="1758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2" name="Google Shape;262;p27"/>
          <p:cNvCxnSpPr>
            <a:stCxn id="250" idx="2"/>
            <a:endCxn id="258" idx="0"/>
          </p:cNvCxnSpPr>
          <p:nvPr/>
        </p:nvCxnSpPr>
        <p:spPr>
          <a:xfrm flipH="1">
            <a:off x="5694150" y="2564725"/>
            <a:ext cx="2055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7"/>
          <p:cNvCxnSpPr>
            <a:stCxn id="251" idx="2"/>
            <a:endCxn id="259" idx="0"/>
          </p:cNvCxnSpPr>
          <p:nvPr/>
        </p:nvCxnSpPr>
        <p:spPr>
          <a:xfrm>
            <a:off x="6335850" y="2564725"/>
            <a:ext cx="3201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7"/>
          <p:cNvCxnSpPr>
            <a:stCxn id="252" idx="2"/>
            <a:endCxn id="260" idx="0"/>
          </p:cNvCxnSpPr>
          <p:nvPr/>
        </p:nvCxnSpPr>
        <p:spPr>
          <a:xfrm>
            <a:off x="6772050" y="2564725"/>
            <a:ext cx="8181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7"/>
          <p:cNvCxnSpPr>
            <a:stCxn id="253" idx="2"/>
            <a:endCxn id="261" idx="0"/>
          </p:cNvCxnSpPr>
          <p:nvPr/>
        </p:nvCxnSpPr>
        <p:spPr>
          <a:xfrm>
            <a:off x="7208250" y="2564725"/>
            <a:ext cx="10275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7"/>
          <p:cNvSpPr txBox="1"/>
          <p:nvPr/>
        </p:nvSpPr>
        <p:spPr>
          <a:xfrm>
            <a:off x="4093650" y="3768425"/>
            <a:ext cx="1369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  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87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(intuitivo)</a:t>
            </a:r>
            <a:endParaRPr/>
          </a:p>
        </p:txBody>
      </p:sp>
      <p:sp>
        <p:nvSpPr>
          <p:cNvPr id="272" name="Google Shape;272;p28"/>
          <p:cNvSpPr txBox="1"/>
          <p:nvPr/>
        </p:nvSpPr>
        <p:spPr>
          <a:xfrm>
            <a:off x="311700" y="16309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Vogliamo convertire il numero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61</a:t>
            </a:r>
            <a:r>
              <a:rPr baseline="-25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r>
              <a:rPr baseline="30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 binar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io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3" name="Google Shape;273;p28"/>
          <p:cNvSpPr txBox="1"/>
          <p:nvPr/>
        </p:nvSpPr>
        <p:spPr>
          <a:xfrm>
            <a:off x="35950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40312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44674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49036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7" name="Google Shape;277;p28"/>
          <p:cNvSpPr txBox="1"/>
          <p:nvPr/>
        </p:nvSpPr>
        <p:spPr>
          <a:xfrm>
            <a:off x="2059350" y="2926288"/>
            <a:ext cx="15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8" name="Google Shape;278;p28"/>
          <p:cNvSpPr txBox="1"/>
          <p:nvPr/>
        </p:nvSpPr>
        <p:spPr>
          <a:xfrm>
            <a:off x="35950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0312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44674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1" name="Google Shape;281;p28"/>
          <p:cNvSpPr txBox="1"/>
          <p:nvPr/>
        </p:nvSpPr>
        <p:spPr>
          <a:xfrm>
            <a:off x="49036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2" name="Google Shape;282;p28"/>
          <p:cNvSpPr txBox="1"/>
          <p:nvPr/>
        </p:nvSpPr>
        <p:spPr>
          <a:xfrm>
            <a:off x="53398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57760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4" name="Google Shape;284;p28"/>
          <p:cNvSpPr txBox="1"/>
          <p:nvPr/>
        </p:nvSpPr>
        <p:spPr>
          <a:xfrm>
            <a:off x="62122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66484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6" name="Google Shape;286;p28"/>
          <p:cNvSpPr txBox="1"/>
          <p:nvPr/>
        </p:nvSpPr>
        <p:spPr>
          <a:xfrm>
            <a:off x="53398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7" name="Google Shape;287;p28"/>
          <p:cNvSpPr txBox="1"/>
          <p:nvPr/>
        </p:nvSpPr>
        <p:spPr>
          <a:xfrm>
            <a:off x="57760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8" name="Google Shape;288;p28"/>
          <p:cNvSpPr txBox="1"/>
          <p:nvPr/>
        </p:nvSpPr>
        <p:spPr>
          <a:xfrm>
            <a:off x="62122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66484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0" name="Google Shape;290;p28"/>
          <p:cNvSpPr txBox="1"/>
          <p:nvPr/>
        </p:nvSpPr>
        <p:spPr>
          <a:xfrm>
            <a:off x="425250" y="4246242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Qual è la potenza di 2 più vicina a 61 che sia anche minore o uguale a 61?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(intuitivo)</a:t>
            </a:r>
            <a:endParaRPr/>
          </a:p>
        </p:txBody>
      </p:sp>
      <p:sp>
        <p:nvSpPr>
          <p:cNvPr id="296" name="Google Shape;296;p29"/>
          <p:cNvSpPr txBox="1"/>
          <p:nvPr/>
        </p:nvSpPr>
        <p:spPr>
          <a:xfrm>
            <a:off x="311700" y="16309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Vogliamo convertire il numero 61</a:t>
            </a:r>
            <a:r>
              <a:rPr baseline="-25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r>
              <a:rPr baseline="30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 binario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7" name="Google Shape;297;p29"/>
          <p:cNvSpPr txBox="1"/>
          <p:nvPr/>
        </p:nvSpPr>
        <p:spPr>
          <a:xfrm>
            <a:off x="35950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8" name="Google Shape;298;p29"/>
          <p:cNvSpPr txBox="1"/>
          <p:nvPr/>
        </p:nvSpPr>
        <p:spPr>
          <a:xfrm>
            <a:off x="40312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299" name="Google Shape;299;p29"/>
          <p:cNvSpPr txBox="1"/>
          <p:nvPr/>
        </p:nvSpPr>
        <p:spPr>
          <a:xfrm>
            <a:off x="44674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FF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b="1" sz="2600">
              <a:solidFill>
                <a:srgbClr val="FF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0" name="Google Shape;300;p29"/>
          <p:cNvSpPr txBox="1"/>
          <p:nvPr/>
        </p:nvSpPr>
        <p:spPr>
          <a:xfrm>
            <a:off x="49036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1" name="Google Shape;301;p29"/>
          <p:cNvSpPr txBox="1"/>
          <p:nvPr/>
        </p:nvSpPr>
        <p:spPr>
          <a:xfrm>
            <a:off x="2059350" y="2926288"/>
            <a:ext cx="15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35950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40312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4" name="Google Shape;304;p29"/>
          <p:cNvSpPr txBox="1"/>
          <p:nvPr/>
        </p:nvSpPr>
        <p:spPr>
          <a:xfrm>
            <a:off x="44674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5" name="Google Shape;305;p29"/>
          <p:cNvSpPr txBox="1"/>
          <p:nvPr/>
        </p:nvSpPr>
        <p:spPr>
          <a:xfrm>
            <a:off x="49036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53398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57760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62122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66484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53398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1" name="Google Shape;311;p29"/>
          <p:cNvSpPr txBox="1"/>
          <p:nvPr/>
        </p:nvSpPr>
        <p:spPr>
          <a:xfrm>
            <a:off x="57760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2" name="Google Shape;312;p29"/>
          <p:cNvSpPr txBox="1"/>
          <p:nvPr/>
        </p:nvSpPr>
        <p:spPr>
          <a:xfrm>
            <a:off x="62122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3" name="Google Shape;313;p29"/>
          <p:cNvSpPr txBox="1"/>
          <p:nvPr/>
        </p:nvSpPr>
        <p:spPr>
          <a:xfrm>
            <a:off x="66484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4" name="Google Shape;314;p29"/>
          <p:cNvSpPr txBox="1"/>
          <p:nvPr/>
        </p:nvSpPr>
        <p:spPr>
          <a:xfrm>
            <a:off x="425250" y="4246259"/>
            <a:ext cx="85206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Questa cifra ha un contributo di 32. Restano da identificare le cifre che hanno un contributo di 61 - 32 = 29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15" name="Google Shape;315;p29"/>
          <p:cNvSpPr txBox="1"/>
          <p:nvPr/>
        </p:nvSpPr>
        <p:spPr>
          <a:xfrm>
            <a:off x="3531350" y="3794525"/>
            <a:ext cx="153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latin typeface="Exo 2"/>
                <a:ea typeface="Exo 2"/>
                <a:cs typeface="Exo 2"/>
                <a:sym typeface="Exo 2"/>
              </a:rPr>
              <a:t>32 = 2</a:t>
            </a:r>
            <a:r>
              <a:rPr b="1" baseline="30000"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b="1" baseline="30000"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16" name="Google Shape;316;p29"/>
          <p:cNvCxnSpPr>
            <a:stCxn id="315" idx="0"/>
            <a:endCxn id="299" idx="2"/>
          </p:cNvCxnSpPr>
          <p:nvPr/>
        </p:nvCxnSpPr>
        <p:spPr>
          <a:xfrm flipH="1" rot="10800000">
            <a:off x="4299200" y="3423125"/>
            <a:ext cx="386400" cy="37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(intuitivo)</a:t>
            </a:r>
            <a:endParaRPr/>
          </a:p>
        </p:txBody>
      </p:sp>
      <p:sp>
        <p:nvSpPr>
          <p:cNvPr id="322" name="Google Shape;322;p30"/>
          <p:cNvSpPr txBox="1"/>
          <p:nvPr/>
        </p:nvSpPr>
        <p:spPr>
          <a:xfrm>
            <a:off x="311700" y="16309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Vogliamo convertire il numero 61</a:t>
            </a:r>
            <a:r>
              <a:rPr baseline="-25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r>
              <a:rPr baseline="30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 binario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3" name="Google Shape;323;p30"/>
          <p:cNvSpPr txBox="1"/>
          <p:nvPr/>
        </p:nvSpPr>
        <p:spPr>
          <a:xfrm>
            <a:off x="35950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4" name="Google Shape;324;p30"/>
          <p:cNvSpPr txBox="1"/>
          <p:nvPr/>
        </p:nvSpPr>
        <p:spPr>
          <a:xfrm>
            <a:off x="40312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5" name="Google Shape;325;p30"/>
          <p:cNvSpPr txBox="1"/>
          <p:nvPr/>
        </p:nvSpPr>
        <p:spPr>
          <a:xfrm>
            <a:off x="44674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6" name="Google Shape;326;p30"/>
          <p:cNvSpPr txBox="1"/>
          <p:nvPr/>
        </p:nvSpPr>
        <p:spPr>
          <a:xfrm>
            <a:off x="49036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7" name="Google Shape;327;p30"/>
          <p:cNvSpPr txBox="1"/>
          <p:nvPr/>
        </p:nvSpPr>
        <p:spPr>
          <a:xfrm>
            <a:off x="2059350" y="2926288"/>
            <a:ext cx="15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8" name="Google Shape;328;p30"/>
          <p:cNvSpPr txBox="1"/>
          <p:nvPr/>
        </p:nvSpPr>
        <p:spPr>
          <a:xfrm>
            <a:off x="35950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29" name="Google Shape;329;p30"/>
          <p:cNvSpPr txBox="1"/>
          <p:nvPr/>
        </p:nvSpPr>
        <p:spPr>
          <a:xfrm>
            <a:off x="40312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44674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49036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53398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3" name="Google Shape;333;p30"/>
          <p:cNvSpPr txBox="1"/>
          <p:nvPr/>
        </p:nvSpPr>
        <p:spPr>
          <a:xfrm>
            <a:off x="57760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62122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66484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6" name="Google Shape;336;p30"/>
          <p:cNvSpPr txBox="1"/>
          <p:nvPr/>
        </p:nvSpPr>
        <p:spPr>
          <a:xfrm>
            <a:off x="53398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57760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62122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39" name="Google Shape;339;p30"/>
          <p:cNvSpPr txBox="1"/>
          <p:nvPr/>
        </p:nvSpPr>
        <p:spPr>
          <a:xfrm>
            <a:off x="66484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425250" y="4246259"/>
            <a:ext cx="85206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Di nuovo: q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ual è la potenza di 2 più vicina a 29 che sia anche minore o uguale a 29?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(intuitivo)</a:t>
            </a:r>
            <a:endParaRPr/>
          </a:p>
        </p:txBody>
      </p:sp>
      <p:sp>
        <p:nvSpPr>
          <p:cNvPr id="346" name="Google Shape;346;p31"/>
          <p:cNvSpPr txBox="1"/>
          <p:nvPr/>
        </p:nvSpPr>
        <p:spPr>
          <a:xfrm>
            <a:off x="311700" y="163094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Vogliamo convertire il numero 61</a:t>
            </a:r>
            <a:r>
              <a:rPr baseline="-25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r>
              <a:rPr baseline="30000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 binario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7" name="Google Shape;347;p31"/>
          <p:cNvSpPr txBox="1"/>
          <p:nvPr/>
        </p:nvSpPr>
        <p:spPr>
          <a:xfrm>
            <a:off x="35950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8" name="Google Shape;348;p31"/>
          <p:cNvSpPr txBox="1"/>
          <p:nvPr/>
        </p:nvSpPr>
        <p:spPr>
          <a:xfrm>
            <a:off x="40312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49" name="Google Shape;349;p31"/>
          <p:cNvSpPr txBox="1"/>
          <p:nvPr/>
        </p:nvSpPr>
        <p:spPr>
          <a:xfrm>
            <a:off x="44674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chemeClr val="dk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0" name="Google Shape;350;p31"/>
          <p:cNvSpPr txBox="1"/>
          <p:nvPr/>
        </p:nvSpPr>
        <p:spPr>
          <a:xfrm>
            <a:off x="4903650" y="29987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solidFill>
                  <a:srgbClr val="FF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b="1" sz="2600">
              <a:solidFill>
                <a:srgbClr val="FF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1" name="Google Shape;351;p31"/>
          <p:cNvSpPr txBox="1"/>
          <p:nvPr/>
        </p:nvSpPr>
        <p:spPr>
          <a:xfrm>
            <a:off x="2059350" y="2926288"/>
            <a:ext cx="15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2" name="Google Shape;352;p31"/>
          <p:cNvSpPr txBox="1"/>
          <p:nvPr/>
        </p:nvSpPr>
        <p:spPr>
          <a:xfrm>
            <a:off x="35950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3" name="Google Shape;353;p31"/>
          <p:cNvSpPr txBox="1"/>
          <p:nvPr/>
        </p:nvSpPr>
        <p:spPr>
          <a:xfrm>
            <a:off x="40312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44674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5" name="Google Shape;355;p31"/>
          <p:cNvSpPr txBox="1"/>
          <p:nvPr/>
        </p:nvSpPr>
        <p:spPr>
          <a:xfrm>
            <a:off x="4903650" y="25742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53398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7" name="Google Shape;357;p31"/>
          <p:cNvSpPr txBox="1"/>
          <p:nvPr/>
        </p:nvSpPr>
        <p:spPr>
          <a:xfrm>
            <a:off x="57760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8" name="Google Shape;358;p31"/>
          <p:cNvSpPr txBox="1"/>
          <p:nvPr/>
        </p:nvSpPr>
        <p:spPr>
          <a:xfrm>
            <a:off x="62122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6648450" y="2998638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?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53398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1" name="Google Shape;361;p31"/>
          <p:cNvSpPr txBox="1"/>
          <p:nvPr/>
        </p:nvSpPr>
        <p:spPr>
          <a:xfrm>
            <a:off x="57760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2" name="Google Shape;362;p31"/>
          <p:cNvSpPr txBox="1"/>
          <p:nvPr/>
        </p:nvSpPr>
        <p:spPr>
          <a:xfrm>
            <a:off x="62122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6648450" y="257403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425250" y="4246259"/>
            <a:ext cx="8520600" cy="12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Questa cifra ha un contributo di 16. Restano da identificare le cifre che hanno un contributo di 61 - 32 - 16 = 13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65" name="Google Shape;365;p31"/>
          <p:cNvSpPr txBox="1"/>
          <p:nvPr/>
        </p:nvSpPr>
        <p:spPr>
          <a:xfrm>
            <a:off x="3531350" y="3794525"/>
            <a:ext cx="15357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500">
                <a:latin typeface="Exo 2"/>
                <a:ea typeface="Exo 2"/>
                <a:cs typeface="Exo 2"/>
                <a:sym typeface="Exo 2"/>
              </a:rPr>
              <a:t>16</a:t>
            </a:r>
            <a:r>
              <a:rPr b="1" lang="it" sz="2500">
                <a:latin typeface="Exo 2"/>
                <a:ea typeface="Exo 2"/>
                <a:cs typeface="Exo 2"/>
                <a:sym typeface="Exo 2"/>
              </a:rPr>
              <a:t> = 2</a:t>
            </a:r>
            <a:r>
              <a:rPr b="1" baseline="30000" lang="it" sz="2500">
                <a:latin typeface="Exo 2"/>
                <a:ea typeface="Exo 2"/>
                <a:cs typeface="Exo 2"/>
                <a:sym typeface="Exo 2"/>
              </a:rPr>
              <a:t>4</a:t>
            </a:r>
            <a:endParaRPr b="1" baseline="30000"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66" name="Google Shape;366;p31"/>
          <p:cNvCxnSpPr>
            <a:stCxn id="365" idx="0"/>
          </p:cNvCxnSpPr>
          <p:nvPr/>
        </p:nvCxnSpPr>
        <p:spPr>
          <a:xfrm flipH="1" rot="10800000">
            <a:off x="4299200" y="3423125"/>
            <a:ext cx="386400" cy="371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DE-STASIO-Cose-lidentita-digitale-e-a-cosa-serv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6866"/>
            <a:ext cx="9144000" cy="4575268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L’informazione nei computer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402675" y="1536625"/>
            <a:ext cx="35685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700">
                <a:solidFill>
                  <a:schemeClr val="lt1"/>
                </a:solidFill>
              </a:rPr>
              <a:t>Viviamo in un mondo analogico, ma anche </a:t>
            </a:r>
            <a:r>
              <a:rPr lang="it" sz="2700">
                <a:solidFill>
                  <a:schemeClr val="lt1"/>
                </a:solidFill>
              </a:rPr>
              <a:t>digitale. Tutti i video, immagini, audio e, più in generale, informazioni, vengono trasmesse ed elaborate in digitale.</a:t>
            </a:r>
            <a:endParaRPr sz="2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(intuitivo)</a:t>
            </a:r>
            <a:endParaRPr/>
          </a:p>
        </p:txBody>
      </p:sp>
      <p:sp>
        <p:nvSpPr>
          <p:cNvPr id="372" name="Google Shape;372;p32"/>
          <p:cNvSpPr txBox="1"/>
          <p:nvPr/>
        </p:nvSpPr>
        <p:spPr>
          <a:xfrm>
            <a:off x="3595050" y="22312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3" name="Google Shape;373;p32"/>
          <p:cNvSpPr txBox="1"/>
          <p:nvPr/>
        </p:nvSpPr>
        <p:spPr>
          <a:xfrm>
            <a:off x="4031250" y="22312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4" name="Google Shape;374;p32"/>
          <p:cNvSpPr txBox="1"/>
          <p:nvPr/>
        </p:nvSpPr>
        <p:spPr>
          <a:xfrm>
            <a:off x="4467450" y="22312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5" name="Google Shape;375;p32"/>
          <p:cNvSpPr txBox="1"/>
          <p:nvPr/>
        </p:nvSpPr>
        <p:spPr>
          <a:xfrm>
            <a:off x="4903650" y="22312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6" name="Google Shape;376;p32"/>
          <p:cNvSpPr txBox="1"/>
          <p:nvPr/>
        </p:nvSpPr>
        <p:spPr>
          <a:xfrm>
            <a:off x="2059350" y="2158750"/>
            <a:ext cx="1535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7" name="Google Shape;377;p32"/>
          <p:cNvSpPr txBox="1"/>
          <p:nvPr/>
        </p:nvSpPr>
        <p:spPr>
          <a:xfrm>
            <a:off x="3595050" y="18067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8" name="Google Shape;378;p32"/>
          <p:cNvSpPr txBox="1"/>
          <p:nvPr/>
        </p:nvSpPr>
        <p:spPr>
          <a:xfrm>
            <a:off x="4031250" y="18067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79" name="Google Shape;379;p32"/>
          <p:cNvSpPr txBox="1"/>
          <p:nvPr/>
        </p:nvSpPr>
        <p:spPr>
          <a:xfrm>
            <a:off x="4467450" y="18067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0" name="Google Shape;380;p32"/>
          <p:cNvSpPr txBox="1"/>
          <p:nvPr/>
        </p:nvSpPr>
        <p:spPr>
          <a:xfrm>
            <a:off x="4903650" y="18067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1" name="Google Shape;381;p32"/>
          <p:cNvSpPr txBox="1"/>
          <p:nvPr/>
        </p:nvSpPr>
        <p:spPr>
          <a:xfrm>
            <a:off x="5339850" y="22311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2" name="Google Shape;382;p32"/>
          <p:cNvSpPr txBox="1"/>
          <p:nvPr/>
        </p:nvSpPr>
        <p:spPr>
          <a:xfrm>
            <a:off x="5776050" y="22311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3" name="Google Shape;383;p32"/>
          <p:cNvSpPr txBox="1"/>
          <p:nvPr/>
        </p:nvSpPr>
        <p:spPr>
          <a:xfrm>
            <a:off x="6212250" y="22311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4" name="Google Shape;384;p32"/>
          <p:cNvSpPr txBox="1"/>
          <p:nvPr/>
        </p:nvSpPr>
        <p:spPr>
          <a:xfrm>
            <a:off x="6648450" y="223110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5" name="Google Shape;385;p32"/>
          <p:cNvSpPr txBox="1"/>
          <p:nvPr/>
        </p:nvSpPr>
        <p:spPr>
          <a:xfrm>
            <a:off x="5339850" y="18065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6" name="Google Shape;386;p32"/>
          <p:cNvSpPr txBox="1"/>
          <p:nvPr/>
        </p:nvSpPr>
        <p:spPr>
          <a:xfrm>
            <a:off x="5776050" y="18065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7" name="Google Shape;387;p32"/>
          <p:cNvSpPr txBox="1"/>
          <p:nvPr/>
        </p:nvSpPr>
        <p:spPr>
          <a:xfrm>
            <a:off x="6212250" y="18065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88" name="Google Shape;388;p32"/>
          <p:cNvSpPr txBox="1"/>
          <p:nvPr/>
        </p:nvSpPr>
        <p:spPr>
          <a:xfrm>
            <a:off x="6648450" y="180650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389" name="Google Shape;389;p32"/>
          <p:cNvCxnSpPr>
            <a:endCxn id="390" idx="0"/>
          </p:cNvCxnSpPr>
          <p:nvPr/>
        </p:nvCxnSpPr>
        <p:spPr>
          <a:xfrm flipH="1">
            <a:off x="1035925" y="2655600"/>
            <a:ext cx="27897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1" name="Google Shape;391;p32"/>
          <p:cNvCxnSpPr>
            <a:endCxn id="392" idx="0"/>
          </p:cNvCxnSpPr>
          <p:nvPr/>
        </p:nvCxnSpPr>
        <p:spPr>
          <a:xfrm flipH="1">
            <a:off x="2222938" y="2655600"/>
            <a:ext cx="20643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3" name="Google Shape;393;p32"/>
          <p:cNvCxnSpPr>
            <a:endCxn id="394" idx="0"/>
          </p:cNvCxnSpPr>
          <p:nvPr/>
        </p:nvCxnSpPr>
        <p:spPr>
          <a:xfrm flipH="1">
            <a:off x="3339425" y="2655600"/>
            <a:ext cx="14022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5" name="Google Shape;395;p32"/>
          <p:cNvCxnSpPr>
            <a:endCxn id="396" idx="0"/>
          </p:cNvCxnSpPr>
          <p:nvPr/>
        </p:nvCxnSpPr>
        <p:spPr>
          <a:xfrm flipH="1">
            <a:off x="4372625" y="2655600"/>
            <a:ext cx="7683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7" name="Google Shape;397;p32"/>
          <p:cNvCxnSpPr>
            <a:endCxn id="398" idx="0"/>
          </p:cNvCxnSpPr>
          <p:nvPr/>
        </p:nvCxnSpPr>
        <p:spPr>
          <a:xfrm flipH="1">
            <a:off x="5346925" y="2655600"/>
            <a:ext cx="1977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2"/>
          <p:cNvCxnSpPr>
            <a:endCxn id="400" idx="0"/>
          </p:cNvCxnSpPr>
          <p:nvPr/>
        </p:nvCxnSpPr>
        <p:spPr>
          <a:xfrm>
            <a:off x="5965025" y="2655600"/>
            <a:ext cx="3279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2"/>
          <p:cNvCxnSpPr>
            <a:endCxn id="402" idx="0"/>
          </p:cNvCxnSpPr>
          <p:nvPr/>
        </p:nvCxnSpPr>
        <p:spPr>
          <a:xfrm>
            <a:off x="6414725" y="2655600"/>
            <a:ext cx="8256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3" name="Google Shape;403;p32"/>
          <p:cNvCxnSpPr>
            <a:endCxn id="404" idx="0"/>
          </p:cNvCxnSpPr>
          <p:nvPr/>
        </p:nvCxnSpPr>
        <p:spPr>
          <a:xfrm>
            <a:off x="6885725" y="2655600"/>
            <a:ext cx="1035000" cy="779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32"/>
          <p:cNvSpPr txBox="1"/>
          <p:nvPr/>
        </p:nvSpPr>
        <p:spPr>
          <a:xfrm>
            <a:off x="-10950" y="332375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latin typeface="Exo 2"/>
                <a:ea typeface="Exo 2"/>
                <a:cs typeface="Exo 2"/>
                <a:sym typeface="Exo 2"/>
              </a:rPr>
              <a:t>(0 x 128) + (0 x 64) + (1 x 32) + (1 x 16) + (1 x 8) + (1 x 4) + (0 x 2) + 1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3973325" y="3434700"/>
            <a:ext cx="7986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2"/>
          <p:cNvSpPr txBox="1"/>
          <p:nvPr/>
        </p:nvSpPr>
        <p:spPr>
          <a:xfrm>
            <a:off x="4991275" y="3434700"/>
            <a:ext cx="7113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2"/>
          <p:cNvSpPr txBox="1"/>
          <p:nvPr/>
        </p:nvSpPr>
        <p:spPr>
          <a:xfrm>
            <a:off x="544675" y="3434700"/>
            <a:ext cx="9825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2"/>
          <p:cNvSpPr txBox="1"/>
          <p:nvPr/>
        </p:nvSpPr>
        <p:spPr>
          <a:xfrm>
            <a:off x="5937275" y="3434700"/>
            <a:ext cx="7113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2"/>
          <p:cNvSpPr txBox="1"/>
          <p:nvPr/>
        </p:nvSpPr>
        <p:spPr>
          <a:xfrm>
            <a:off x="6856175" y="3434700"/>
            <a:ext cx="7683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2"/>
          <p:cNvSpPr txBox="1"/>
          <p:nvPr/>
        </p:nvSpPr>
        <p:spPr>
          <a:xfrm>
            <a:off x="7832825" y="3434700"/>
            <a:ext cx="1758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 txBox="1"/>
          <p:nvPr/>
        </p:nvSpPr>
        <p:spPr>
          <a:xfrm>
            <a:off x="2918825" y="3434700"/>
            <a:ext cx="8412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32"/>
          <p:cNvSpPr txBox="1"/>
          <p:nvPr/>
        </p:nvSpPr>
        <p:spPr>
          <a:xfrm>
            <a:off x="1775488" y="3434700"/>
            <a:ext cx="894900" cy="2811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(formale)</a:t>
            </a:r>
            <a:endParaRPr/>
          </a:p>
        </p:txBody>
      </p:sp>
      <p:sp>
        <p:nvSpPr>
          <p:cNvPr id="411" name="Google Shape;411;p33"/>
          <p:cNvSpPr txBox="1"/>
          <p:nvPr/>
        </p:nvSpPr>
        <p:spPr>
          <a:xfrm>
            <a:off x="4368450" y="2299200"/>
            <a:ext cx="437700" cy="2223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 txBox="1"/>
          <p:nvPr/>
        </p:nvSpPr>
        <p:spPr>
          <a:xfrm>
            <a:off x="2719625" y="2143200"/>
            <a:ext cx="1514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13" name="Google Shape;413;p33"/>
          <p:cNvSpPr txBox="1"/>
          <p:nvPr/>
        </p:nvSpPr>
        <p:spPr>
          <a:xfrm>
            <a:off x="4368450" y="2143200"/>
            <a:ext cx="1514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14" name="Google Shape;414;p33"/>
          <p:cNvCxnSpPr/>
          <p:nvPr/>
        </p:nvCxnSpPr>
        <p:spPr>
          <a:xfrm>
            <a:off x="4288725" y="2277000"/>
            <a:ext cx="0" cy="25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33"/>
          <p:cNvSpPr txBox="1"/>
          <p:nvPr/>
        </p:nvSpPr>
        <p:spPr>
          <a:xfrm>
            <a:off x="3749525" y="2620300"/>
            <a:ext cx="454500" cy="2277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3"/>
          <p:cNvSpPr txBox="1"/>
          <p:nvPr/>
        </p:nvSpPr>
        <p:spPr>
          <a:xfrm>
            <a:off x="362925" y="3019450"/>
            <a:ext cx="21447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Quoziente della divisione per 2</a:t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17" name="Google Shape;417;p33"/>
          <p:cNvCxnSpPr/>
          <p:nvPr/>
        </p:nvCxnSpPr>
        <p:spPr>
          <a:xfrm>
            <a:off x="2295525" y="3432125"/>
            <a:ext cx="1332900" cy="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33"/>
          <p:cNvSpPr txBox="1"/>
          <p:nvPr/>
        </p:nvSpPr>
        <p:spPr>
          <a:xfrm>
            <a:off x="6017275" y="3034925"/>
            <a:ext cx="2061600" cy="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Resto della divisione per 2</a:t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19" name="Google Shape;419;p33"/>
          <p:cNvCxnSpPr/>
          <p:nvPr/>
        </p:nvCxnSpPr>
        <p:spPr>
          <a:xfrm rot="10800000">
            <a:off x="4885875" y="3432125"/>
            <a:ext cx="10965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decimale (formale)</a:t>
            </a:r>
            <a:endParaRPr/>
          </a:p>
        </p:txBody>
      </p:sp>
      <p:sp>
        <p:nvSpPr>
          <p:cNvPr id="425" name="Google Shape;425;p34"/>
          <p:cNvSpPr txBox="1"/>
          <p:nvPr/>
        </p:nvSpPr>
        <p:spPr>
          <a:xfrm>
            <a:off x="1435250" y="2137150"/>
            <a:ext cx="1514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30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15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7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3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26" name="Google Shape;426;p34"/>
          <p:cNvSpPr txBox="1"/>
          <p:nvPr/>
        </p:nvSpPr>
        <p:spPr>
          <a:xfrm>
            <a:off x="3084075" y="2137150"/>
            <a:ext cx="8895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27" name="Google Shape;427;p34"/>
          <p:cNvCxnSpPr/>
          <p:nvPr/>
        </p:nvCxnSpPr>
        <p:spPr>
          <a:xfrm>
            <a:off x="3004350" y="2270950"/>
            <a:ext cx="0" cy="25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34"/>
          <p:cNvCxnSpPr/>
          <p:nvPr/>
        </p:nvCxnSpPr>
        <p:spPr>
          <a:xfrm rot="10800000">
            <a:off x="3573700" y="2305275"/>
            <a:ext cx="0" cy="2150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9" name="Google Shape;429;p34"/>
          <p:cNvSpPr txBox="1"/>
          <p:nvPr/>
        </p:nvSpPr>
        <p:spPr>
          <a:xfrm>
            <a:off x="5103575" y="26956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0" name="Google Shape;430;p34"/>
          <p:cNvSpPr txBox="1"/>
          <p:nvPr/>
        </p:nvSpPr>
        <p:spPr>
          <a:xfrm>
            <a:off x="5539775" y="26956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1" name="Google Shape;431;p34"/>
          <p:cNvSpPr txBox="1"/>
          <p:nvPr/>
        </p:nvSpPr>
        <p:spPr>
          <a:xfrm>
            <a:off x="5103575" y="22711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2" name="Google Shape;432;p34"/>
          <p:cNvSpPr txBox="1"/>
          <p:nvPr/>
        </p:nvSpPr>
        <p:spPr>
          <a:xfrm>
            <a:off x="5539775" y="22711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3" name="Google Shape;433;p34"/>
          <p:cNvSpPr txBox="1"/>
          <p:nvPr/>
        </p:nvSpPr>
        <p:spPr>
          <a:xfrm>
            <a:off x="5975975" y="26955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4" name="Google Shape;434;p34"/>
          <p:cNvSpPr txBox="1"/>
          <p:nvPr/>
        </p:nvSpPr>
        <p:spPr>
          <a:xfrm>
            <a:off x="6412175" y="26955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6848375" y="26955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7284575" y="2695550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7" name="Google Shape;437;p34"/>
          <p:cNvSpPr txBox="1"/>
          <p:nvPr/>
        </p:nvSpPr>
        <p:spPr>
          <a:xfrm>
            <a:off x="5975975" y="22709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8" name="Google Shape;438;p34"/>
          <p:cNvSpPr txBox="1"/>
          <p:nvPr/>
        </p:nvSpPr>
        <p:spPr>
          <a:xfrm>
            <a:off x="6412175" y="22709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39" name="Google Shape;439;p34"/>
          <p:cNvSpPr txBox="1"/>
          <p:nvPr/>
        </p:nvSpPr>
        <p:spPr>
          <a:xfrm>
            <a:off x="6848375" y="22709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0" name="Google Shape;440;p34"/>
          <p:cNvSpPr txBox="1"/>
          <p:nvPr/>
        </p:nvSpPr>
        <p:spPr>
          <a:xfrm>
            <a:off x="7284575" y="2270950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41" name="Google Shape;441;p34"/>
          <p:cNvCxnSpPr/>
          <p:nvPr/>
        </p:nvCxnSpPr>
        <p:spPr>
          <a:xfrm>
            <a:off x="5130825" y="3426075"/>
            <a:ext cx="25749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60"/>
              <a:t>Sistema di numerazione binario nell’informatica</a:t>
            </a:r>
            <a:endParaRPr sz="2860"/>
          </a:p>
        </p:txBody>
      </p:sp>
      <p:sp>
        <p:nvSpPr>
          <p:cNvPr id="447" name="Google Shape;447;p35"/>
          <p:cNvSpPr txBox="1"/>
          <p:nvPr/>
        </p:nvSpPr>
        <p:spPr>
          <a:xfrm>
            <a:off x="311700" y="1501356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 informatica, le cifre binarie sono chiamate </a:t>
            </a:r>
            <a:r>
              <a:rPr b="1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bit (Binary digITs)</a:t>
            </a:r>
            <a:endParaRPr b="1"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3699600" y="24966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4135800" y="24966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0" name="Google Shape;450;p35"/>
          <p:cNvSpPr txBox="1"/>
          <p:nvPr/>
        </p:nvSpPr>
        <p:spPr>
          <a:xfrm>
            <a:off x="4572000" y="24965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1" name="Google Shape;451;p35"/>
          <p:cNvSpPr txBox="1"/>
          <p:nvPr/>
        </p:nvSpPr>
        <p:spPr>
          <a:xfrm>
            <a:off x="5008200" y="24965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2" name="Google Shape;452;p35"/>
          <p:cNvSpPr txBox="1"/>
          <p:nvPr/>
        </p:nvSpPr>
        <p:spPr>
          <a:xfrm>
            <a:off x="5444400" y="24965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3" name="Google Shape;453;p35"/>
          <p:cNvSpPr txBox="1"/>
          <p:nvPr/>
        </p:nvSpPr>
        <p:spPr>
          <a:xfrm>
            <a:off x="5880600" y="24965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54" name="Google Shape;454;p35"/>
          <p:cNvCxnSpPr>
            <a:endCxn id="455" idx="2"/>
          </p:cNvCxnSpPr>
          <p:nvPr/>
        </p:nvCxnSpPr>
        <p:spPr>
          <a:xfrm flipH="1" rot="10800000">
            <a:off x="2743800" y="2921156"/>
            <a:ext cx="303000" cy="290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6" name="Google Shape;456;p35"/>
          <p:cNvSpPr txBox="1"/>
          <p:nvPr/>
        </p:nvSpPr>
        <p:spPr>
          <a:xfrm>
            <a:off x="378200" y="3169075"/>
            <a:ext cx="3250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MSB (Most Significant Bit)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7" name="Google Shape;457;p35"/>
          <p:cNvSpPr txBox="1"/>
          <p:nvPr/>
        </p:nvSpPr>
        <p:spPr>
          <a:xfrm>
            <a:off x="3699600" y="20734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8" name="Google Shape;458;p35"/>
          <p:cNvSpPr txBox="1"/>
          <p:nvPr/>
        </p:nvSpPr>
        <p:spPr>
          <a:xfrm>
            <a:off x="4135800" y="20734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9" name="Google Shape;459;p35"/>
          <p:cNvSpPr txBox="1"/>
          <p:nvPr/>
        </p:nvSpPr>
        <p:spPr>
          <a:xfrm>
            <a:off x="4572000" y="20732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0" name="Google Shape;460;p35"/>
          <p:cNvSpPr txBox="1"/>
          <p:nvPr/>
        </p:nvSpPr>
        <p:spPr>
          <a:xfrm>
            <a:off x="5008200" y="20732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1" name="Google Shape;461;p35"/>
          <p:cNvSpPr txBox="1"/>
          <p:nvPr/>
        </p:nvSpPr>
        <p:spPr>
          <a:xfrm>
            <a:off x="5444400" y="20732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2" name="Google Shape;462;p35"/>
          <p:cNvSpPr txBox="1"/>
          <p:nvPr/>
        </p:nvSpPr>
        <p:spPr>
          <a:xfrm>
            <a:off x="5880600" y="20732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3" name="Google Shape;463;p35"/>
          <p:cNvSpPr txBox="1"/>
          <p:nvPr/>
        </p:nvSpPr>
        <p:spPr>
          <a:xfrm>
            <a:off x="5570025" y="3169075"/>
            <a:ext cx="3250200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LSB (Least Significant Bit)</a:t>
            </a:r>
            <a:endParaRPr sz="20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464" name="Google Shape;464;p35"/>
          <p:cNvCxnSpPr>
            <a:endCxn id="453" idx="2"/>
          </p:cNvCxnSpPr>
          <p:nvPr/>
        </p:nvCxnSpPr>
        <p:spPr>
          <a:xfrm rot="10800000">
            <a:off x="6098700" y="2921056"/>
            <a:ext cx="316500" cy="326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5" name="Google Shape;465;p35"/>
          <p:cNvSpPr txBox="1"/>
          <p:nvPr/>
        </p:nvSpPr>
        <p:spPr>
          <a:xfrm>
            <a:off x="3263400" y="24965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55" name="Google Shape;455;p35"/>
          <p:cNvSpPr txBox="1"/>
          <p:nvPr/>
        </p:nvSpPr>
        <p:spPr>
          <a:xfrm>
            <a:off x="2828700" y="2496656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6" name="Google Shape;466;p35"/>
          <p:cNvSpPr txBox="1"/>
          <p:nvPr/>
        </p:nvSpPr>
        <p:spPr>
          <a:xfrm>
            <a:off x="3264900" y="2073306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7" name="Google Shape;467;p35"/>
          <p:cNvSpPr txBox="1"/>
          <p:nvPr/>
        </p:nvSpPr>
        <p:spPr>
          <a:xfrm>
            <a:off x="2827200" y="2073218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311700" y="4294950"/>
            <a:ext cx="8520600" cy="23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Un bit descrive l’</a:t>
            </a:r>
            <a:r>
              <a:rPr b="1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informazione minima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 (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vero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/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falso</a:t>
            </a: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)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Un gruppo di 8 bit si chiama </a:t>
            </a:r>
            <a:r>
              <a:rPr b="1"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byte</a:t>
            </a:r>
            <a:endParaRPr b="1"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Un valore di byte può variare da 0₁₀ (00000000₂) a 255₁₀ (11111111₂).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20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Per esprimere numeri più grandi consideriamo sequenze di bit o byte più grandi</a:t>
            </a:r>
            <a:endParaRPr sz="20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860"/>
              <a:t>Sistema di numerazione binario nell’informatica</a:t>
            </a:r>
            <a:endParaRPr sz="2860"/>
          </a:p>
        </p:txBody>
      </p:sp>
      <p:sp>
        <p:nvSpPr>
          <p:cNvPr id="474" name="Google Shape;474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Leggere sequenze di bit non è banale. Se proprio dobbiamo leggere sequenze di bit andrebbero raggruppate. 10 non è un esponente di 2, quindi il sistema decimale risulterebbe scomodo.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 questo motivo usiamo il </a:t>
            </a:r>
            <a:r>
              <a:rPr b="1" lang="it"/>
              <a:t>sistema esadecimale</a:t>
            </a:r>
            <a:r>
              <a:rPr lang="it"/>
              <a:t>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Sistema Esadecimale</a:t>
            </a:r>
            <a:endParaRPr/>
          </a:p>
        </p:txBody>
      </p:sp>
      <p:sp>
        <p:nvSpPr>
          <p:cNvPr id="480" name="Google Shape;480;p37"/>
          <p:cNvSpPr txBox="1"/>
          <p:nvPr/>
        </p:nvSpPr>
        <p:spPr>
          <a:xfrm>
            <a:off x="39589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1" name="Google Shape;481;p37"/>
          <p:cNvSpPr txBox="1"/>
          <p:nvPr/>
        </p:nvSpPr>
        <p:spPr>
          <a:xfrm>
            <a:off x="39589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2" name="Google Shape;482;p37"/>
          <p:cNvSpPr txBox="1"/>
          <p:nvPr/>
        </p:nvSpPr>
        <p:spPr>
          <a:xfrm>
            <a:off x="39589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39589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4" name="Google Shape;484;p37"/>
          <p:cNvSpPr txBox="1"/>
          <p:nvPr/>
        </p:nvSpPr>
        <p:spPr>
          <a:xfrm>
            <a:off x="39589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5" name="Google Shape;485;p37"/>
          <p:cNvSpPr txBox="1"/>
          <p:nvPr/>
        </p:nvSpPr>
        <p:spPr>
          <a:xfrm>
            <a:off x="39589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6" name="Google Shape;486;p37"/>
          <p:cNvSpPr txBox="1"/>
          <p:nvPr/>
        </p:nvSpPr>
        <p:spPr>
          <a:xfrm>
            <a:off x="39589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7" name="Google Shape;487;p37"/>
          <p:cNvSpPr txBox="1"/>
          <p:nvPr/>
        </p:nvSpPr>
        <p:spPr>
          <a:xfrm>
            <a:off x="39589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8" name="Google Shape;488;p37"/>
          <p:cNvSpPr txBox="1"/>
          <p:nvPr/>
        </p:nvSpPr>
        <p:spPr>
          <a:xfrm>
            <a:off x="39589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89" name="Google Shape;489;p37"/>
          <p:cNvSpPr txBox="1"/>
          <p:nvPr/>
        </p:nvSpPr>
        <p:spPr>
          <a:xfrm>
            <a:off x="36241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0" name="Google Shape;490;p37"/>
          <p:cNvSpPr txBox="1"/>
          <p:nvPr/>
        </p:nvSpPr>
        <p:spPr>
          <a:xfrm>
            <a:off x="36241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1" name="Google Shape;491;p37"/>
          <p:cNvSpPr txBox="1"/>
          <p:nvPr/>
        </p:nvSpPr>
        <p:spPr>
          <a:xfrm>
            <a:off x="36241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2" name="Google Shape;492;p37"/>
          <p:cNvSpPr txBox="1"/>
          <p:nvPr/>
        </p:nvSpPr>
        <p:spPr>
          <a:xfrm>
            <a:off x="36241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3" name="Google Shape;493;p37"/>
          <p:cNvSpPr txBox="1"/>
          <p:nvPr/>
        </p:nvSpPr>
        <p:spPr>
          <a:xfrm>
            <a:off x="36241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36241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36241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6" name="Google Shape;496;p37"/>
          <p:cNvSpPr txBox="1"/>
          <p:nvPr/>
        </p:nvSpPr>
        <p:spPr>
          <a:xfrm>
            <a:off x="36241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7" name="Google Shape;497;p37"/>
          <p:cNvSpPr txBox="1"/>
          <p:nvPr/>
        </p:nvSpPr>
        <p:spPr>
          <a:xfrm>
            <a:off x="32893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8" name="Google Shape;498;p37"/>
          <p:cNvSpPr txBox="1"/>
          <p:nvPr/>
        </p:nvSpPr>
        <p:spPr>
          <a:xfrm>
            <a:off x="32893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499" name="Google Shape;499;p37"/>
          <p:cNvSpPr txBox="1"/>
          <p:nvPr/>
        </p:nvSpPr>
        <p:spPr>
          <a:xfrm>
            <a:off x="32893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0" name="Google Shape;500;p37"/>
          <p:cNvSpPr txBox="1"/>
          <p:nvPr/>
        </p:nvSpPr>
        <p:spPr>
          <a:xfrm>
            <a:off x="32893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1" name="Google Shape;501;p37"/>
          <p:cNvSpPr txBox="1"/>
          <p:nvPr/>
        </p:nvSpPr>
        <p:spPr>
          <a:xfrm>
            <a:off x="32893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2" name="Google Shape;502;p37"/>
          <p:cNvSpPr txBox="1"/>
          <p:nvPr/>
        </p:nvSpPr>
        <p:spPr>
          <a:xfrm>
            <a:off x="32893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3" name="Google Shape;503;p37"/>
          <p:cNvSpPr txBox="1"/>
          <p:nvPr/>
        </p:nvSpPr>
        <p:spPr>
          <a:xfrm>
            <a:off x="32893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4" name="Google Shape;504;p37"/>
          <p:cNvSpPr txBox="1"/>
          <p:nvPr/>
        </p:nvSpPr>
        <p:spPr>
          <a:xfrm>
            <a:off x="32893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5" name="Google Shape;505;p37"/>
          <p:cNvSpPr txBox="1"/>
          <p:nvPr/>
        </p:nvSpPr>
        <p:spPr>
          <a:xfrm>
            <a:off x="29545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6" name="Google Shape;506;p37"/>
          <p:cNvSpPr txBox="1"/>
          <p:nvPr/>
        </p:nvSpPr>
        <p:spPr>
          <a:xfrm>
            <a:off x="29545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7" name="Google Shape;507;p37"/>
          <p:cNvSpPr txBox="1"/>
          <p:nvPr/>
        </p:nvSpPr>
        <p:spPr>
          <a:xfrm>
            <a:off x="29545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8" name="Google Shape;508;p37"/>
          <p:cNvSpPr txBox="1"/>
          <p:nvPr/>
        </p:nvSpPr>
        <p:spPr>
          <a:xfrm>
            <a:off x="29545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09" name="Google Shape;509;p37"/>
          <p:cNvSpPr txBox="1"/>
          <p:nvPr/>
        </p:nvSpPr>
        <p:spPr>
          <a:xfrm>
            <a:off x="29545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0" name="Google Shape;510;p37"/>
          <p:cNvSpPr txBox="1"/>
          <p:nvPr/>
        </p:nvSpPr>
        <p:spPr>
          <a:xfrm>
            <a:off x="29545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1" name="Google Shape;511;p37"/>
          <p:cNvSpPr txBox="1"/>
          <p:nvPr/>
        </p:nvSpPr>
        <p:spPr>
          <a:xfrm>
            <a:off x="29545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2" name="Google Shape;512;p37"/>
          <p:cNvSpPr txBox="1"/>
          <p:nvPr/>
        </p:nvSpPr>
        <p:spPr>
          <a:xfrm>
            <a:off x="29545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3" name="Google Shape;513;p37"/>
          <p:cNvSpPr txBox="1"/>
          <p:nvPr/>
        </p:nvSpPr>
        <p:spPr>
          <a:xfrm>
            <a:off x="36241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4" name="Google Shape;514;p37"/>
          <p:cNvSpPr txBox="1"/>
          <p:nvPr/>
        </p:nvSpPr>
        <p:spPr>
          <a:xfrm>
            <a:off x="32893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5" name="Google Shape;515;p37"/>
          <p:cNvSpPr txBox="1"/>
          <p:nvPr/>
        </p:nvSpPr>
        <p:spPr>
          <a:xfrm>
            <a:off x="29545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6" name="Google Shape;516;p37"/>
          <p:cNvSpPr txBox="1"/>
          <p:nvPr/>
        </p:nvSpPr>
        <p:spPr>
          <a:xfrm>
            <a:off x="75151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7" name="Google Shape;517;p37"/>
          <p:cNvSpPr txBox="1"/>
          <p:nvPr/>
        </p:nvSpPr>
        <p:spPr>
          <a:xfrm>
            <a:off x="75151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8" name="Google Shape;518;p37"/>
          <p:cNvSpPr txBox="1"/>
          <p:nvPr/>
        </p:nvSpPr>
        <p:spPr>
          <a:xfrm>
            <a:off x="75151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19" name="Google Shape;519;p37"/>
          <p:cNvSpPr txBox="1"/>
          <p:nvPr/>
        </p:nvSpPr>
        <p:spPr>
          <a:xfrm>
            <a:off x="75151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0" name="Google Shape;520;p37"/>
          <p:cNvSpPr txBox="1"/>
          <p:nvPr/>
        </p:nvSpPr>
        <p:spPr>
          <a:xfrm>
            <a:off x="75151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1" name="Google Shape;521;p37"/>
          <p:cNvSpPr txBox="1"/>
          <p:nvPr/>
        </p:nvSpPr>
        <p:spPr>
          <a:xfrm>
            <a:off x="75151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2" name="Google Shape;522;p37"/>
          <p:cNvSpPr txBox="1"/>
          <p:nvPr/>
        </p:nvSpPr>
        <p:spPr>
          <a:xfrm>
            <a:off x="75151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3" name="Google Shape;523;p37"/>
          <p:cNvSpPr txBox="1"/>
          <p:nvPr/>
        </p:nvSpPr>
        <p:spPr>
          <a:xfrm>
            <a:off x="75151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75151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71803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71803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7" name="Google Shape;527;p37"/>
          <p:cNvSpPr txBox="1"/>
          <p:nvPr/>
        </p:nvSpPr>
        <p:spPr>
          <a:xfrm>
            <a:off x="71803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71803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71803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71803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1" name="Google Shape;531;p37"/>
          <p:cNvSpPr txBox="1"/>
          <p:nvPr/>
        </p:nvSpPr>
        <p:spPr>
          <a:xfrm>
            <a:off x="71803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71803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68455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68455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68455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68455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0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68455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68455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39" name="Google Shape;539;p37"/>
          <p:cNvSpPr txBox="1"/>
          <p:nvPr/>
        </p:nvSpPr>
        <p:spPr>
          <a:xfrm>
            <a:off x="68455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0" name="Google Shape;540;p37"/>
          <p:cNvSpPr txBox="1"/>
          <p:nvPr/>
        </p:nvSpPr>
        <p:spPr>
          <a:xfrm>
            <a:off x="68455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1" name="Google Shape;541;p37"/>
          <p:cNvSpPr txBox="1"/>
          <p:nvPr/>
        </p:nvSpPr>
        <p:spPr>
          <a:xfrm>
            <a:off x="6510750" y="2129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2" name="Google Shape;542;p37"/>
          <p:cNvSpPr txBox="1"/>
          <p:nvPr/>
        </p:nvSpPr>
        <p:spPr>
          <a:xfrm>
            <a:off x="6510750" y="2455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3" name="Google Shape;543;p37"/>
          <p:cNvSpPr txBox="1"/>
          <p:nvPr/>
        </p:nvSpPr>
        <p:spPr>
          <a:xfrm>
            <a:off x="6510750" y="2780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4" name="Google Shape;544;p37"/>
          <p:cNvSpPr txBox="1"/>
          <p:nvPr/>
        </p:nvSpPr>
        <p:spPr>
          <a:xfrm>
            <a:off x="6510750" y="31067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5" name="Google Shape;545;p37"/>
          <p:cNvSpPr txBox="1"/>
          <p:nvPr/>
        </p:nvSpPr>
        <p:spPr>
          <a:xfrm>
            <a:off x="6510750" y="34325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6" name="Google Shape;546;p37"/>
          <p:cNvSpPr txBox="1"/>
          <p:nvPr/>
        </p:nvSpPr>
        <p:spPr>
          <a:xfrm>
            <a:off x="6510750" y="37583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7" name="Google Shape;547;p37"/>
          <p:cNvSpPr txBox="1"/>
          <p:nvPr/>
        </p:nvSpPr>
        <p:spPr>
          <a:xfrm>
            <a:off x="6510750" y="40841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8" name="Google Shape;548;p37"/>
          <p:cNvSpPr txBox="1"/>
          <p:nvPr/>
        </p:nvSpPr>
        <p:spPr>
          <a:xfrm>
            <a:off x="6510750" y="4409950"/>
            <a:ext cx="334800" cy="32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49" name="Google Shape;549;p37"/>
          <p:cNvSpPr txBox="1"/>
          <p:nvPr/>
        </p:nvSpPr>
        <p:spPr>
          <a:xfrm>
            <a:off x="71803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0" name="Google Shape;550;p37"/>
          <p:cNvSpPr txBox="1"/>
          <p:nvPr/>
        </p:nvSpPr>
        <p:spPr>
          <a:xfrm>
            <a:off x="68455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1" name="Google Shape;551;p37"/>
          <p:cNvSpPr txBox="1"/>
          <p:nvPr/>
        </p:nvSpPr>
        <p:spPr>
          <a:xfrm>
            <a:off x="6510750" y="1803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17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2" name="Google Shape;552;p37"/>
          <p:cNvSpPr txBox="1"/>
          <p:nvPr/>
        </p:nvSpPr>
        <p:spPr>
          <a:xfrm>
            <a:off x="2619750" y="2129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3" name="Google Shape;553;p37"/>
          <p:cNvSpPr txBox="1"/>
          <p:nvPr/>
        </p:nvSpPr>
        <p:spPr>
          <a:xfrm>
            <a:off x="2090402" y="2129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4" name="Google Shape;554;p37"/>
          <p:cNvSpPr txBox="1"/>
          <p:nvPr/>
        </p:nvSpPr>
        <p:spPr>
          <a:xfrm>
            <a:off x="1755600" y="2129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5" name="Google Shape;555;p37"/>
          <p:cNvSpPr txBox="1"/>
          <p:nvPr/>
        </p:nvSpPr>
        <p:spPr>
          <a:xfrm>
            <a:off x="1226252" y="2129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6" name="Google Shape;556;p37"/>
          <p:cNvSpPr txBox="1"/>
          <p:nvPr/>
        </p:nvSpPr>
        <p:spPr>
          <a:xfrm>
            <a:off x="2619750" y="2455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7" name="Google Shape;557;p37"/>
          <p:cNvSpPr txBox="1"/>
          <p:nvPr/>
        </p:nvSpPr>
        <p:spPr>
          <a:xfrm>
            <a:off x="2090402" y="2455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8" name="Google Shape;558;p37"/>
          <p:cNvSpPr txBox="1"/>
          <p:nvPr/>
        </p:nvSpPr>
        <p:spPr>
          <a:xfrm>
            <a:off x="1755600" y="2455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59" name="Google Shape;559;p37"/>
          <p:cNvSpPr txBox="1"/>
          <p:nvPr/>
        </p:nvSpPr>
        <p:spPr>
          <a:xfrm>
            <a:off x="1226252" y="2455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0" name="Google Shape;560;p37"/>
          <p:cNvSpPr txBox="1"/>
          <p:nvPr/>
        </p:nvSpPr>
        <p:spPr>
          <a:xfrm>
            <a:off x="2619750" y="2780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1" name="Google Shape;561;p37"/>
          <p:cNvSpPr txBox="1"/>
          <p:nvPr/>
        </p:nvSpPr>
        <p:spPr>
          <a:xfrm>
            <a:off x="2090402" y="2780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2" name="Google Shape;562;p37"/>
          <p:cNvSpPr txBox="1"/>
          <p:nvPr/>
        </p:nvSpPr>
        <p:spPr>
          <a:xfrm>
            <a:off x="1755600" y="2780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3" name="Google Shape;563;p37"/>
          <p:cNvSpPr txBox="1"/>
          <p:nvPr/>
        </p:nvSpPr>
        <p:spPr>
          <a:xfrm>
            <a:off x="1226252" y="2780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4" name="Google Shape;564;p37"/>
          <p:cNvSpPr txBox="1"/>
          <p:nvPr/>
        </p:nvSpPr>
        <p:spPr>
          <a:xfrm>
            <a:off x="2619750" y="31067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5" name="Google Shape;565;p37"/>
          <p:cNvSpPr txBox="1"/>
          <p:nvPr/>
        </p:nvSpPr>
        <p:spPr>
          <a:xfrm>
            <a:off x="2090402" y="31067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6" name="Google Shape;566;p37"/>
          <p:cNvSpPr txBox="1"/>
          <p:nvPr/>
        </p:nvSpPr>
        <p:spPr>
          <a:xfrm>
            <a:off x="1755600" y="31067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7" name="Google Shape;567;p37"/>
          <p:cNvSpPr txBox="1"/>
          <p:nvPr/>
        </p:nvSpPr>
        <p:spPr>
          <a:xfrm>
            <a:off x="1226252" y="31067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8" name="Google Shape;568;p37"/>
          <p:cNvSpPr txBox="1"/>
          <p:nvPr/>
        </p:nvSpPr>
        <p:spPr>
          <a:xfrm>
            <a:off x="2619750" y="3432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69" name="Google Shape;569;p37"/>
          <p:cNvSpPr txBox="1"/>
          <p:nvPr/>
        </p:nvSpPr>
        <p:spPr>
          <a:xfrm>
            <a:off x="2090402" y="34325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0" name="Google Shape;570;p37"/>
          <p:cNvSpPr txBox="1"/>
          <p:nvPr/>
        </p:nvSpPr>
        <p:spPr>
          <a:xfrm>
            <a:off x="1755600" y="3432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1" name="Google Shape;571;p37"/>
          <p:cNvSpPr txBox="1"/>
          <p:nvPr/>
        </p:nvSpPr>
        <p:spPr>
          <a:xfrm>
            <a:off x="1226252" y="34325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2" name="Google Shape;572;p37"/>
          <p:cNvSpPr txBox="1"/>
          <p:nvPr/>
        </p:nvSpPr>
        <p:spPr>
          <a:xfrm>
            <a:off x="2619750" y="3758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3" name="Google Shape;573;p37"/>
          <p:cNvSpPr txBox="1"/>
          <p:nvPr/>
        </p:nvSpPr>
        <p:spPr>
          <a:xfrm>
            <a:off x="2090402" y="3758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4" name="Google Shape;574;p37"/>
          <p:cNvSpPr txBox="1"/>
          <p:nvPr/>
        </p:nvSpPr>
        <p:spPr>
          <a:xfrm>
            <a:off x="1755600" y="3758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5" name="Google Shape;575;p37"/>
          <p:cNvSpPr txBox="1"/>
          <p:nvPr/>
        </p:nvSpPr>
        <p:spPr>
          <a:xfrm>
            <a:off x="1226252" y="3758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6" name="Google Shape;576;p37"/>
          <p:cNvSpPr txBox="1"/>
          <p:nvPr/>
        </p:nvSpPr>
        <p:spPr>
          <a:xfrm>
            <a:off x="2619750" y="4084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7" name="Google Shape;577;p37"/>
          <p:cNvSpPr txBox="1"/>
          <p:nvPr/>
        </p:nvSpPr>
        <p:spPr>
          <a:xfrm>
            <a:off x="2090402" y="4084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8" name="Google Shape;578;p37"/>
          <p:cNvSpPr txBox="1"/>
          <p:nvPr/>
        </p:nvSpPr>
        <p:spPr>
          <a:xfrm>
            <a:off x="1755600" y="4084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79" name="Google Shape;579;p37"/>
          <p:cNvSpPr txBox="1"/>
          <p:nvPr/>
        </p:nvSpPr>
        <p:spPr>
          <a:xfrm>
            <a:off x="1226252" y="4084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0" name="Google Shape;580;p37"/>
          <p:cNvSpPr txBox="1"/>
          <p:nvPr/>
        </p:nvSpPr>
        <p:spPr>
          <a:xfrm>
            <a:off x="2619750" y="4409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1" name="Google Shape;581;p37"/>
          <p:cNvSpPr txBox="1"/>
          <p:nvPr/>
        </p:nvSpPr>
        <p:spPr>
          <a:xfrm>
            <a:off x="2090402" y="4409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2" name="Google Shape;582;p37"/>
          <p:cNvSpPr txBox="1"/>
          <p:nvPr/>
        </p:nvSpPr>
        <p:spPr>
          <a:xfrm>
            <a:off x="1755600" y="4409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3" name="Google Shape;583;p37"/>
          <p:cNvSpPr txBox="1"/>
          <p:nvPr/>
        </p:nvSpPr>
        <p:spPr>
          <a:xfrm>
            <a:off x="1226252" y="4409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4" name="Google Shape;584;p37"/>
          <p:cNvSpPr txBox="1"/>
          <p:nvPr/>
        </p:nvSpPr>
        <p:spPr>
          <a:xfrm>
            <a:off x="6175950" y="2129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5" name="Google Shape;585;p37"/>
          <p:cNvSpPr txBox="1"/>
          <p:nvPr/>
        </p:nvSpPr>
        <p:spPr>
          <a:xfrm>
            <a:off x="5646602" y="2129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8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6" name="Google Shape;586;p37"/>
          <p:cNvSpPr txBox="1"/>
          <p:nvPr/>
        </p:nvSpPr>
        <p:spPr>
          <a:xfrm>
            <a:off x="5311800" y="2129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7" name="Google Shape;587;p37"/>
          <p:cNvSpPr txBox="1"/>
          <p:nvPr/>
        </p:nvSpPr>
        <p:spPr>
          <a:xfrm>
            <a:off x="4782452" y="2129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8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8" name="Google Shape;588;p37"/>
          <p:cNvSpPr txBox="1"/>
          <p:nvPr/>
        </p:nvSpPr>
        <p:spPr>
          <a:xfrm>
            <a:off x="6175950" y="2455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89" name="Google Shape;589;p37"/>
          <p:cNvSpPr txBox="1"/>
          <p:nvPr/>
        </p:nvSpPr>
        <p:spPr>
          <a:xfrm>
            <a:off x="5646602" y="2455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9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0" name="Google Shape;590;p37"/>
          <p:cNvSpPr txBox="1"/>
          <p:nvPr/>
        </p:nvSpPr>
        <p:spPr>
          <a:xfrm>
            <a:off x="5311800" y="2455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1" name="Google Shape;591;p37"/>
          <p:cNvSpPr txBox="1"/>
          <p:nvPr/>
        </p:nvSpPr>
        <p:spPr>
          <a:xfrm>
            <a:off x="4782452" y="2455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9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2" name="Google Shape;592;p37"/>
          <p:cNvSpPr txBox="1"/>
          <p:nvPr/>
        </p:nvSpPr>
        <p:spPr>
          <a:xfrm>
            <a:off x="6175950" y="2780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3" name="Google Shape;593;p37"/>
          <p:cNvSpPr txBox="1"/>
          <p:nvPr/>
        </p:nvSpPr>
        <p:spPr>
          <a:xfrm>
            <a:off x="5646602" y="2780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4" name="Google Shape;594;p37"/>
          <p:cNvSpPr txBox="1"/>
          <p:nvPr/>
        </p:nvSpPr>
        <p:spPr>
          <a:xfrm>
            <a:off x="5311800" y="2780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5" name="Google Shape;595;p37"/>
          <p:cNvSpPr txBox="1"/>
          <p:nvPr/>
        </p:nvSpPr>
        <p:spPr>
          <a:xfrm>
            <a:off x="4782452" y="2780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A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6" name="Google Shape;596;p37"/>
          <p:cNvSpPr txBox="1"/>
          <p:nvPr/>
        </p:nvSpPr>
        <p:spPr>
          <a:xfrm>
            <a:off x="6175950" y="31067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7" name="Google Shape;597;p37"/>
          <p:cNvSpPr txBox="1"/>
          <p:nvPr/>
        </p:nvSpPr>
        <p:spPr>
          <a:xfrm>
            <a:off x="5646602" y="31067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11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8" name="Google Shape;598;p37"/>
          <p:cNvSpPr txBox="1"/>
          <p:nvPr/>
        </p:nvSpPr>
        <p:spPr>
          <a:xfrm>
            <a:off x="5311800" y="31067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599" name="Google Shape;599;p37"/>
          <p:cNvSpPr txBox="1"/>
          <p:nvPr/>
        </p:nvSpPr>
        <p:spPr>
          <a:xfrm>
            <a:off x="4782452" y="31067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B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0" name="Google Shape;600;p37"/>
          <p:cNvSpPr txBox="1"/>
          <p:nvPr/>
        </p:nvSpPr>
        <p:spPr>
          <a:xfrm>
            <a:off x="6175950" y="3432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1" name="Google Shape;601;p37"/>
          <p:cNvSpPr txBox="1"/>
          <p:nvPr/>
        </p:nvSpPr>
        <p:spPr>
          <a:xfrm>
            <a:off x="5646602" y="34325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12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2" name="Google Shape;602;p37"/>
          <p:cNvSpPr txBox="1"/>
          <p:nvPr/>
        </p:nvSpPr>
        <p:spPr>
          <a:xfrm>
            <a:off x="5311800" y="34325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3" name="Google Shape;603;p37"/>
          <p:cNvSpPr txBox="1"/>
          <p:nvPr/>
        </p:nvSpPr>
        <p:spPr>
          <a:xfrm>
            <a:off x="4782452" y="34325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C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4" name="Google Shape;604;p37"/>
          <p:cNvSpPr txBox="1"/>
          <p:nvPr/>
        </p:nvSpPr>
        <p:spPr>
          <a:xfrm>
            <a:off x="6175950" y="3758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5" name="Google Shape;605;p37"/>
          <p:cNvSpPr txBox="1"/>
          <p:nvPr/>
        </p:nvSpPr>
        <p:spPr>
          <a:xfrm>
            <a:off x="5646602" y="3758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13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6" name="Google Shape;606;p37"/>
          <p:cNvSpPr txBox="1"/>
          <p:nvPr/>
        </p:nvSpPr>
        <p:spPr>
          <a:xfrm>
            <a:off x="5311800" y="37583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7" name="Google Shape;607;p37"/>
          <p:cNvSpPr txBox="1"/>
          <p:nvPr/>
        </p:nvSpPr>
        <p:spPr>
          <a:xfrm>
            <a:off x="4782452" y="37583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D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8" name="Google Shape;608;p37"/>
          <p:cNvSpPr txBox="1"/>
          <p:nvPr/>
        </p:nvSpPr>
        <p:spPr>
          <a:xfrm>
            <a:off x="6175950" y="4084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09" name="Google Shape;609;p37"/>
          <p:cNvSpPr txBox="1"/>
          <p:nvPr/>
        </p:nvSpPr>
        <p:spPr>
          <a:xfrm>
            <a:off x="5646602" y="4084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14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0" name="Google Shape;610;p37"/>
          <p:cNvSpPr txBox="1"/>
          <p:nvPr/>
        </p:nvSpPr>
        <p:spPr>
          <a:xfrm>
            <a:off x="5311800" y="40841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1" name="Google Shape;611;p37"/>
          <p:cNvSpPr txBox="1"/>
          <p:nvPr/>
        </p:nvSpPr>
        <p:spPr>
          <a:xfrm>
            <a:off x="4782452" y="40841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E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2" name="Google Shape;612;p37"/>
          <p:cNvSpPr txBox="1"/>
          <p:nvPr/>
        </p:nvSpPr>
        <p:spPr>
          <a:xfrm>
            <a:off x="6175950" y="4409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3" name="Google Shape;613;p37"/>
          <p:cNvSpPr txBox="1"/>
          <p:nvPr/>
        </p:nvSpPr>
        <p:spPr>
          <a:xfrm>
            <a:off x="5646602" y="4409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15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10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4" name="Google Shape;614;p37"/>
          <p:cNvSpPr txBox="1"/>
          <p:nvPr/>
        </p:nvSpPr>
        <p:spPr>
          <a:xfrm>
            <a:off x="5311800" y="4409950"/>
            <a:ext cx="334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=</a:t>
            </a:r>
            <a:endParaRPr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15" name="Google Shape;615;p37"/>
          <p:cNvSpPr txBox="1"/>
          <p:nvPr/>
        </p:nvSpPr>
        <p:spPr>
          <a:xfrm>
            <a:off x="4782452" y="4409950"/>
            <a:ext cx="5295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F</a:t>
            </a:r>
            <a:r>
              <a:rPr baseline="-25000" lang="it" sz="16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16</a:t>
            </a:r>
            <a:endParaRPr baseline="-25000" sz="17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Esadecimale a Decimale</a:t>
            </a:r>
            <a:endParaRPr/>
          </a:p>
        </p:txBody>
      </p:sp>
      <p:sp>
        <p:nvSpPr>
          <p:cNvPr id="621" name="Google Shape;621;p38"/>
          <p:cNvSpPr txBox="1"/>
          <p:nvPr/>
        </p:nvSpPr>
        <p:spPr>
          <a:xfrm>
            <a:off x="55666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2" name="Google Shape;622;p38"/>
          <p:cNvSpPr txBox="1"/>
          <p:nvPr/>
        </p:nvSpPr>
        <p:spPr>
          <a:xfrm>
            <a:off x="60028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F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3" name="Google Shape;623;p38"/>
          <p:cNvSpPr txBox="1"/>
          <p:nvPr/>
        </p:nvSpPr>
        <p:spPr>
          <a:xfrm>
            <a:off x="64390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2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4" name="Google Shape;624;p38"/>
          <p:cNvSpPr txBox="1"/>
          <p:nvPr/>
        </p:nvSpPr>
        <p:spPr>
          <a:xfrm>
            <a:off x="68752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5" name="Google Shape;625;p38"/>
          <p:cNvSpPr txBox="1"/>
          <p:nvPr/>
        </p:nvSpPr>
        <p:spPr>
          <a:xfrm>
            <a:off x="1832600" y="2067775"/>
            <a:ext cx="373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EF25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16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    0xEF25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6" name="Google Shape;626;p38"/>
          <p:cNvSpPr txBox="1"/>
          <p:nvPr/>
        </p:nvSpPr>
        <p:spPr>
          <a:xfrm>
            <a:off x="55666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7" name="Google Shape;627;p38"/>
          <p:cNvSpPr txBox="1"/>
          <p:nvPr/>
        </p:nvSpPr>
        <p:spPr>
          <a:xfrm>
            <a:off x="60028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8" name="Google Shape;628;p38"/>
          <p:cNvSpPr txBox="1"/>
          <p:nvPr/>
        </p:nvSpPr>
        <p:spPr>
          <a:xfrm>
            <a:off x="64390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29" name="Google Shape;629;p38"/>
          <p:cNvSpPr txBox="1"/>
          <p:nvPr/>
        </p:nvSpPr>
        <p:spPr>
          <a:xfrm>
            <a:off x="68752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30" name="Google Shape;630;p38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latin typeface="Exo 2"/>
                <a:ea typeface="Exo 2"/>
                <a:cs typeface="Exo 2"/>
                <a:sym typeface="Exo 2"/>
              </a:rPr>
              <a:t>                                           (14 x 16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3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(15 x 16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2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(2 x 16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1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 + (5 x 16</a:t>
            </a:r>
            <a:r>
              <a:rPr baseline="30000" lang="it" sz="2300">
                <a:latin typeface="Exo 2"/>
                <a:ea typeface="Exo 2"/>
                <a:cs typeface="Exo 2"/>
                <a:sym typeface="Exo 2"/>
              </a:rPr>
              <a:t>0</a:t>
            </a:r>
            <a:r>
              <a:rPr lang="it" sz="2300">
                <a:latin typeface="Exo 2"/>
                <a:ea typeface="Exo 2"/>
                <a:cs typeface="Exo 2"/>
                <a:sym typeface="Exo 2"/>
              </a:rPr>
              <a:t>)</a:t>
            </a:r>
            <a:endParaRPr sz="2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31" name="Google Shape;631;p38"/>
          <p:cNvSpPr txBox="1"/>
          <p:nvPr/>
        </p:nvSpPr>
        <p:spPr>
          <a:xfrm>
            <a:off x="3346450" y="3344925"/>
            <a:ext cx="11886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38"/>
          <p:cNvSpPr txBox="1"/>
          <p:nvPr/>
        </p:nvSpPr>
        <p:spPr>
          <a:xfrm>
            <a:off x="4809025" y="3344925"/>
            <a:ext cx="11553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8"/>
          <p:cNvSpPr txBox="1"/>
          <p:nvPr/>
        </p:nvSpPr>
        <p:spPr>
          <a:xfrm>
            <a:off x="6243800" y="3344925"/>
            <a:ext cx="10266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8"/>
          <p:cNvSpPr txBox="1"/>
          <p:nvPr/>
        </p:nvSpPr>
        <p:spPr>
          <a:xfrm>
            <a:off x="7545125" y="3344925"/>
            <a:ext cx="10791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35" name="Google Shape;635;p38"/>
          <p:cNvCxnSpPr>
            <a:stCxn id="621" idx="2"/>
            <a:endCxn id="631" idx="0"/>
          </p:cNvCxnSpPr>
          <p:nvPr/>
        </p:nvCxnSpPr>
        <p:spPr>
          <a:xfrm flipH="1">
            <a:off x="3940900" y="2564725"/>
            <a:ext cx="18438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8"/>
          <p:cNvCxnSpPr>
            <a:stCxn id="622" idx="2"/>
            <a:endCxn id="632" idx="0"/>
          </p:cNvCxnSpPr>
          <p:nvPr/>
        </p:nvCxnSpPr>
        <p:spPr>
          <a:xfrm flipH="1">
            <a:off x="5386600" y="2564725"/>
            <a:ext cx="8343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7" name="Google Shape;637;p38"/>
          <p:cNvCxnSpPr>
            <a:stCxn id="623" idx="2"/>
            <a:endCxn id="633" idx="0"/>
          </p:cNvCxnSpPr>
          <p:nvPr/>
        </p:nvCxnSpPr>
        <p:spPr>
          <a:xfrm>
            <a:off x="6657100" y="2564725"/>
            <a:ext cx="999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8" name="Google Shape;638;p38"/>
          <p:cNvCxnSpPr>
            <a:stCxn id="624" idx="2"/>
            <a:endCxn id="634" idx="0"/>
          </p:cNvCxnSpPr>
          <p:nvPr/>
        </p:nvCxnSpPr>
        <p:spPr>
          <a:xfrm>
            <a:off x="7093300" y="2564725"/>
            <a:ext cx="9915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Esadecimale a Decimale</a:t>
            </a:r>
            <a:endParaRPr/>
          </a:p>
        </p:txBody>
      </p:sp>
      <p:sp>
        <p:nvSpPr>
          <p:cNvPr id="644" name="Google Shape;644;p39"/>
          <p:cNvSpPr txBox="1"/>
          <p:nvPr/>
        </p:nvSpPr>
        <p:spPr>
          <a:xfrm>
            <a:off x="55666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5" name="Google Shape;645;p39"/>
          <p:cNvSpPr txBox="1"/>
          <p:nvPr/>
        </p:nvSpPr>
        <p:spPr>
          <a:xfrm>
            <a:off x="60028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F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6" name="Google Shape;646;p39"/>
          <p:cNvSpPr txBox="1"/>
          <p:nvPr/>
        </p:nvSpPr>
        <p:spPr>
          <a:xfrm>
            <a:off x="64390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2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7" name="Google Shape;647;p39"/>
          <p:cNvSpPr txBox="1"/>
          <p:nvPr/>
        </p:nvSpPr>
        <p:spPr>
          <a:xfrm>
            <a:off x="6875200" y="2140225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5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8" name="Google Shape;648;p39"/>
          <p:cNvSpPr txBox="1"/>
          <p:nvPr/>
        </p:nvSpPr>
        <p:spPr>
          <a:xfrm>
            <a:off x="1832600" y="2067775"/>
            <a:ext cx="373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EF25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16</a:t>
            </a:r>
            <a:r>
              <a:rPr lang="it" sz="2500">
                <a:latin typeface="Exo 2"/>
                <a:ea typeface="Exo 2"/>
                <a:cs typeface="Exo 2"/>
                <a:sym typeface="Exo 2"/>
              </a:rPr>
              <a:t>    =    0xEF25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49" name="Google Shape;649;p39"/>
          <p:cNvSpPr txBox="1"/>
          <p:nvPr/>
        </p:nvSpPr>
        <p:spPr>
          <a:xfrm>
            <a:off x="55666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50" name="Google Shape;650;p39"/>
          <p:cNvSpPr txBox="1"/>
          <p:nvPr/>
        </p:nvSpPr>
        <p:spPr>
          <a:xfrm>
            <a:off x="60028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51" name="Google Shape;651;p39"/>
          <p:cNvSpPr txBox="1"/>
          <p:nvPr/>
        </p:nvSpPr>
        <p:spPr>
          <a:xfrm>
            <a:off x="64390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52" name="Google Shape;652;p39"/>
          <p:cNvSpPr txBox="1"/>
          <p:nvPr/>
        </p:nvSpPr>
        <p:spPr>
          <a:xfrm>
            <a:off x="6875200" y="1715725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53" name="Google Shape;653;p39"/>
          <p:cNvSpPr txBox="1"/>
          <p:nvPr/>
        </p:nvSpPr>
        <p:spPr>
          <a:xfrm>
            <a:off x="311700" y="3232875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>
                <a:latin typeface="Exo 2"/>
                <a:ea typeface="Exo 2"/>
                <a:cs typeface="Exo 2"/>
                <a:sym typeface="Exo 2"/>
              </a:rPr>
              <a:t>                                                  (14 x 4096) + (15 x 256) + (2 x 16) + 5</a:t>
            </a:r>
            <a:endParaRPr sz="23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54" name="Google Shape;654;p39"/>
          <p:cNvSpPr txBox="1"/>
          <p:nvPr/>
        </p:nvSpPr>
        <p:spPr>
          <a:xfrm>
            <a:off x="3834625" y="3344925"/>
            <a:ext cx="14967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39"/>
          <p:cNvSpPr txBox="1"/>
          <p:nvPr/>
        </p:nvSpPr>
        <p:spPr>
          <a:xfrm>
            <a:off x="5603375" y="3344925"/>
            <a:ext cx="12774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39"/>
          <p:cNvSpPr txBox="1"/>
          <p:nvPr/>
        </p:nvSpPr>
        <p:spPr>
          <a:xfrm>
            <a:off x="7152800" y="3344925"/>
            <a:ext cx="9348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9"/>
          <p:cNvSpPr txBox="1"/>
          <p:nvPr/>
        </p:nvSpPr>
        <p:spPr>
          <a:xfrm>
            <a:off x="8359625" y="3344925"/>
            <a:ext cx="212100" cy="34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" name="Google Shape;658;p39"/>
          <p:cNvCxnSpPr>
            <a:stCxn id="644" idx="2"/>
            <a:endCxn id="654" idx="0"/>
          </p:cNvCxnSpPr>
          <p:nvPr/>
        </p:nvCxnSpPr>
        <p:spPr>
          <a:xfrm flipH="1">
            <a:off x="4582900" y="2564725"/>
            <a:ext cx="12018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9" name="Google Shape;659;p39"/>
          <p:cNvCxnSpPr>
            <a:stCxn id="645" idx="2"/>
            <a:endCxn id="655" idx="0"/>
          </p:cNvCxnSpPr>
          <p:nvPr/>
        </p:nvCxnSpPr>
        <p:spPr>
          <a:xfrm>
            <a:off x="6220900" y="2564725"/>
            <a:ext cx="213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0" name="Google Shape;660;p39"/>
          <p:cNvCxnSpPr>
            <a:stCxn id="646" idx="2"/>
            <a:endCxn id="656" idx="0"/>
          </p:cNvCxnSpPr>
          <p:nvPr/>
        </p:nvCxnSpPr>
        <p:spPr>
          <a:xfrm>
            <a:off x="6657100" y="2564725"/>
            <a:ext cx="9630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39"/>
          <p:cNvCxnSpPr>
            <a:stCxn id="647" idx="2"/>
            <a:endCxn id="657" idx="0"/>
          </p:cNvCxnSpPr>
          <p:nvPr/>
        </p:nvCxnSpPr>
        <p:spPr>
          <a:xfrm>
            <a:off x="7093300" y="2564725"/>
            <a:ext cx="1372500" cy="780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9"/>
          <p:cNvSpPr txBox="1"/>
          <p:nvPr/>
        </p:nvSpPr>
        <p:spPr>
          <a:xfrm>
            <a:off x="5900525" y="3881625"/>
            <a:ext cx="1369800" cy="10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      =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61221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10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Decimale a Esadecimale</a:t>
            </a:r>
            <a:endParaRPr/>
          </a:p>
        </p:txBody>
      </p:sp>
      <p:sp>
        <p:nvSpPr>
          <p:cNvPr id="668" name="Google Shape;668;p40"/>
          <p:cNvSpPr txBox="1"/>
          <p:nvPr/>
        </p:nvSpPr>
        <p:spPr>
          <a:xfrm>
            <a:off x="3743726" y="2119600"/>
            <a:ext cx="1514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F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E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B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69" name="Google Shape;669;p40"/>
          <p:cNvSpPr txBox="1"/>
          <p:nvPr/>
        </p:nvSpPr>
        <p:spPr>
          <a:xfrm>
            <a:off x="2094901" y="2119600"/>
            <a:ext cx="1514400" cy="27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48879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3054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190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11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670" name="Google Shape;670;p40"/>
          <p:cNvCxnSpPr/>
          <p:nvPr/>
        </p:nvCxnSpPr>
        <p:spPr>
          <a:xfrm>
            <a:off x="3664001" y="2253400"/>
            <a:ext cx="0" cy="2526300"/>
          </a:xfrm>
          <a:prstGeom prst="straightConnector1">
            <a:avLst/>
          </a:prstGeom>
          <a:noFill/>
          <a:ln cap="flat" cmpd="sng" w="2857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40"/>
          <p:cNvSpPr txBox="1"/>
          <p:nvPr/>
        </p:nvSpPr>
        <p:spPr>
          <a:xfrm>
            <a:off x="5658301" y="2551825"/>
            <a:ext cx="1390800" cy="4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0xBEEF</a:t>
            </a:r>
            <a:endParaRPr baseline="-25000"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672" name="Google Shape;672;p40"/>
          <p:cNvCxnSpPr/>
          <p:nvPr/>
        </p:nvCxnSpPr>
        <p:spPr>
          <a:xfrm rot="10800000">
            <a:off x="4215951" y="2304175"/>
            <a:ext cx="0" cy="1341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40"/>
          <p:cNvCxnSpPr/>
          <p:nvPr/>
        </p:nvCxnSpPr>
        <p:spPr>
          <a:xfrm>
            <a:off x="5976451" y="3095050"/>
            <a:ext cx="756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Da Binario a Esadecimale</a:t>
            </a:r>
            <a:endParaRPr/>
          </a:p>
        </p:txBody>
      </p:sp>
      <p:sp>
        <p:nvSpPr>
          <p:cNvPr id="679" name="Google Shape;679;p41"/>
          <p:cNvSpPr txBox="1"/>
          <p:nvPr/>
        </p:nvSpPr>
        <p:spPr>
          <a:xfrm>
            <a:off x="2827200" y="21502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0" name="Google Shape;680;p41"/>
          <p:cNvSpPr txBox="1"/>
          <p:nvPr/>
        </p:nvSpPr>
        <p:spPr>
          <a:xfrm>
            <a:off x="3263400" y="21502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1" name="Google Shape;681;p41"/>
          <p:cNvSpPr txBox="1"/>
          <p:nvPr/>
        </p:nvSpPr>
        <p:spPr>
          <a:xfrm>
            <a:off x="3699600" y="21502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2" name="Google Shape;682;p41"/>
          <p:cNvSpPr txBox="1"/>
          <p:nvPr/>
        </p:nvSpPr>
        <p:spPr>
          <a:xfrm>
            <a:off x="4135800" y="21502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2827200" y="17257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7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4" name="Google Shape;684;p41"/>
          <p:cNvSpPr txBox="1"/>
          <p:nvPr/>
        </p:nvSpPr>
        <p:spPr>
          <a:xfrm>
            <a:off x="3263400" y="17257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6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5" name="Google Shape;685;p41"/>
          <p:cNvSpPr txBox="1"/>
          <p:nvPr/>
        </p:nvSpPr>
        <p:spPr>
          <a:xfrm>
            <a:off x="3699600" y="17257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5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6" name="Google Shape;686;p41"/>
          <p:cNvSpPr txBox="1"/>
          <p:nvPr/>
        </p:nvSpPr>
        <p:spPr>
          <a:xfrm>
            <a:off x="4135800" y="17257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4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7" name="Google Shape;687;p41"/>
          <p:cNvSpPr txBox="1"/>
          <p:nvPr/>
        </p:nvSpPr>
        <p:spPr>
          <a:xfrm>
            <a:off x="4572000" y="21501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5008200" y="21501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89" name="Google Shape;689;p41"/>
          <p:cNvSpPr txBox="1"/>
          <p:nvPr/>
        </p:nvSpPr>
        <p:spPr>
          <a:xfrm>
            <a:off x="5444400" y="21501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0" name="Google Shape;690;p41"/>
          <p:cNvSpPr txBox="1"/>
          <p:nvPr/>
        </p:nvSpPr>
        <p:spPr>
          <a:xfrm>
            <a:off x="5880600" y="215012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1" name="Google Shape;691;p41"/>
          <p:cNvSpPr txBox="1"/>
          <p:nvPr/>
        </p:nvSpPr>
        <p:spPr>
          <a:xfrm>
            <a:off x="4572000" y="17255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2" name="Google Shape;692;p41"/>
          <p:cNvSpPr txBox="1"/>
          <p:nvPr/>
        </p:nvSpPr>
        <p:spPr>
          <a:xfrm>
            <a:off x="5008200" y="17255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5444400" y="17255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4" name="Google Shape;694;p41"/>
          <p:cNvSpPr txBox="1"/>
          <p:nvPr/>
        </p:nvSpPr>
        <p:spPr>
          <a:xfrm>
            <a:off x="5880600" y="172552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5" name="Google Shape;695;p41"/>
          <p:cNvSpPr txBox="1"/>
          <p:nvPr/>
        </p:nvSpPr>
        <p:spPr>
          <a:xfrm>
            <a:off x="19548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6" name="Google Shape;696;p41"/>
          <p:cNvSpPr txBox="1"/>
          <p:nvPr/>
        </p:nvSpPr>
        <p:spPr>
          <a:xfrm>
            <a:off x="23910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7" name="Google Shape;697;p41"/>
          <p:cNvSpPr txBox="1"/>
          <p:nvPr/>
        </p:nvSpPr>
        <p:spPr>
          <a:xfrm>
            <a:off x="28272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32634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699" name="Google Shape;699;p41"/>
          <p:cNvSpPr txBox="1"/>
          <p:nvPr/>
        </p:nvSpPr>
        <p:spPr>
          <a:xfrm>
            <a:off x="54444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0" name="Google Shape;700;p41"/>
          <p:cNvSpPr txBox="1"/>
          <p:nvPr/>
        </p:nvSpPr>
        <p:spPr>
          <a:xfrm>
            <a:off x="58806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1" name="Google Shape;701;p41"/>
          <p:cNvSpPr txBox="1"/>
          <p:nvPr/>
        </p:nvSpPr>
        <p:spPr>
          <a:xfrm>
            <a:off x="63168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0</a:t>
            </a:r>
            <a:endParaRPr sz="26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2" name="Google Shape;702;p41"/>
          <p:cNvSpPr txBox="1"/>
          <p:nvPr/>
        </p:nvSpPr>
        <p:spPr>
          <a:xfrm>
            <a:off x="6753000" y="3306571"/>
            <a:ext cx="436200" cy="4245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solidFill>
                  <a:srgbClr val="000000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600">
              <a:solidFill>
                <a:srgbClr val="00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3" name="Google Shape;703;p41"/>
          <p:cNvSpPr txBox="1"/>
          <p:nvPr/>
        </p:nvSpPr>
        <p:spPr>
          <a:xfrm>
            <a:off x="54444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4" name="Google Shape;704;p41"/>
          <p:cNvSpPr txBox="1"/>
          <p:nvPr/>
        </p:nvSpPr>
        <p:spPr>
          <a:xfrm>
            <a:off x="63168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5" name="Google Shape;705;p41"/>
          <p:cNvSpPr txBox="1"/>
          <p:nvPr/>
        </p:nvSpPr>
        <p:spPr>
          <a:xfrm>
            <a:off x="67530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6" name="Google Shape;706;p41"/>
          <p:cNvSpPr txBox="1"/>
          <p:nvPr/>
        </p:nvSpPr>
        <p:spPr>
          <a:xfrm>
            <a:off x="19548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3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7" name="Google Shape;707;p41"/>
          <p:cNvSpPr txBox="1"/>
          <p:nvPr/>
        </p:nvSpPr>
        <p:spPr>
          <a:xfrm>
            <a:off x="23910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8" name="Google Shape;708;p41"/>
          <p:cNvSpPr txBox="1"/>
          <p:nvPr/>
        </p:nvSpPr>
        <p:spPr>
          <a:xfrm>
            <a:off x="32634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09" name="Google Shape;709;p41"/>
          <p:cNvSpPr/>
          <p:nvPr/>
        </p:nvSpPr>
        <p:spPr>
          <a:xfrm rot="-5400000">
            <a:off x="3613950" y="1827946"/>
            <a:ext cx="158400" cy="173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1"/>
          <p:cNvSpPr/>
          <p:nvPr/>
        </p:nvSpPr>
        <p:spPr>
          <a:xfrm rot="-5400000">
            <a:off x="5371650" y="1827946"/>
            <a:ext cx="158400" cy="1731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1" name="Google Shape;711;p41"/>
          <p:cNvCxnSpPr>
            <a:stCxn id="710" idx="1"/>
          </p:cNvCxnSpPr>
          <p:nvPr/>
        </p:nvCxnSpPr>
        <p:spPr>
          <a:xfrm>
            <a:off x="5450850" y="2773096"/>
            <a:ext cx="882300" cy="5292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2" name="Google Shape;712;p41"/>
          <p:cNvSpPr txBox="1"/>
          <p:nvPr/>
        </p:nvSpPr>
        <p:spPr>
          <a:xfrm>
            <a:off x="58806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2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713" name="Google Shape;713;p41"/>
          <p:cNvCxnSpPr>
            <a:stCxn id="709" idx="1"/>
          </p:cNvCxnSpPr>
          <p:nvPr/>
        </p:nvCxnSpPr>
        <p:spPr>
          <a:xfrm flipH="1">
            <a:off x="2839950" y="2773096"/>
            <a:ext cx="853200" cy="522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4" name="Google Shape;714;p41"/>
          <p:cNvSpPr txBox="1"/>
          <p:nvPr/>
        </p:nvSpPr>
        <p:spPr>
          <a:xfrm>
            <a:off x="2827200" y="2882071"/>
            <a:ext cx="436200" cy="4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595959"/>
                </a:solidFill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solidFill>
                <a:srgbClr val="595959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15" name="Google Shape;715;p41"/>
          <p:cNvSpPr txBox="1"/>
          <p:nvPr/>
        </p:nvSpPr>
        <p:spPr>
          <a:xfrm>
            <a:off x="2647975" y="3997171"/>
            <a:ext cx="567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3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16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16" name="Google Shape;716;p41"/>
          <p:cNvSpPr txBox="1"/>
          <p:nvPr/>
        </p:nvSpPr>
        <p:spPr>
          <a:xfrm>
            <a:off x="6113100" y="3997171"/>
            <a:ext cx="639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Exo 2"/>
                <a:ea typeface="Exo 2"/>
                <a:cs typeface="Exo 2"/>
                <a:sym typeface="Exo 2"/>
              </a:rPr>
              <a:t>D</a:t>
            </a:r>
            <a:r>
              <a:rPr baseline="-25000" lang="it" sz="2500">
                <a:latin typeface="Exo 2"/>
                <a:ea typeface="Exo 2"/>
                <a:cs typeface="Exo 2"/>
                <a:sym typeface="Exo 2"/>
              </a:rPr>
              <a:t>16</a:t>
            </a:r>
            <a:endParaRPr sz="2500">
              <a:latin typeface="Exo 2"/>
              <a:ea typeface="Exo 2"/>
              <a:cs typeface="Exo 2"/>
              <a:sym typeface="Exo 2"/>
            </a:endParaRPr>
          </a:p>
        </p:txBody>
      </p:sp>
      <p:cxnSp>
        <p:nvCxnSpPr>
          <p:cNvPr id="717" name="Google Shape;717;p41"/>
          <p:cNvCxnSpPr/>
          <p:nvPr/>
        </p:nvCxnSpPr>
        <p:spPr>
          <a:xfrm>
            <a:off x="2832925" y="3735271"/>
            <a:ext cx="0" cy="39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41"/>
          <p:cNvCxnSpPr/>
          <p:nvPr/>
        </p:nvCxnSpPr>
        <p:spPr>
          <a:xfrm>
            <a:off x="6316800" y="3722146"/>
            <a:ext cx="0" cy="39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9" name="Google Shape;719;p41"/>
          <p:cNvSpPr txBox="1"/>
          <p:nvPr/>
        </p:nvSpPr>
        <p:spPr>
          <a:xfrm>
            <a:off x="311700" y="5063300"/>
            <a:ext cx="8520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rPr>
              <a:t>Gruppi di 2 cifre esadecimali compongono un byte </a:t>
            </a:r>
            <a:endParaRPr sz="1800">
              <a:solidFill>
                <a:srgbClr val="434343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Fotocamera analogica</a:t>
            </a:r>
            <a:endParaRPr/>
          </a:p>
        </p:txBody>
      </p:sp>
      <p:pic>
        <p:nvPicPr>
          <p:cNvPr id="68" name="Google Shape;68;p15" title="image016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250" y="1356879"/>
            <a:ext cx="3570050" cy="32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536625"/>
            <a:ext cx="4682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Acquisizione</a:t>
            </a:r>
            <a:r>
              <a:rPr lang="it">
                <a:solidFill>
                  <a:schemeClr val="dk1"/>
                </a:solidFill>
              </a:rPr>
              <a:t>: </a:t>
            </a:r>
            <a:r>
              <a:rPr lang="it">
                <a:solidFill>
                  <a:schemeClr val="dk1"/>
                </a:solidFill>
              </a:rPr>
              <a:t>la luce proveniente dalla scena attraverso l’obiettivo e colpisce la </a:t>
            </a:r>
            <a:r>
              <a:rPr lang="it">
                <a:solidFill>
                  <a:schemeClr val="dk1"/>
                </a:solidFill>
              </a:rPr>
              <a:t>pellicola fotografica, che è ricoperta da una sostanza chimica sensibile alla luce: in genere sali d’argento (alogeni d’argento) sospesi in una gelatina.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i caratteri?</a:t>
            </a:r>
            <a:endParaRPr/>
          </a:p>
        </p:txBody>
      </p:sp>
      <p:pic>
        <p:nvPicPr>
          <p:cNvPr id="725" name="Google Shape;72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13" y="1153725"/>
            <a:ext cx="8487378" cy="5644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 le immagini?</a:t>
            </a:r>
            <a:endParaRPr/>
          </a:p>
        </p:txBody>
      </p:sp>
      <p:pic>
        <p:nvPicPr>
          <p:cNvPr id="731" name="Google Shape;731;p43" title="csm_rgb-colors-and-additive-color-mixing_dbaf7b9296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9492"/>
            <a:ext cx="8839200" cy="497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4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Operatori fra bit (logici): AND ∧</a:t>
            </a:r>
            <a:endParaRPr/>
          </a:p>
        </p:txBody>
      </p:sp>
      <p:sp>
        <p:nvSpPr>
          <p:cNvPr id="737" name="Google Shape;737;p44"/>
          <p:cNvSpPr txBox="1"/>
          <p:nvPr>
            <p:ph idx="1" type="body"/>
          </p:nvPr>
        </p:nvSpPr>
        <p:spPr>
          <a:xfrm>
            <a:off x="311700" y="1536620"/>
            <a:ext cx="8520600" cy="23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Comunemente chiamata </a:t>
            </a:r>
            <a:r>
              <a:rPr b="1" lang="it"/>
              <a:t>congiunzione</a:t>
            </a:r>
            <a:r>
              <a:rPr lang="it"/>
              <a:t>. </a:t>
            </a:r>
            <a:r>
              <a:rPr lang="it"/>
              <a:t>Una congiunzione è vera, </a:t>
            </a:r>
            <a:r>
              <a:rPr b="1" lang="it"/>
              <a:t>se entrambe le premesse sono vere</a:t>
            </a:r>
            <a:r>
              <a:rPr lang="it"/>
              <a:t>.</a:t>
            </a:r>
            <a:r>
              <a:rPr lang="it"/>
              <a:t> Se 1 rappresenta vero e 0 rappresenta falso.</a:t>
            </a:r>
            <a:endParaRPr/>
          </a:p>
        </p:txBody>
      </p:sp>
      <p:sp>
        <p:nvSpPr>
          <p:cNvPr id="738" name="Google Shape;738;p44"/>
          <p:cNvSpPr txBox="1"/>
          <p:nvPr/>
        </p:nvSpPr>
        <p:spPr>
          <a:xfrm>
            <a:off x="2807250" y="40860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39" name="Google Shape;739;p44"/>
          <p:cNvSpPr txBox="1"/>
          <p:nvPr/>
        </p:nvSpPr>
        <p:spPr>
          <a:xfrm>
            <a:off x="3724950" y="40860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#2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0" name="Google Shape;740;p44"/>
          <p:cNvSpPr txBox="1"/>
          <p:nvPr/>
        </p:nvSpPr>
        <p:spPr>
          <a:xfrm>
            <a:off x="4642650" y="408600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Risultato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1" name="Google Shape;741;p44"/>
          <p:cNvSpPr txBox="1"/>
          <p:nvPr/>
        </p:nvSpPr>
        <p:spPr>
          <a:xfrm>
            <a:off x="2807250" y="45396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2" name="Google Shape;742;p44"/>
          <p:cNvSpPr txBox="1"/>
          <p:nvPr/>
        </p:nvSpPr>
        <p:spPr>
          <a:xfrm>
            <a:off x="3724950" y="45396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3" name="Google Shape;743;p44"/>
          <p:cNvSpPr txBox="1"/>
          <p:nvPr/>
        </p:nvSpPr>
        <p:spPr>
          <a:xfrm>
            <a:off x="4642650" y="453960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4" name="Google Shape;744;p44"/>
          <p:cNvSpPr txBox="1"/>
          <p:nvPr/>
        </p:nvSpPr>
        <p:spPr>
          <a:xfrm>
            <a:off x="2807250" y="49876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5" name="Google Shape;745;p44"/>
          <p:cNvSpPr txBox="1"/>
          <p:nvPr/>
        </p:nvSpPr>
        <p:spPr>
          <a:xfrm>
            <a:off x="3724950" y="49876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6" name="Google Shape;746;p44"/>
          <p:cNvSpPr txBox="1"/>
          <p:nvPr/>
        </p:nvSpPr>
        <p:spPr>
          <a:xfrm>
            <a:off x="4642650" y="4987625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7" name="Google Shape;747;p44"/>
          <p:cNvSpPr txBox="1"/>
          <p:nvPr/>
        </p:nvSpPr>
        <p:spPr>
          <a:xfrm>
            <a:off x="2807250" y="54412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8" name="Google Shape;748;p44"/>
          <p:cNvSpPr txBox="1"/>
          <p:nvPr/>
        </p:nvSpPr>
        <p:spPr>
          <a:xfrm>
            <a:off x="3724950" y="54412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49" name="Google Shape;749;p44"/>
          <p:cNvSpPr txBox="1"/>
          <p:nvPr/>
        </p:nvSpPr>
        <p:spPr>
          <a:xfrm>
            <a:off x="4642650" y="5441225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0" name="Google Shape;750;p44"/>
          <p:cNvSpPr txBox="1"/>
          <p:nvPr/>
        </p:nvSpPr>
        <p:spPr>
          <a:xfrm>
            <a:off x="2807250" y="588925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1" name="Google Shape;751;p44"/>
          <p:cNvSpPr txBox="1"/>
          <p:nvPr/>
        </p:nvSpPr>
        <p:spPr>
          <a:xfrm>
            <a:off x="3724950" y="588925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52" name="Google Shape;752;p44"/>
          <p:cNvSpPr txBox="1"/>
          <p:nvPr/>
        </p:nvSpPr>
        <p:spPr>
          <a:xfrm>
            <a:off x="4642650" y="588925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Operatori fra bit (logici): OR ∨</a:t>
            </a:r>
            <a:endParaRPr/>
          </a:p>
        </p:txBody>
      </p:sp>
      <p:sp>
        <p:nvSpPr>
          <p:cNvPr id="758" name="Google Shape;758;p45"/>
          <p:cNvSpPr txBox="1"/>
          <p:nvPr>
            <p:ph idx="1" type="body"/>
          </p:nvPr>
        </p:nvSpPr>
        <p:spPr>
          <a:xfrm>
            <a:off x="311700" y="1536626"/>
            <a:ext cx="8520600" cy="23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Comunemente </a:t>
            </a:r>
            <a:r>
              <a:rPr lang="it"/>
              <a:t>chiamata </a:t>
            </a:r>
            <a:r>
              <a:rPr b="1" lang="it"/>
              <a:t>disgiunzione inclusiva</a:t>
            </a:r>
            <a:r>
              <a:rPr lang="it"/>
              <a:t>. Una disgiunzione inclusiva è vera, </a:t>
            </a:r>
            <a:r>
              <a:rPr b="1" lang="it"/>
              <a:t>se almeno una premessa è vera</a:t>
            </a:r>
            <a:r>
              <a:rPr lang="it"/>
              <a:t>. Se 1 rappresenta vero e 0 rappresenta falso.</a:t>
            </a:r>
            <a:endParaRPr/>
          </a:p>
        </p:txBody>
      </p:sp>
      <p:sp>
        <p:nvSpPr>
          <p:cNvPr id="759" name="Google Shape;759;p45"/>
          <p:cNvSpPr txBox="1"/>
          <p:nvPr/>
        </p:nvSpPr>
        <p:spPr>
          <a:xfrm>
            <a:off x="2807250" y="408762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0" name="Google Shape;760;p45"/>
          <p:cNvSpPr txBox="1"/>
          <p:nvPr/>
        </p:nvSpPr>
        <p:spPr>
          <a:xfrm>
            <a:off x="3724950" y="408762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#2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1" name="Google Shape;761;p45"/>
          <p:cNvSpPr txBox="1"/>
          <p:nvPr/>
        </p:nvSpPr>
        <p:spPr>
          <a:xfrm>
            <a:off x="4642650" y="4087629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Risultato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2" name="Google Shape;762;p45"/>
          <p:cNvSpPr txBox="1"/>
          <p:nvPr/>
        </p:nvSpPr>
        <p:spPr>
          <a:xfrm>
            <a:off x="2807250" y="454122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3" name="Google Shape;763;p45"/>
          <p:cNvSpPr txBox="1"/>
          <p:nvPr/>
        </p:nvSpPr>
        <p:spPr>
          <a:xfrm>
            <a:off x="3724950" y="454122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4" name="Google Shape;764;p45"/>
          <p:cNvSpPr txBox="1"/>
          <p:nvPr/>
        </p:nvSpPr>
        <p:spPr>
          <a:xfrm>
            <a:off x="4642650" y="4541229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5" name="Google Shape;765;p45"/>
          <p:cNvSpPr txBox="1"/>
          <p:nvPr/>
        </p:nvSpPr>
        <p:spPr>
          <a:xfrm>
            <a:off x="2807250" y="4989254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6" name="Google Shape;766;p45"/>
          <p:cNvSpPr txBox="1"/>
          <p:nvPr/>
        </p:nvSpPr>
        <p:spPr>
          <a:xfrm>
            <a:off x="3724950" y="4989254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7" name="Google Shape;767;p45"/>
          <p:cNvSpPr txBox="1"/>
          <p:nvPr/>
        </p:nvSpPr>
        <p:spPr>
          <a:xfrm>
            <a:off x="4642650" y="4989254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8" name="Google Shape;768;p45"/>
          <p:cNvSpPr txBox="1"/>
          <p:nvPr/>
        </p:nvSpPr>
        <p:spPr>
          <a:xfrm>
            <a:off x="2807250" y="5442854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69" name="Google Shape;769;p45"/>
          <p:cNvSpPr txBox="1"/>
          <p:nvPr/>
        </p:nvSpPr>
        <p:spPr>
          <a:xfrm>
            <a:off x="3724950" y="5442854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70" name="Google Shape;770;p45"/>
          <p:cNvSpPr txBox="1"/>
          <p:nvPr/>
        </p:nvSpPr>
        <p:spPr>
          <a:xfrm>
            <a:off x="4642650" y="5442854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71" name="Google Shape;771;p45"/>
          <p:cNvSpPr txBox="1"/>
          <p:nvPr/>
        </p:nvSpPr>
        <p:spPr>
          <a:xfrm>
            <a:off x="2807250" y="589087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72" name="Google Shape;772;p45"/>
          <p:cNvSpPr txBox="1"/>
          <p:nvPr/>
        </p:nvSpPr>
        <p:spPr>
          <a:xfrm>
            <a:off x="3724950" y="5890879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73" name="Google Shape;773;p45"/>
          <p:cNvSpPr txBox="1"/>
          <p:nvPr/>
        </p:nvSpPr>
        <p:spPr>
          <a:xfrm>
            <a:off x="4642650" y="5890879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Operatori fra bit (logici): XOR ⊕</a:t>
            </a:r>
            <a:endParaRPr/>
          </a:p>
        </p:txBody>
      </p:sp>
      <p:sp>
        <p:nvSpPr>
          <p:cNvPr id="779" name="Google Shape;779;p46"/>
          <p:cNvSpPr txBox="1"/>
          <p:nvPr>
            <p:ph idx="1" type="body"/>
          </p:nvPr>
        </p:nvSpPr>
        <p:spPr>
          <a:xfrm>
            <a:off x="311700" y="1536620"/>
            <a:ext cx="8520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Comunemente chiamata </a:t>
            </a:r>
            <a:r>
              <a:rPr b="1" lang="it"/>
              <a:t>disgiunzione esclusiva</a:t>
            </a:r>
            <a:r>
              <a:rPr lang="it"/>
              <a:t>. Una disgiunzione esclusiva è vera, </a:t>
            </a:r>
            <a:r>
              <a:rPr b="1" lang="it"/>
              <a:t>se esattamente una delle due premesse è vera</a:t>
            </a:r>
            <a:r>
              <a:rPr lang="it"/>
              <a:t>. Se 1 rappresenta vero e 0 rappresenta falso.</a:t>
            </a:r>
            <a:endParaRPr/>
          </a:p>
        </p:txBody>
      </p:sp>
      <p:sp>
        <p:nvSpPr>
          <p:cNvPr id="780" name="Google Shape;780;p46"/>
          <p:cNvSpPr txBox="1"/>
          <p:nvPr/>
        </p:nvSpPr>
        <p:spPr>
          <a:xfrm>
            <a:off x="2807250" y="40860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1" name="Google Shape;781;p46"/>
          <p:cNvSpPr txBox="1"/>
          <p:nvPr/>
        </p:nvSpPr>
        <p:spPr>
          <a:xfrm>
            <a:off x="3724950" y="40860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Bit #2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2" name="Google Shape;782;p46"/>
          <p:cNvSpPr txBox="1"/>
          <p:nvPr/>
        </p:nvSpPr>
        <p:spPr>
          <a:xfrm>
            <a:off x="4642650" y="408600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Risultato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3" name="Google Shape;783;p46"/>
          <p:cNvSpPr txBox="1"/>
          <p:nvPr/>
        </p:nvSpPr>
        <p:spPr>
          <a:xfrm>
            <a:off x="2807250" y="45396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4" name="Google Shape;784;p46"/>
          <p:cNvSpPr txBox="1"/>
          <p:nvPr/>
        </p:nvSpPr>
        <p:spPr>
          <a:xfrm>
            <a:off x="3724950" y="453960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5" name="Google Shape;785;p46"/>
          <p:cNvSpPr txBox="1"/>
          <p:nvPr/>
        </p:nvSpPr>
        <p:spPr>
          <a:xfrm>
            <a:off x="4642650" y="453960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6" name="Google Shape;786;p46"/>
          <p:cNvSpPr txBox="1"/>
          <p:nvPr/>
        </p:nvSpPr>
        <p:spPr>
          <a:xfrm>
            <a:off x="2807250" y="49876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7" name="Google Shape;787;p46"/>
          <p:cNvSpPr txBox="1"/>
          <p:nvPr/>
        </p:nvSpPr>
        <p:spPr>
          <a:xfrm>
            <a:off x="3724950" y="49876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8" name="Google Shape;788;p46"/>
          <p:cNvSpPr txBox="1"/>
          <p:nvPr/>
        </p:nvSpPr>
        <p:spPr>
          <a:xfrm>
            <a:off x="4642650" y="4987625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89" name="Google Shape;789;p46"/>
          <p:cNvSpPr txBox="1"/>
          <p:nvPr/>
        </p:nvSpPr>
        <p:spPr>
          <a:xfrm>
            <a:off x="2807250" y="54412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90" name="Google Shape;790;p46"/>
          <p:cNvSpPr txBox="1"/>
          <p:nvPr/>
        </p:nvSpPr>
        <p:spPr>
          <a:xfrm>
            <a:off x="3724950" y="5441225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0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91" name="Google Shape;791;p46"/>
          <p:cNvSpPr txBox="1"/>
          <p:nvPr/>
        </p:nvSpPr>
        <p:spPr>
          <a:xfrm>
            <a:off x="4642650" y="5441225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92" name="Google Shape;792;p46"/>
          <p:cNvSpPr txBox="1"/>
          <p:nvPr/>
        </p:nvSpPr>
        <p:spPr>
          <a:xfrm>
            <a:off x="2807250" y="588925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93" name="Google Shape;793;p46"/>
          <p:cNvSpPr txBox="1"/>
          <p:nvPr/>
        </p:nvSpPr>
        <p:spPr>
          <a:xfrm>
            <a:off x="3724950" y="5889250"/>
            <a:ext cx="9177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>
                <a:latin typeface="Exo 2"/>
                <a:ea typeface="Exo 2"/>
                <a:cs typeface="Exo 2"/>
                <a:sym typeface="Exo 2"/>
              </a:rPr>
              <a:t>1</a:t>
            </a:r>
            <a:endParaRPr sz="2000"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794" name="Google Shape;794;p46"/>
          <p:cNvSpPr txBox="1"/>
          <p:nvPr/>
        </p:nvSpPr>
        <p:spPr>
          <a:xfrm>
            <a:off x="4642650" y="5889250"/>
            <a:ext cx="1694100" cy="4536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900">
                <a:solidFill>
                  <a:srgbClr val="FF0000"/>
                </a:solidFill>
                <a:latin typeface="Exo 2"/>
                <a:ea typeface="Exo 2"/>
                <a:cs typeface="Exo 2"/>
                <a:sym typeface="Exo 2"/>
              </a:rPr>
              <a:t>0</a:t>
            </a:r>
            <a:endParaRPr b="1" sz="2000">
              <a:solidFill>
                <a:srgbClr val="FF0000"/>
              </a:solidFill>
              <a:latin typeface="Exo 2"/>
              <a:ea typeface="Exo 2"/>
              <a:cs typeface="Exo 2"/>
              <a:sym typeface="Exo 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L’operatore XOR è invertibile</a:t>
            </a:r>
            <a:endParaRPr/>
          </a:p>
        </p:txBody>
      </p:sp>
      <p:sp>
        <p:nvSpPr>
          <p:cNvPr id="800" name="Google Shape;800;p47"/>
          <p:cNvSpPr txBox="1"/>
          <p:nvPr>
            <p:ph idx="1" type="body"/>
          </p:nvPr>
        </p:nvSpPr>
        <p:spPr>
          <a:xfrm>
            <a:off x="311700" y="1536625"/>
            <a:ext cx="3924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AND: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? ∧ 0 = 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/>
              <a:t>OR: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? ∨ 1 = 1</a:t>
            </a:r>
            <a:endParaRPr/>
          </a:p>
        </p:txBody>
      </p:sp>
      <p:sp>
        <p:nvSpPr>
          <p:cNvPr id="801" name="Google Shape;801;p47"/>
          <p:cNvSpPr txBox="1"/>
          <p:nvPr>
            <p:ph idx="1" type="body"/>
          </p:nvPr>
        </p:nvSpPr>
        <p:spPr>
          <a:xfrm>
            <a:off x="4660650" y="1536625"/>
            <a:ext cx="3924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XOR:</a:t>
            </a:r>
            <a:endParaRPr b="1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? ⊕ 0 = 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? ⊕ 0 = 1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? ⊕ 1 = 0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? ⊕ 1 =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Fotocamera analogica</a:t>
            </a:r>
            <a:endParaRPr/>
          </a:p>
        </p:txBody>
      </p:sp>
      <p:pic>
        <p:nvPicPr>
          <p:cNvPr id="75" name="Google Shape;75;p16" title="image016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250" y="1356879"/>
            <a:ext cx="3570050" cy="3245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25"/>
            <a:ext cx="4682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Reazione Chimica</a:t>
            </a:r>
            <a:r>
              <a:rPr lang="it">
                <a:solidFill>
                  <a:schemeClr val="dk1"/>
                </a:solidFill>
              </a:rPr>
              <a:t>: </a:t>
            </a:r>
            <a:r>
              <a:rPr lang="it">
                <a:solidFill>
                  <a:schemeClr val="dk1"/>
                </a:solidFill>
              </a:rPr>
              <a:t>Ogni punto della pellicola riceve una quantità diversa di luce (più o meno intensa a seconda della scena).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dk1"/>
                </a:solidFill>
              </a:rPr>
              <a:t>I cristalli di alogenuro d’argento reagiscono in proporzione alla luce ricevuta:</a:t>
            </a:r>
            <a:endParaRPr>
              <a:solidFill>
                <a:schemeClr val="dk1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>
                <a:solidFill>
                  <a:schemeClr val="dk1"/>
                </a:solidFill>
              </a:rPr>
              <a:t>Dove arriva molta luce, la sostanza si altera di più.</a:t>
            </a:r>
            <a:endParaRPr>
              <a:solidFill>
                <a:schemeClr val="dk1"/>
              </a:solidFill>
            </a:endParaRPr>
          </a:p>
          <a:p>
            <a:pPr indent="-35306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>
                <a:solidFill>
                  <a:schemeClr val="dk1"/>
                </a:solidFill>
              </a:rPr>
              <a:t>Dove arriva poca luce, rimane quasi inalterata.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Si crea così un’immagine latente (cioè invisibile), che rappresenta in modo continuo l’intensità luminosa.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Fotocamera analogica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536625"/>
            <a:ext cx="46824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Sviluppo chimico</a:t>
            </a:r>
            <a:r>
              <a:rPr lang="it">
                <a:solidFill>
                  <a:schemeClr val="dk1"/>
                </a:solidFill>
              </a:rPr>
              <a:t>: La pellicola viene poi sviluppata in camera oscura. I reagenti chimici fissano le parti colpite dalla luce e rimuovono quelle non esposte.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>
                <a:solidFill>
                  <a:schemeClr val="dk1"/>
                </a:solidFill>
              </a:rPr>
              <a:t>Ne risulta un negativo: le zone più illuminate diventano scure e viceversa.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3" name="Google Shape;83;p17" title="costruire-camera-oscura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6600" y="1718592"/>
            <a:ext cx="3845101" cy="2434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Digitalizzazione</a:t>
            </a:r>
            <a:endParaRPr/>
          </a:p>
        </p:txBody>
      </p:sp>
      <p:pic>
        <p:nvPicPr>
          <p:cNvPr id="89" name="Google Shape;89;p18" title="digitalimagesfigure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775" y="1356877"/>
            <a:ext cx="4739550" cy="222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digitalimagesfigure4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0576" y="2820950"/>
            <a:ext cx="3611225" cy="289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175600" y="5842800"/>
            <a:ext cx="6616200" cy="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Alta risoluzione == Più informazione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Problema: come salviamo numeri?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Non possono essere astratti, ma </a:t>
            </a:r>
            <a:r>
              <a:rPr b="1" lang="it"/>
              <a:t>devono essere salvati fisicamente</a:t>
            </a:r>
            <a:r>
              <a:rPr lang="it"/>
              <a:t>.</a:t>
            </a:r>
            <a:endParaRPr/>
          </a:p>
          <a:p>
            <a:pPr indent="-406400" lvl="0" marL="457200" rtl="0" algn="l">
              <a:spcBef>
                <a:spcPts val="120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💡 una carica elettrica (nelle memorie/SSD)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🧲 una polarità magnetica (negli hard disk)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it"/>
              <a:t>🔦 una riflessione di luce (nei CD e DVD)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Tuttavia, possiamo avere solo due stati: </a:t>
            </a:r>
            <a:r>
              <a:rPr b="1" lang="it"/>
              <a:t>1</a:t>
            </a:r>
            <a:r>
              <a:rPr lang="it"/>
              <a:t> e </a:t>
            </a:r>
            <a:r>
              <a:rPr b="1" lang="it"/>
              <a:t>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Esempio: carica </a:t>
            </a:r>
            <a:r>
              <a:rPr lang="it"/>
              <a:t>elettrica</a:t>
            </a:r>
            <a:r>
              <a:rPr lang="it"/>
              <a:t> o assenza di carica elettrica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problema dei due simboli: 1 e 0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Dobbiamo rappresentare i numeri con solo due simboli: </a:t>
            </a:r>
            <a:r>
              <a:rPr b="1" lang="it"/>
              <a:t>Sistema di codifica Binaria </a:t>
            </a:r>
            <a:r>
              <a:rPr lang="it"/>
              <a:t>o</a:t>
            </a:r>
            <a:r>
              <a:rPr b="1" lang="it"/>
              <a:t> Sistema binario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Perché si chiama sistema binario?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Perché si chiama decimale il sistema decimale?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Simboli numerici moderni</a:t>
            </a:r>
            <a:endParaRPr/>
          </a:p>
        </p:txBody>
      </p:sp>
      <p:pic>
        <p:nvPicPr>
          <p:cNvPr id="109" name="Google Shape;109;p21" title="simboli-numerici-come-angol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4200" y="2037607"/>
            <a:ext cx="6715575" cy="36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