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7"/>
  </p:notesMasterIdLst>
  <p:handoutMasterIdLst>
    <p:handoutMasterId r:id="rId18"/>
  </p:handoutMasterIdLst>
  <p:sldIdLst>
    <p:sldId id="356" r:id="rId7"/>
    <p:sldId id="385" r:id="rId8"/>
    <p:sldId id="388" r:id="rId9"/>
    <p:sldId id="389" r:id="rId10"/>
    <p:sldId id="386" r:id="rId11"/>
    <p:sldId id="387" r:id="rId12"/>
    <p:sldId id="376" r:id="rId13"/>
    <p:sldId id="372" r:id="rId14"/>
    <p:sldId id="373" r:id="rId15"/>
    <p:sldId id="279" r:id="rId16"/>
  </p:sldIdLst>
  <p:sldSz cx="9144000" cy="5143500" type="screen16x9"/>
  <p:notesSz cx="9925050" cy="6665913"/>
  <p:custDataLst>
    <p:tags r:id="rId1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2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0"/>
    <p:restoredTop sz="94650"/>
  </p:normalViewPr>
  <p:slideViewPr>
    <p:cSldViewPr snapToGrid="0">
      <p:cViewPr varScale="1">
        <p:scale>
          <a:sx n="154" d="100"/>
          <a:sy n="154" d="100"/>
        </p:scale>
        <p:origin x="200" y="288"/>
      </p:cViewPr>
      <p:guideLst>
        <p:guide orient="horz" pos="1620"/>
        <p:guide pos="2880"/>
        <p:guide orient="horz" pos="121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05/12/2019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05/12/2019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120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82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741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919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7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3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1" y="1321641"/>
            <a:ext cx="8508999" cy="3524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2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1" y="745751"/>
            <a:ext cx="85089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2400"/>
              </a:lnSpc>
              <a:defRPr lang="de-DE" sz="225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1115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3" r:id="rId2"/>
    <p:sldLayoutId id="2147483714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80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326" y="2288521"/>
            <a:ext cx="2919367" cy="2548064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Lorenzo </a:t>
            </a:r>
            <a:r>
              <a:rPr lang="de-DE" dirty="0" err="1"/>
              <a:t>Brazzi</a:t>
            </a:r>
            <a:r>
              <a:rPr lang="de-DE" dirty="0"/>
              <a:t>, Ikbal </a:t>
            </a:r>
            <a:r>
              <a:rPr lang="de-DE" dirty="0" err="1"/>
              <a:t>Yesiltas</a:t>
            </a:r>
            <a:r>
              <a:rPr lang="de-DE" dirty="0"/>
              <a:t>, Patrick Reto, Markus Zuber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05.12.2019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DocBook</a:t>
            </a:r>
            <a:r>
              <a:rPr lang="de-DE" dirty="0"/>
              <a:t> Dokumentation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Freeform 180"/>
          <p:cNvSpPr/>
          <p:nvPr/>
        </p:nvSpPr>
        <p:spPr>
          <a:xfrm>
            <a:off x="8210550" y="311150"/>
            <a:ext cx="603250" cy="323850"/>
          </a:xfrm>
          <a:custGeom>
            <a:avLst/>
            <a:gdLst>
              <a:gd name="connsiteX0" fmla="*/ 8308 w 603250"/>
              <a:gd name="connsiteY0" fmla="*/ 13394 h 323850"/>
              <a:gd name="connsiteX1" fmla="*/ 245253 w 603250"/>
              <a:gd name="connsiteY1" fmla="*/ 13394 h 323850"/>
              <a:gd name="connsiteX2" fmla="*/ 245254 w 603250"/>
              <a:gd name="connsiteY2" fmla="*/ 274824 h 323850"/>
              <a:gd name="connsiteX3" fmla="*/ 310553 w 603250"/>
              <a:gd name="connsiteY3" fmla="*/ 274824 h 323850"/>
              <a:gd name="connsiteX4" fmla="*/ 310553 w 603250"/>
              <a:gd name="connsiteY4" fmla="*/ 13394 h 323850"/>
              <a:gd name="connsiteX5" fmla="*/ 613305 w 603250"/>
              <a:gd name="connsiteY5" fmla="*/ 13394 h 323850"/>
              <a:gd name="connsiteX6" fmla="*/ 613305 w 603250"/>
              <a:gd name="connsiteY6" fmla="*/ 331987 h 323850"/>
              <a:gd name="connsiteX7" fmla="*/ 556135 w 603250"/>
              <a:gd name="connsiteY7" fmla="*/ 331987 h 323850"/>
              <a:gd name="connsiteX8" fmla="*/ 556135 w 603250"/>
              <a:gd name="connsiteY8" fmla="*/ 70559 h 323850"/>
              <a:gd name="connsiteX9" fmla="*/ 490453 w 603250"/>
              <a:gd name="connsiteY9" fmla="*/ 70559 h 323850"/>
              <a:gd name="connsiteX10" fmla="*/ 490454 w 603250"/>
              <a:gd name="connsiteY10" fmla="*/ 331987 h 323850"/>
              <a:gd name="connsiteX11" fmla="*/ 433283 w 603250"/>
              <a:gd name="connsiteY11" fmla="*/ 331987 h 323850"/>
              <a:gd name="connsiteX12" fmla="*/ 433283 w 603250"/>
              <a:gd name="connsiteY12" fmla="*/ 70559 h 323850"/>
              <a:gd name="connsiteX13" fmla="*/ 367724 w 603250"/>
              <a:gd name="connsiteY13" fmla="*/ 70558 h 323850"/>
              <a:gd name="connsiteX14" fmla="*/ 367724 w 603250"/>
              <a:gd name="connsiteY14" fmla="*/ 331987 h 323850"/>
              <a:gd name="connsiteX15" fmla="*/ 187951 w 603250"/>
              <a:gd name="connsiteY15" fmla="*/ 331987 h 323850"/>
              <a:gd name="connsiteX16" fmla="*/ 187951 w 603250"/>
              <a:gd name="connsiteY16" fmla="*/ 70558 h 323850"/>
              <a:gd name="connsiteX17" fmla="*/ 122651 w 603250"/>
              <a:gd name="connsiteY17" fmla="*/ 70558 h 323850"/>
              <a:gd name="connsiteX18" fmla="*/ 122651 w 603250"/>
              <a:gd name="connsiteY18" fmla="*/ 331987 h 323850"/>
              <a:gd name="connsiteX19" fmla="*/ 65481 w 603250"/>
              <a:gd name="connsiteY19" fmla="*/ 331987 h 323850"/>
              <a:gd name="connsiteX20" fmla="*/ 65480 w 603250"/>
              <a:gd name="connsiteY20" fmla="*/ 70558 h 323850"/>
              <a:gd name="connsiteX21" fmla="*/ 8308 w 603250"/>
              <a:gd name="connsiteY21" fmla="*/ 70558 h 323850"/>
              <a:gd name="connsiteX22" fmla="*/ 8308 w 603250"/>
              <a:gd name="connsiteY22" fmla="*/ 13394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03250" h="323850">
                <a:moveTo>
                  <a:pt x="8308" y="13394"/>
                </a:moveTo>
                <a:lnTo>
                  <a:pt x="245253" y="13394"/>
                </a:lnTo>
                <a:lnTo>
                  <a:pt x="245254" y="274824"/>
                </a:lnTo>
                <a:lnTo>
                  <a:pt x="310553" y="274824"/>
                </a:lnTo>
                <a:lnTo>
                  <a:pt x="310553" y="13394"/>
                </a:lnTo>
                <a:lnTo>
                  <a:pt x="613305" y="13394"/>
                </a:lnTo>
                <a:lnTo>
                  <a:pt x="613305" y="331987"/>
                </a:lnTo>
                <a:lnTo>
                  <a:pt x="556135" y="331987"/>
                </a:lnTo>
                <a:lnTo>
                  <a:pt x="556135" y="70559"/>
                </a:lnTo>
                <a:lnTo>
                  <a:pt x="490453" y="70559"/>
                </a:lnTo>
                <a:lnTo>
                  <a:pt x="490454" y="331987"/>
                </a:lnTo>
                <a:lnTo>
                  <a:pt x="433283" y="331987"/>
                </a:lnTo>
                <a:lnTo>
                  <a:pt x="433283" y="70559"/>
                </a:lnTo>
                <a:lnTo>
                  <a:pt x="367724" y="70558"/>
                </a:lnTo>
                <a:lnTo>
                  <a:pt x="367724" y="331987"/>
                </a:lnTo>
                <a:lnTo>
                  <a:pt x="187951" y="331987"/>
                </a:lnTo>
                <a:lnTo>
                  <a:pt x="187951" y="70558"/>
                </a:lnTo>
                <a:lnTo>
                  <a:pt x="122651" y="70558"/>
                </a:lnTo>
                <a:lnTo>
                  <a:pt x="122651" y="331987"/>
                </a:lnTo>
                <a:lnTo>
                  <a:pt x="65481" y="331987"/>
                </a:lnTo>
                <a:lnTo>
                  <a:pt x="65480" y="70558"/>
                </a:lnTo>
                <a:lnTo>
                  <a:pt x="8308" y="70558"/>
                </a:lnTo>
                <a:lnTo>
                  <a:pt x="8308" y="13394"/>
                </a:lnTo>
                <a:close/>
              </a:path>
            </a:pathLst>
          </a:custGeom>
          <a:solidFill>
            <a:srgbClr val="0063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2" name="Picture 1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620" y="1455420"/>
            <a:ext cx="3855720" cy="3375660"/>
          </a:xfrm>
          <a:prstGeom prst="rect">
            <a:avLst/>
          </a:prstGeom>
        </p:spPr>
      </p:pic>
      <p:sp>
        <p:nvSpPr>
          <p:cNvPr id="2" name="TextBox 182"/>
          <p:cNvSpPr txBox="1"/>
          <p:nvPr/>
        </p:nvSpPr>
        <p:spPr>
          <a:xfrm>
            <a:off x="319125" y="970434"/>
            <a:ext cx="5156206" cy="14681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Vielen</a:t>
            </a:r>
            <a:r>
              <a:rPr lang="en-US" altLang="zh-CN" sz="25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Dank</a:t>
            </a:r>
            <a:r>
              <a:rPr lang="en-US" altLang="zh-CN" sz="25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für</a:t>
            </a:r>
            <a:r>
              <a:rPr lang="en-US" altLang="zh-CN" sz="25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Ihre</a:t>
            </a:r>
            <a:r>
              <a:rPr lang="en-US" altLang="zh-CN" sz="2500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Aufmerksamkeit</a:t>
            </a:r>
            <a:endParaRPr lang="en-US" altLang="zh-CN" sz="2500" dirty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ts val="1169"/>
              </a:lnSpc>
            </a:pPr>
            <a:endParaRPr lang="en-US" dirty="0"/>
          </a:p>
          <a:p>
            <a:pPr hangingPunct="0">
              <a:lnSpc>
                <a:spcPct val="150000"/>
              </a:lnSpc>
            </a:pPr>
            <a:r>
              <a:rPr lang="de-DE" sz="1400" dirty="0"/>
              <a:t>Lorenzo </a:t>
            </a:r>
            <a:r>
              <a:rPr lang="de-DE" sz="1400" dirty="0" err="1"/>
              <a:t>Brazzi</a:t>
            </a:r>
            <a:r>
              <a:rPr lang="de-DE" sz="1400" dirty="0"/>
              <a:t>, Ikbal </a:t>
            </a:r>
            <a:r>
              <a:rPr lang="de-DE" sz="1400" dirty="0" err="1"/>
              <a:t>Yesiltas</a:t>
            </a:r>
            <a:r>
              <a:rPr lang="de-DE" sz="1400" dirty="0"/>
              <a:t>, Patrick Reto, Markus Zuber</a:t>
            </a:r>
            <a:br>
              <a:rPr dirty="0"/>
            </a:br>
            <a:r>
              <a:rPr lang="en-US" altLang="zh-CN" sz="1400" spc="-10" dirty="0" err="1">
                <a:solidFill>
                  <a:srgbClr val="000000"/>
                </a:solidFill>
                <a:latin typeface="Arial"/>
                <a:ea typeface="Arial"/>
              </a:rPr>
              <a:t>Technische</a:t>
            </a:r>
            <a:r>
              <a:rPr lang="en-US" altLang="zh-CN" sz="140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spc="-5" dirty="0">
                <a:solidFill>
                  <a:srgbClr val="000000"/>
                </a:solidFill>
                <a:latin typeface="Arial"/>
                <a:ea typeface="Arial"/>
              </a:rPr>
              <a:t>Universität</a:t>
            </a:r>
            <a:r>
              <a:rPr lang="en-US" altLang="zh-CN" sz="14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spc="-10" dirty="0">
                <a:solidFill>
                  <a:srgbClr val="000000"/>
                </a:solidFill>
                <a:latin typeface="Arial"/>
                <a:ea typeface="Arial"/>
              </a:rPr>
              <a:t>München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>
              <a:rPr dirty="0"/>
            </a:b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München,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28.11.2019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3F969C4-5754-4A06-8290-46434B7FE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123612"/>
            <a:ext cx="8508999" cy="344113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b="1" dirty="0"/>
              <a:t>Inhalte des </a:t>
            </a:r>
            <a:r>
              <a:rPr lang="de-DE" b="1" dirty="0" err="1"/>
              <a:t>Docbooks</a:t>
            </a:r>
            <a:endParaRPr lang="de-DE" b="1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b="1" dirty="0" err="1"/>
              <a:t>DocBook</a:t>
            </a:r>
            <a:r>
              <a:rPr lang="de-DE" b="1" dirty="0"/>
              <a:t> Tags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b="1" dirty="0"/>
              <a:t>Beispiel Dokumentation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b="1" dirty="0"/>
              <a:t>Dokumentation Ausblick MVC-</a:t>
            </a:r>
            <a:r>
              <a:rPr lang="de-DE" b="1" dirty="0" err="1"/>
              <a:t>Architecture</a:t>
            </a:r>
            <a:r>
              <a:rPr lang="de-DE" b="1" dirty="0"/>
              <a:t> und </a:t>
            </a:r>
            <a:r>
              <a:rPr lang="de-DE" b="1" dirty="0" err="1"/>
              <a:t>Xquery</a:t>
            </a:r>
            <a:endParaRPr lang="de-DE" b="1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b="1" dirty="0"/>
              <a:t>Live Präsentation Transformation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de-DE" b="1" dirty="0"/>
          </a:p>
          <a:p>
            <a:pPr>
              <a:lnSpc>
                <a:spcPct val="250000"/>
              </a:lnSpc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89" y="516697"/>
            <a:ext cx="7446053" cy="38081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4854985"/>
            <a:ext cx="2052074" cy="273844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3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31CDFBD-DB0B-4A62-979B-5603023334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261924"/>
              </p:ext>
            </p:extLst>
          </p:nvPr>
        </p:nvGraphicFramePr>
        <p:xfrm>
          <a:off x="208800" y="1600200"/>
          <a:ext cx="8744400" cy="3083399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4372200">
                  <a:extLst>
                    <a:ext uri="{9D8B030D-6E8A-4147-A177-3AD203B41FA5}">
                      <a16:colId xmlns:a16="http://schemas.microsoft.com/office/drawing/2014/main" val="1583036570"/>
                    </a:ext>
                  </a:extLst>
                </a:gridCol>
                <a:gridCol w="4372200">
                  <a:extLst>
                    <a:ext uri="{9D8B030D-6E8A-4147-A177-3AD203B41FA5}">
                      <a16:colId xmlns:a16="http://schemas.microsoft.com/office/drawing/2014/main" val="1291359394"/>
                    </a:ext>
                  </a:extLst>
                </a:gridCol>
              </a:tblGrid>
              <a:tr h="399180">
                <a:tc>
                  <a:txBody>
                    <a:bodyPr/>
                    <a:lstStyle/>
                    <a:p>
                      <a:r>
                        <a:rPr lang="en-GB" dirty="0" err="1"/>
                        <a:t>Sinnvoll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Unpassend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35839"/>
                  </a:ext>
                </a:extLst>
              </a:tr>
              <a:tr h="399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+ </a:t>
                      </a:r>
                      <a:r>
                        <a:rPr lang="en-GB" dirty="0" err="1"/>
                        <a:t>Designentscheidungen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 </a:t>
                      </a:r>
                      <a:r>
                        <a:rPr lang="en-GB" dirty="0" err="1"/>
                        <a:t>Technische</a:t>
                      </a:r>
                      <a:r>
                        <a:rPr lang="en-GB" dirty="0"/>
                        <a:t> Details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196952"/>
                  </a:ext>
                </a:extLst>
              </a:tr>
              <a:tr h="399180">
                <a:tc>
                  <a:txBody>
                    <a:bodyPr/>
                    <a:lstStyle/>
                    <a:p>
                      <a:r>
                        <a:rPr lang="en-GB" dirty="0"/>
                        <a:t>+ </a:t>
                      </a:r>
                      <a:r>
                        <a:rPr lang="en-GB" dirty="0" err="1"/>
                        <a:t>Benutzte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Technologien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 Low-Level Programming </a:t>
                      </a:r>
                      <a:r>
                        <a:rPr lang="en-GB" dirty="0" err="1"/>
                        <a:t>Inhalte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058176"/>
                  </a:ext>
                </a:extLst>
              </a:tr>
              <a:tr h="399180">
                <a:tc>
                  <a:txBody>
                    <a:bodyPr/>
                    <a:lstStyle/>
                    <a:p>
                      <a:r>
                        <a:rPr lang="en-GB" dirty="0"/>
                        <a:t>+ </a:t>
                      </a:r>
                      <a:r>
                        <a:rPr lang="en-GB" dirty="0" err="1"/>
                        <a:t>Gedankengänge</a:t>
                      </a:r>
                      <a:r>
                        <a:rPr lang="en-GB" dirty="0"/>
                        <a:t> und </a:t>
                      </a:r>
                      <a:r>
                        <a:rPr lang="en-GB" dirty="0" err="1"/>
                        <a:t>Modellierungen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 </a:t>
                      </a:r>
                      <a:r>
                        <a:rPr lang="en-GB" dirty="0" err="1"/>
                        <a:t>Organisatorisches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659356"/>
                  </a:ext>
                </a:extLst>
              </a:tr>
              <a:tr h="399180">
                <a:tc>
                  <a:txBody>
                    <a:bodyPr/>
                    <a:lstStyle/>
                    <a:p>
                      <a:r>
                        <a:rPr lang="en-GB" dirty="0"/>
                        <a:t>+ High-Level </a:t>
                      </a:r>
                      <a:r>
                        <a:rPr lang="en-GB" dirty="0" err="1"/>
                        <a:t>Sicht</a:t>
                      </a:r>
                      <a:r>
                        <a:rPr lang="en-GB" dirty="0"/>
                        <a:t> auf </a:t>
                      </a:r>
                      <a:r>
                        <a:rPr lang="en-GB" dirty="0" err="1"/>
                        <a:t>Lösung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140332"/>
                  </a:ext>
                </a:extLst>
              </a:tr>
              <a:tr h="399180">
                <a:tc>
                  <a:txBody>
                    <a:bodyPr/>
                    <a:lstStyle/>
                    <a:p>
                      <a:r>
                        <a:rPr lang="en-GB" dirty="0"/>
                        <a:t>+ </a:t>
                      </a:r>
                      <a:r>
                        <a:rPr lang="en-GB" dirty="0" err="1"/>
                        <a:t>Projekt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Kontext</a:t>
                      </a:r>
                      <a:r>
                        <a:rPr lang="en-GB" dirty="0"/>
                        <a:t> und </a:t>
                      </a:r>
                      <a:r>
                        <a:rPr lang="en-GB" dirty="0" err="1"/>
                        <a:t>Zielsetzung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838530"/>
                  </a:ext>
                </a:extLst>
              </a:tr>
              <a:tr h="688319">
                <a:tc>
                  <a:txBody>
                    <a:bodyPr/>
                    <a:lstStyle/>
                    <a:p>
                      <a:r>
                        <a:rPr lang="en-GB" dirty="0"/>
                        <a:t>+ </a:t>
                      </a:r>
                      <a:r>
                        <a:rPr lang="en-GB" dirty="0" err="1"/>
                        <a:t>Visuelle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Darstellung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eines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Spielablaufs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855460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5EB0E56-BFBA-4465-A864-62B96DC68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88" y="972000"/>
            <a:ext cx="8508999" cy="380810"/>
          </a:xfrm>
        </p:spPr>
        <p:txBody>
          <a:bodyPr/>
          <a:lstStyle/>
          <a:p>
            <a:pPr algn="ctr"/>
            <a:r>
              <a:rPr lang="en-GB" dirty="0" err="1"/>
              <a:t>DocBook</a:t>
            </a:r>
            <a:r>
              <a:rPr lang="en-GB" dirty="0"/>
              <a:t> </a:t>
            </a:r>
            <a:r>
              <a:rPr lang="en-GB" dirty="0" err="1"/>
              <a:t>Inhalte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B5D50-BE2B-49E6-9951-1194DE7D98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43DD983-1C51-CC40-8D90-D34893AEE4F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25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DC26E7-1EEB-401E-BC09-3A9BF28D5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09" y="1435550"/>
            <a:ext cx="8508999" cy="30956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&lt;</a:t>
            </a:r>
            <a:r>
              <a:rPr lang="de-DE" dirty="0" err="1"/>
              <a:t>book</a:t>
            </a:r>
            <a:r>
              <a:rPr lang="de-DE" dirty="0"/>
              <a:t>&gt;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&lt;</a:t>
            </a:r>
            <a:r>
              <a:rPr lang="de-DE" dirty="0" err="1"/>
              <a:t>bookinfo</a:t>
            </a:r>
            <a:r>
              <a:rPr lang="de-DE" dirty="0"/>
              <a:t>&gt;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/>
              <a:t>&lt;title&gt;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/>
              <a:t>&lt;</a:t>
            </a:r>
            <a:r>
              <a:rPr lang="de-DE" dirty="0" err="1"/>
              <a:t>author</a:t>
            </a:r>
            <a:r>
              <a:rPr lang="de-DE" dirty="0"/>
              <a:t>&gt;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&lt;</a:t>
            </a:r>
            <a:r>
              <a:rPr lang="de-DE" dirty="0" err="1"/>
              <a:t>chapter</a:t>
            </a:r>
            <a:r>
              <a:rPr lang="de-DE" dirty="0"/>
              <a:t>&gt;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/>
              <a:t>&lt;title&gt;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/>
              <a:t>&lt;sect1&gt;, &lt;sect2&gt; … &lt;sect5&gt; (inklusive &lt;title&gt;)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/>
              <a:t>&lt;</a:t>
            </a:r>
            <a:r>
              <a:rPr lang="de-DE" dirty="0" err="1"/>
              <a:t>para</a:t>
            </a:r>
            <a:r>
              <a:rPr lang="de-DE" dirty="0"/>
              <a:t>&gt;</a:t>
            </a:r>
          </a:p>
          <a:p>
            <a:pPr lvl="2" indent="0">
              <a:buNone/>
            </a:pPr>
            <a:endParaRPr lang="de-DE" dirty="0"/>
          </a:p>
          <a:p>
            <a:pPr lvl="2" indent="0">
              <a:buNone/>
            </a:pPr>
            <a:r>
              <a:rPr lang="de-DE" sz="1800" dirty="0">
                <a:sym typeface="Wingdings" pitchFamily="2" charset="2"/>
              </a:rPr>
              <a:t> Durch die Tag Struktur wird ein Table </a:t>
            </a:r>
            <a:r>
              <a:rPr lang="de-DE" sz="1800" dirty="0" err="1">
                <a:sym typeface="Wingdings" pitchFamily="2" charset="2"/>
              </a:rPr>
              <a:t>of</a:t>
            </a:r>
            <a:r>
              <a:rPr lang="de-DE" sz="1800" dirty="0">
                <a:sym typeface="Wingdings" pitchFamily="2" charset="2"/>
              </a:rPr>
              <a:t> Contents automatisch erstellt</a:t>
            </a:r>
            <a:endParaRPr lang="de-DE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C46E17-8363-4833-9041-A5A219E8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730931"/>
            <a:ext cx="8508999" cy="380810"/>
          </a:xfrm>
        </p:spPr>
        <p:txBody>
          <a:bodyPr/>
          <a:lstStyle/>
          <a:p>
            <a:r>
              <a:rPr lang="en-GB" dirty="0" err="1"/>
              <a:t>DocBook</a:t>
            </a:r>
            <a:r>
              <a:rPr lang="en-GB" dirty="0"/>
              <a:t> Tags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5727B-503E-46EB-AF38-7A345EDDB0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A204A55A-28BF-754D-8027-ED3BBFF522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8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3F969C4-5754-4A06-8290-46434B7FE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123612"/>
            <a:ext cx="8508999" cy="3441131"/>
          </a:xfrm>
        </p:spPr>
        <p:txBody>
          <a:bodyPr>
            <a:normAutofit/>
          </a:bodyPr>
          <a:lstStyle/>
          <a:p>
            <a:pPr marL="461963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/>
              <a:t>Karten</a:t>
            </a:r>
          </a:p>
          <a:p>
            <a:pPr marL="461963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/>
              <a:t>Tisch</a:t>
            </a:r>
          </a:p>
          <a:p>
            <a:pPr marL="461963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/>
              <a:t>Chips</a:t>
            </a:r>
          </a:p>
          <a:p>
            <a:pPr marL="461963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/>
              <a:t>XSLT Prozessor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89" y="516697"/>
            <a:ext cx="7446053" cy="307777"/>
          </a:xfrm>
          <a:prstGeom prst="rect">
            <a:avLst/>
          </a:prstGeom>
        </p:spPr>
        <p:txBody>
          <a:bodyPr/>
          <a:lstStyle/>
          <a:p>
            <a:r>
              <a:rPr lang="de-DE" b="1" dirty="0"/>
              <a:t>Dokumentation ‚design </a:t>
            </a:r>
            <a:r>
              <a:rPr lang="de-DE" b="1" dirty="0" err="1"/>
              <a:t>choices</a:t>
            </a:r>
            <a:r>
              <a:rPr lang="de-DE" b="1" dirty="0"/>
              <a:t>‘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4854985"/>
            <a:ext cx="2052074" cy="273844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10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3F969C4-5754-4A06-8290-46434B7FE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123612"/>
            <a:ext cx="8508999" cy="3441131"/>
          </a:xfrm>
        </p:spPr>
        <p:txBody>
          <a:bodyPr>
            <a:normAutofit/>
          </a:bodyPr>
          <a:lstStyle/>
          <a:p>
            <a:pPr marL="461963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/>
              <a:t>XML</a:t>
            </a:r>
          </a:p>
          <a:p>
            <a:pPr marL="461963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/>
              <a:t>SVG</a:t>
            </a:r>
          </a:p>
          <a:p>
            <a:pPr marL="461963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DocBook</a:t>
            </a:r>
            <a:endParaRPr lang="de-DE" dirty="0"/>
          </a:p>
          <a:p>
            <a:pPr marL="461963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/>
              <a:t>XSLT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89" y="516697"/>
            <a:ext cx="7446053" cy="45525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b="1" dirty="0"/>
              <a:t>Dokumentation ‚</a:t>
            </a:r>
            <a:r>
              <a:rPr lang="de-DE" b="1" dirty="0" err="1"/>
              <a:t>used</a:t>
            </a:r>
            <a:r>
              <a:rPr lang="de-DE" b="1" dirty="0"/>
              <a:t> </a:t>
            </a:r>
            <a:r>
              <a:rPr lang="de-DE" b="1" dirty="0" err="1"/>
              <a:t>technologies</a:t>
            </a:r>
            <a:r>
              <a:rPr lang="de-DE" b="1" dirty="0"/>
              <a:t>‘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4854985"/>
            <a:ext cx="2052074" cy="273844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155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631115C-725F-F846-9B77-0B11A7C72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52" y="294582"/>
            <a:ext cx="7215448" cy="454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2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Ausblick MVC-</a:t>
            </a:r>
            <a:r>
              <a:rPr lang="de-DE" dirty="0" err="1"/>
              <a:t>Architecture</a:t>
            </a:r>
            <a:r>
              <a:rPr lang="de-DE" dirty="0"/>
              <a:t> und </a:t>
            </a:r>
            <a:r>
              <a:rPr lang="de-DE" dirty="0" err="1"/>
              <a:t>XQuery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1A3FF5-480A-6B49-98D9-A1FEDDDC181A}"/>
              </a:ext>
            </a:extLst>
          </p:cNvPr>
          <p:cNvSpPr/>
          <p:nvPr/>
        </p:nvSpPr>
        <p:spPr>
          <a:xfrm>
            <a:off x="3832529" y="1518300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Controller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5083BE8-5DB0-664B-AC31-50E69F30EDC7}"/>
              </a:ext>
            </a:extLst>
          </p:cNvPr>
          <p:cNvSpPr txBox="1"/>
          <p:nvPr/>
        </p:nvSpPr>
        <p:spPr>
          <a:xfrm>
            <a:off x="3955645" y="1913015"/>
            <a:ext cx="1232710" cy="2250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>
                <a:latin typeface="+mn-lt"/>
              </a:rPr>
              <a:t>Funktionsaufruf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D0C8663-FB51-A74F-87AA-47FCC14B12AE}"/>
              </a:ext>
            </a:extLst>
          </p:cNvPr>
          <p:cNvSpPr/>
          <p:nvPr/>
        </p:nvSpPr>
        <p:spPr>
          <a:xfrm>
            <a:off x="534062" y="3619315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Spieler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53D747E-248A-B44C-B09F-B0575AD5F4EA}"/>
              </a:ext>
            </a:extLst>
          </p:cNvPr>
          <p:cNvSpPr/>
          <p:nvPr/>
        </p:nvSpPr>
        <p:spPr>
          <a:xfrm>
            <a:off x="3832529" y="3619315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Spiel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85D998F-A2A8-FE4E-A613-2C4A6FA383D2}"/>
              </a:ext>
            </a:extLst>
          </p:cNvPr>
          <p:cNvSpPr/>
          <p:nvPr/>
        </p:nvSpPr>
        <p:spPr>
          <a:xfrm>
            <a:off x="7061463" y="3619315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Dealer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296F13A-4610-2C47-B514-BE7DA5FCE50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273533" y="2138077"/>
            <a:ext cx="3298467" cy="14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C2FA487-0337-4241-910E-D6318661F210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4572000" y="2138077"/>
            <a:ext cx="0" cy="14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63CF46A-47F1-7B43-9821-D77556C69557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4572000" y="2138077"/>
            <a:ext cx="3228934" cy="14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431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Ausblick MVC-</a:t>
            </a:r>
            <a:r>
              <a:rPr lang="de-DE" dirty="0" err="1"/>
              <a:t>Architecture</a:t>
            </a:r>
            <a:r>
              <a:rPr lang="de-DE" dirty="0"/>
              <a:t> und </a:t>
            </a:r>
            <a:r>
              <a:rPr lang="de-DE" dirty="0" err="1"/>
              <a:t>XQuery</a:t>
            </a:r>
            <a:endParaRPr lang="de-DE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FD05FEA2-DF3E-EF48-BCCE-C15CA2F11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060986"/>
              </p:ext>
            </p:extLst>
          </p:nvPr>
        </p:nvGraphicFramePr>
        <p:xfrm>
          <a:off x="1524000" y="1216344"/>
          <a:ext cx="6096000" cy="2966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812683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703519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92126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Spieler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Dealer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38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createPlayer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turnFirstCard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newGame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41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bid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turnSecondCard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roundCompleted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150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shuffle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evaluateRound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53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hit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handOut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initializeDeck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0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insurance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setActivePlayer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65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computeValue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nextTurn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69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assignCards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81214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9334603C-7539-B041-996E-5BCD9008E44E}"/>
              </a:ext>
            </a:extLst>
          </p:cNvPr>
          <p:cNvSpPr txBox="1"/>
          <p:nvPr/>
        </p:nvSpPr>
        <p:spPr>
          <a:xfrm>
            <a:off x="3156667" y="4345880"/>
            <a:ext cx="2898229" cy="2573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  <a:sym typeface="Wingdings" pitchFamily="2" charset="2"/>
              </a:rPr>
              <a:t> </a:t>
            </a:r>
            <a:r>
              <a:rPr lang="de-DE" sz="1600" dirty="0">
                <a:latin typeface="+mn-lt"/>
              </a:rPr>
              <a:t>mit jeweiligen Hilfsfunktionen</a:t>
            </a:r>
          </a:p>
        </p:txBody>
      </p:sp>
    </p:spTree>
    <p:extLst>
      <p:ext uri="{BB962C8B-B14F-4D97-AF65-F5344CB8AC3E}">
        <p14:creationId xmlns:p14="http://schemas.microsoft.com/office/powerpoint/2010/main" val="8585436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0</TotalTime>
  <Words>246</Words>
  <Application>Microsoft Macintosh PowerPoint</Application>
  <PresentationFormat>Bildschirmpräsentation (16:9)</PresentationFormat>
  <Paragraphs>96</Paragraphs>
  <Slides>10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10</vt:i4>
      </vt:variant>
    </vt:vector>
  </HeadingPairs>
  <TitlesOfParts>
    <vt:vector size="21" baseType="lpstr">
      <vt:lpstr>Arial</vt:lpstr>
      <vt:lpstr>Calibri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DocBook Dokumentation</vt:lpstr>
      <vt:lpstr>Gliederung</vt:lpstr>
      <vt:lpstr>DocBook Inhalte</vt:lpstr>
      <vt:lpstr>DocBook Tags</vt:lpstr>
      <vt:lpstr>Dokumentation ‚design choices‘</vt:lpstr>
      <vt:lpstr>Dokumentation ‚used technologies‘</vt:lpstr>
      <vt:lpstr>PowerPoint-Präsentation</vt:lpstr>
      <vt:lpstr>Ausblick MVC-Architecture und XQuery</vt:lpstr>
      <vt:lpstr>Ausblick MVC-Architecture und XQuery</vt:lpstr>
      <vt:lpstr>PowerPoint-Präsentation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Louisa Luitz</dc:creator>
  <cp:lastModifiedBy>ge34civ</cp:lastModifiedBy>
  <cp:revision>83</cp:revision>
  <cp:lastPrinted>2015-07-30T14:04:45Z</cp:lastPrinted>
  <dcterms:created xsi:type="dcterms:W3CDTF">2019-11-21T08:12:12Z</dcterms:created>
  <dcterms:modified xsi:type="dcterms:W3CDTF">2019-12-05T13:32:58Z</dcterms:modified>
</cp:coreProperties>
</file>