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c.edu/~beaucag/Classes/Properties/OptionalProjects/CoordinateTransformationCode/Rotate%20about%20an%20arbitrary%20axis%20(3%20dimensions)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7A36A-D7EB-4D11-B450-4D7453CB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Programming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6A6631-185F-4677-88D3-22D094D3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Lorenzo Casalini,</a:t>
            </a:r>
          </a:p>
          <a:p>
            <a:r>
              <a:rPr lang="it-IT" dirty="0" err="1"/>
              <a:t>September</a:t>
            </a:r>
            <a:r>
              <a:rPr lang="it-IT" dirty="0"/>
              <a:t> 2020.</a:t>
            </a:r>
          </a:p>
          <a:p>
            <a:r>
              <a:rPr lang="it-IT" dirty="0"/>
              <a:t>Advanced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Programming Course.</a:t>
            </a:r>
          </a:p>
          <a:p>
            <a:r>
              <a:rPr lang="it-IT" dirty="0"/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24078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F3139-EEE3-4BED-97E8-C6790FD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Match Probe </a:t>
            </a:r>
            <a:r>
              <a:rPr lang="it-IT" dirty="0" err="1"/>
              <a:t>Shape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88F04F-1920-4D2B-A74D-11200C2B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first step I </a:t>
            </a:r>
            <a:r>
              <a:rPr lang="it-IT" dirty="0" err="1"/>
              <a:t>did</a:t>
            </a:r>
            <a:r>
              <a:rPr lang="it-IT" dirty="0"/>
              <a:t> to </a:t>
            </a:r>
            <a:r>
              <a:rPr lang="it-IT" dirty="0" err="1"/>
              <a:t>execute</a:t>
            </a:r>
            <a:r>
              <a:rPr lang="it-IT" dirty="0"/>
              <a:t> the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serial </a:t>
            </a:r>
            <a:r>
              <a:rPr lang="it-IT" dirty="0" err="1"/>
              <a:t>version</a:t>
            </a:r>
            <a:r>
              <a:rPr lang="it-IT" dirty="0"/>
              <a:t> of Match Probe </a:t>
            </a:r>
            <a:r>
              <a:rPr lang="it-IT" dirty="0" err="1"/>
              <a:t>Shape</a:t>
            </a:r>
            <a:r>
              <a:rPr lang="it-IT" dirty="0"/>
              <a:t> in C.</a:t>
            </a:r>
          </a:p>
          <a:p>
            <a:r>
              <a:rPr lang="it-IT" dirty="0"/>
              <a:t>The serial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the file kernel_np.cu in the GitHub repo.</a:t>
            </a:r>
          </a:p>
          <a:p>
            <a:r>
              <a:rPr lang="it-IT" dirty="0" err="1"/>
              <a:t>As</a:t>
            </a:r>
            <a:r>
              <a:rPr lang="it-IT" dirty="0"/>
              <a:t> cost </a:t>
            </a:r>
            <a:r>
              <a:rPr lang="it-IT" dirty="0" err="1"/>
              <a:t>function</a:t>
            </a:r>
            <a:r>
              <a:rPr lang="it-IT" dirty="0"/>
              <a:t>, I </a:t>
            </a:r>
            <a:r>
              <a:rPr lang="it-IT" dirty="0" err="1"/>
              <a:t>didn’t</a:t>
            </a:r>
            <a:r>
              <a:rPr lang="it-IT" dirty="0"/>
              <a:t> use the </a:t>
            </a:r>
            <a:r>
              <a:rPr lang="it-IT" dirty="0" err="1"/>
              <a:t>overlap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suggested</a:t>
            </a:r>
            <a:r>
              <a:rPr lang="it-IT" dirty="0"/>
              <a:t>, I </a:t>
            </a:r>
            <a:r>
              <a:rPr lang="it-IT" dirty="0" err="1"/>
              <a:t>used</a:t>
            </a:r>
            <a:r>
              <a:rPr lang="it-IT" dirty="0"/>
              <a:t> the sum of the </a:t>
            </a:r>
            <a:r>
              <a:rPr lang="it-IT" dirty="0" err="1"/>
              <a:t>distances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atoms</a:t>
            </a:r>
            <a:r>
              <a:rPr lang="it-IT" dirty="0"/>
              <a:t> of the </a:t>
            </a:r>
            <a:r>
              <a:rPr lang="it-IT" dirty="0" err="1"/>
              <a:t>molecule</a:t>
            </a:r>
            <a:r>
              <a:rPr lang="it-IT" dirty="0"/>
              <a:t>. </a:t>
            </a:r>
          </a:p>
          <a:p>
            <a:r>
              <a:rPr lang="it-IT" dirty="0"/>
              <a:t>I </a:t>
            </a:r>
            <a:r>
              <a:rPr lang="it-IT" dirty="0" err="1"/>
              <a:t>considered</a:t>
            </a:r>
            <a:r>
              <a:rPr lang="it-IT" dirty="0"/>
              <a:t> a </a:t>
            </a:r>
            <a:r>
              <a:rPr lang="it-IT" dirty="0" err="1"/>
              <a:t>ligand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atom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0.8 A° from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atoms</a:t>
            </a:r>
            <a:r>
              <a:rPr lang="it-IT" dirty="0"/>
              <a:t>. </a:t>
            </a:r>
          </a:p>
          <a:p>
            <a:r>
              <a:rPr lang="it-IT" dirty="0"/>
              <a:t>I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to be in a separate file mol2.</a:t>
            </a:r>
          </a:p>
          <a:p>
            <a:r>
              <a:rPr lang="it-IT" dirty="0"/>
              <a:t>In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 a list of names of </a:t>
            </a:r>
            <a:r>
              <a:rPr lang="it-IT" dirty="0" err="1"/>
              <a:t>molecules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tokenizer</a:t>
            </a:r>
            <a:r>
              <a:rPr lang="it-IT" dirty="0"/>
              <a:t> to </a:t>
            </a:r>
            <a:r>
              <a:rPr lang="it-IT" dirty="0" err="1"/>
              <a:t>fill</a:t>
            </a:r>
            <a:r>
              <a:rPr lang="it-IT" dirty="0"/>
              <a:t> a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molecola.</a:t>
            </a:r>
          </a:p>
        </p:txBody>
      </p:sp>
    </p:spTree>
    <p:extLst>
      <p:ext uri="{BB962C8B-B14F-4D97-AF65-F5344CB8AC3E}">
        <p14:creationId xmlns:p14="http://schemas.microsoft.com/office/powerpoint/2010/main" val="29569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0D175-DFC1-4F58-8F0F-1997B36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Implementation</a:t>
            </a:r>
            <a:r>
              <a:rPr lang="it-IT" sz="3200" dirty="0"/>
              <a:t> of Match Probe </a:t>
            </a:r>
            <a:r>
              <a:rPr lang="it-IT" sz="3200" dirty="0" err="1"/>
              <a:t>Shape</a:t>
            </a:r>
            <a:r>
              <a:rPr lang="it-IT" sz="3200" dirty="0"/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A5244-3F44-429E-A84F-293D14B8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2939"/>
            <a:ext cx="8915400" cy="4558283"/>
          </a:xfrm>
        </p:spPr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represent</a:t>
            </a:r>
            <a:r>
              <a:rPr lang="it-IT" dirty="0"/>
              <a:t> a </a:t>
            </a:r>
            <a:r>
              <a:rPr lang="it-IT" dirty="0" err="1"/>
              <a:t>molecule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molecola </a:t>
            </a:r>
            <a:r>
              <a:rPr lang="it-IT" dirty="0" err="1"/>
              <a:t>which</a:t>
            </a:r>
            <a:r>
              <a:rPr lang="it-IT" dirty="0"/>
              <a:t> stores the name,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atoms</a:t>
            </a:r>
            <a:r>
              <a:rPr lang="it-IT" dirty="0"/>
              <a:t>, the </a:t>
            </a:r>
            <a:r>
              <a:rPr lang="it-IT" dirty="0" err="1"/>
              <a:t>number</a:t>
            </a:r>
            <a:r>
              <a:rPr lang="it-IT" dirty="0"/>
              <a:t> of bonds, the 3D positions of the </a:t>
            </a:r>
            <a:r>
              <a:rPr lang="it-IT" dirty="0" err="1"/>
              <a:t>atoms</a:t>
            </a:r>
            <a:r>
              <a:rPr lang="it-IT" dirty="0"/>
              <a:t> and the bounds. </a:t>
            </a:r>
          </a:p>
          <a:p>
            <a:r>
              <a:rPr lang="it-IT" dirty="0"/>
              <a:t>The position of the </a:t>
            </a:r>
            <a:r>
              <a:rPr lang="it-IT" dirty="0" err="1"/>
              <a:t>atoms</a:t>
            </a:r>
            <a:r>
              <a:rPr lang="it-IT" dirty="0"/>
              <a:t> and the bounds are list </a:t>
            </a:r>
            <a:r>
              <a:rPr lang="it-IT" dirty="0" err="1"/>
              <a:t>respectively</a:t>
            </a:r>
            <a:r>
              <a:rPr lang="it-IT" dirty="0"/>
              <a:t> of double and </a:t>
            </a:r>
            <a:r>
              <a:rPr lang="it-IT" dirty="0" err="1"/>
              <a:t>int</a:t>
            </a:r>
            <a:r>
              <a:rPr lang="it-IT" dirty="0"/>
              <a:t> of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enough</a:t>
            </a:r>
            <a:r>
              <a:rPr lang="it-IT" dirty="0"/>
              <a:t> long </a:t>
            </a:r>
            <a:r>
              <a:rPr lang="it-IT" dirty="0" err="1"/>
              <a:t>not</a:t>
            </a:r>
            <a:r>
              <a:rPr lang="it-IT" dirty="0"/>
              <a:t> to overflow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molecule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).</a:t>
            </a:r>
          </a:p>
          <a:p>
            <a:r>
              <a:rPr lang="it-IT" dirty="0"/>
              <a:t>The </a:t>
            </a:r>
            <a:r>
              <a:rPr lang="it-IT" dirty="0" err="1"/>
              <a:t>rotamers</a:t>
            </a:r>
            <a:r>
              <a:rPr lang="it-IT" dirty="0"/>
              <a:t> are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breadht</a:t>
            </a:r>
            <a:r>
              <a:rPr lang="it-IT" dirty="0"/>
              <a:t>-first-</a:t>
            </a:r>
            <a:r>
              <a:rPr lang="it-IT" dirty="0" err="1"/>
              <a:t>search</a:t>
            </a:r>
            <a:r>
              <a:rPr lang="it-IT" dirty="0"/>
              <a:t> in the bonds </a:t>
            </a:r>
            <a:r>
              <a:rPr lang="it-IT" dirty="0" err="1"/>
              <a:t>graph</a:t>
            </a:r>
            <a:r>
              <a:rPr lang="it-IT" dirty="0"/>
              <a:t>: </a:t>
            </a:r>
          </a:p>
          <a:p>
            <a:pPr>
              <a:buFont typeface="+mj-lt"/>
              <a:buAutoNum type="arabicPeriod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bond I take the </a:t>
            </a:r>
            <a:r>
              <a:rPr lang="it-IT" dirty="0" err="1"/>
              <a:t>left</a:t>
            </a:r>
            <a:r>
              <a:rPr lang="it-IT" dirty="0"/>
              <a:t> and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atom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I do a </a:t>
            </a:r>
            <a:r>
              <a:rPr lang="it-IT" dirty="0" err="1"/>
              <a:t>bfs</a:t>
            </a:r>
            <a:r>
              <a:rPr lang="it-IT" dirty="0"/>
              <a:t> </a:t>
            </a:r>
            <a:r>
              <a:rPr lang="it-IT" dirty="0" err="1"/>
              <a:t>rooted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atom</a:t>
            </a:r>
            <a:r>
              <a:rPr lang="it-IT" dirty="0"/>
              <a:t> (</a:t>
            </a:r>
            <a:r>
              <a:rPr lang="it-IT" dirty="0" err="1"/>
              <a:t>deleting</a:t>
            </a:r>
            <a:r>
              <a:rPr lang="it-IT" dirty="0"/>
              <a:t> the </a:t>
            </a:r>
            <a:r>
              <a:rPr lang="it-IT" dirty="0" err="1"/>
              <a:t>considered</a:t>
            </a:r>
            <a:r>
              <a:rPr lang="it-IT" dirty="0"/>
              <a:t> bond),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I store the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do far. 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queues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atoms</a:t>
            </a:r>
            <a:r>
              <a:rPr lang="it-IT" dirty="0"/>
              <a:t> and the size of the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one, the bond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rotamer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92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2A8CA-DAFF-40A9-A086-C39F3718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Implementation</a:t>
            </a:r>
            <a:r>
              <a:rPr lang="it-IT" sz="3200" dirty="0"/>
              <a:t> of Match Probe </a:t>
            </a:r>
            <a:r>
              <a:rPr lang="it-IT" sz="3200" dirty="0" err="1"/>
              <a:t>Shape</a:t>
            </a:r>
            <a:r>
              <a:rPr lang="it-IT" sz="3200" dirty="0"/>
              <a:t>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9B066-0185-466D-8805-EA5A6E65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157067"/>
          </a:xfrm>
        </p:spPr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rotamer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paper so I rotate the </a:t>
            </a:r>
            <a:r>
              <a:rPr lang="it-IT" dirty="0" err="1"/>
              <a:t>left</a:t>
            </a:r>
            <a:r>
              <a:rPr lang="it-IT" dirty="0"/>
              <a:t> and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fragment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knobs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rotation</a:t>
            </a:r>
            <a:r>
              <a:rPr lang="it-IT" dirty="0"/>
              <a:t> of a </a:t>
            </a:r>
            <a:r>
              <a:rPr lang="it-IT" dirty="0" err="1"/>
              <a:t>fragment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an </a:t>
            </a:r>
            <a:r>
              <a:rPr lang="it-IT" dirty="0" err="1"/>
              <a:t>axis</a:t>
            </a:r>
            <a:r>
              <a:rPr lang="it-IT" dirty="0"/>
              <a:t> (the </a:t>
            </a:r>
            <a:r>
              <a:rPr lang="it-IT" dirty="0" err="1"/>
              <a:t>rotamer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from: </a:t>
            </a:r>
            <a:r>
              <a:rPr lang="it-IT" dirty="0">
                <a:hlinkClick r:id="rId2"/>
              </a:rPr>
              <a:t>http://www.eng.uc.edu/~beaucag/Classes/Properties/OptionalProjects/CoordinateTransformationCode/Rotate%20about%20an%20arbitrary%20axis%20(3%20dimensions).html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7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F47AA-3ED5-43DE-835E-212ABF75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554A1-AEA0-4361-82F5-0E7FC824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922" y="2133600"/>
            <a:ext cx="5494154" cy="3777622"/>
          </a:xfrm>
        </p:spPr>
        <p:txBody>
          <a:bodyPr>
            <a:normAutofit/>
          </a:bodyPr>
          <a:lstStyle/>
          <a:p>
            <a:r>
              <a:rPr lang="it-IT" sz="1600" dirty="0"/>
              <a:t>I </a:t>
            </a:r>
            <a:r>
              <a:rPr lang="it-IT" sz="1600" dirty="0" err="1"/>
              <a:t>profiled</a:t>
            </a:r>
            <a:r>
              <a:rPr lang="it-IT" sz="1600" dirty="0"/>
              <a:t> the serial </a:t>
            </a:r>
            <a:r>
              <a:rPr lang="it-IT" sz="1600" dirty="0" err="1"/>
              <a:t>version</a:t>
            </a:r>
            <a:r>
              <a:rPr lang="it-IT" sz="1600" dirty="0"/>
              <a:t> of the </a:t>
            </a:r>
            <a:r>
              <a:rPr lang="it-IT" sz="1600" dirty="0" err="1"/>
              <a:t>application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gpof</a:t>
            </a:r>
            <a:r>
              <a:rPr lang="it-IT" sz="1600" dirty="0"/>
              <a:t> in a </a:t>
            </a:r>
            <a:r>
              <a:rPr lang="it-IT" sz="1600" dirty="0" err="1"/>
              <a:t>Ubuntu</a:t>
            </a:r>
            <a:r>
              <a:rPr lang="it-IT" sz="1600" dirty="0"/>
              <a:t> </a:t>
            </a:r>
            <a:r>
              <a:rPr lang="it-IT" sz="1600" dirty="0" err="1"/>
              <a:t>virtual</a:t>
            </a:r>
            <a:r>
              <a:rPr lang="it-IT" sz="1600" dirty="0"/>
              <a:t> machine. I </a:t>
            </a:r>
            <a:r>
              <a:rPr lang="it-IT" sz="1600" dirty="0" err="1"/>
              <a:t>tested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with </a:t>
            </a:r>
            <a:r>
              <a:rPr lang="it-IT" sz="1600" dirty="0" err="1"/>
              <a:t>four</a:t>
            </a:r>
            <a:r>
              <a:rPr lang="it-IT" sz="1600" dirty="0"/>
              <a:t> </a:t>
            </a:r>
            <a:r>
              <a:rPr lang="it-IT" sz="1600" dirty="0" err="1"/>
              <a:t>molecules</a:t>
            </a:r>
            <a:r>
              <a:rPr lang="it-IT" sz="1600" dirty="0"/>
              <a:t>. </a:t>
            </a:r>
          </a:p>
          <a:p>
            <a:r>
              <a:rPr lang="it-IT" sz="1600" dirty="0"/>
              <a:t>The test are </a:t>
            </a:r>
            <a:r>
              <a:rPr lang="it-IT" sz="1600" dirty="0" err="1"/>
              <a:t>done</a:t>
            </a:r>
            <a:r>
              <a:rPr lang="it-IT" sz="1600" dirty="0"/>
              <a:t> with REPETITIONS =10, LOW PRECISION STEP = 30, HIGH PRECISION STEP = 1, ENABLE REFINIMENT = false, THRESHOLD = 0.2.</a:t>
            </a:r>
          </a:p>
          <a:p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expected</a:t>
            </a:r>
            <a:r>
              <a:rPr lang="it-IT" sz="1600" dirty="0"/>
              <a:t> the </a:t>
            </a:r>
            <a:r>
              <a:rPr lang="it-IT" sz="1600" dirty="0" err="1"/>
              <a:t>most</a:t>
            </a:r>
            <a:r>
              <a:rPr lang="it-IT" sz="1600" dirty="0"/>
              <a:t> </a:t>
            </a:r>
            <a:r>
              <a:rPr lang="it-IT" sz="1600" dirty="0" err="1"/>
              <a:t>expensive</a:t>
            </a:r>
            <a:r>
              <a:rPr lang="it-IT" sz="1600" dirty="0"/>
              <a:t> part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calculating</a:t>
            </a:r>
            <a:r>
              <a:rPr lang="it-IT" sz="1600" dirty="0"/>
              <a:t> the </a:t>
            </a:r>
            <a:r>
              <a:rPr lang="it-IT" sz="1600" dirty="0" err="1"/>
              <a:t>distances</a:t>
            </a:r>
            <a:r>
              <a:rPr lang="it-IT" sz="1600" dirty="0"/>
              <a:t> </a:t>
            </a:r>
            <a:r>
              <a:rPr lang="it-IT" sz="1600" dirty="0" err="1"/>
              <a:t>between</a:t>
            </a:r>
            <a:r>
              <a:rPr lang="it-IT" sz="1600" dirty="0"/>
              <a:t> an </a:t>
            </a:r>
            <a:r>
              <a:rPr lang="it-IT" sz="1600" dirty="0" err="1"/>
              <a:t>atom</a:t>
            </a:r>
            <a:r>
              <a:rPr lang="it-IT" sz="1600" dirty="0"/>
              <a:t> and </a:t>
            </a:r>
            <a:r>
              <a:rPr lang="it-IT" sz="1600" dirty="0" err="1"/>
              <a:t>all</a:t>
            </a:r>
            <a:r>
              <a:rPr lang="it-IT" sz="1600" dirty="0"/>
              <a:t> the </a:t>
            </a:r>
            <a:r>
              <a:rPr lang="it-IT" sz="1600" dirty="0" err="1"/>
              <a:t>other</a:t>
            </a:r>
            <a:r>
              <a:rPr lang="it-IT" sz="1600" dirty="0"/>
              <a:t>, </a:t>
            </a:r>
            <a:r>
              <a:rPr lang="it-IT" sz="1600" dirty="0" err="1"/>
              <a:t>followed</a:t>
            </a:r>
            <a:r>
              <a:rPr lang="it-IT" sz="1600" dirty="0"/>
              <a:t> by the </a:t>
            </a:r>
            <a:r>
              <a:rPr lang="it-IT" sz="1600" dirty="0" err="1"/>
              <a:t>feasibility</a:t>
            </a:r>
            <a:r>
              <a:rPr lang="it-IT" sz="1600" dirty="0"/>
              <a:t> check of the </a:t>
            </a:r>
            <a:r>
              <a:rPr lang="it-IT" sz="1600" dirty="0" err="1"/>
              <a:t>molecule</a:t>
            </a:r>
            <a:r>
              <a:rPr lang="it-IT" sz="1600" dirty="0"/>
              <a:t>.</a:t>
            </a:r>
          </a:p>
          <a:p>
            <a:r>
              <a:rPr lang="it-IT" sz="1600" dirty="0"/>
              <a:t>The running time of the serial </a:t>
            </a:r>
            <a:r>
              <a:rPr lang="it-IT" sz="1600" dirty="0" err="1"/>
              <a:t>application</a:t>
            </a:r>
            <a:r>
              <a:rPr lang="it-IT" sz="1600" dirty="0"/>
              <a:t>, </a:t>
            </a:r>
            <a:r>
              <a:rPr lang="it-IT" sz="1600" dirty="0" err="1"/>
              <a:t>runned</a:t>
            </a:r>
            <a:r>
              <a:rPr lang="it-IT" sz="1600" dirty="0"/>
              <a:t> on the </a:t>
            </a:r>
            <a:r>
              <a:rPr lang="it-IT" sz="1600" dirty="0" err="1"/>
              <a:t>real</a:t>
            </a:r>
            <a:r>
              <a:rPr lang="it-IT" sz="1600" dirty="0"/>
              <a:t> machine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all</a:t>
            </a:r>
            <a:r>
              <a:rPr lang="it-IT" sz="1600" dirty="0"/>
              <a:t> 48 </a:t>
            </a:r>
            <a:r>
              <a:rPr lang="it-IT" sz="1600" dirty="0" err="1"/>
              <a:t>molecules</a:t>
            </a:r>
            <a:r>
              <a:rPr lang="it-IT" sz="1600" dirty="0"/>
              <a:t> I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of 337 s. </a:t>
            </a:r>
          </a:p>
          <a:p>
            <a:endParaRPr lang="it-IT" sz="1600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DAD306A-5ED8-444C-B583-FA876DC47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" r="55719" b="40831"/>
          <a:stretch/>
        </p:blipFill>
        <p:spPr>
          <a:xfrm>
            <a:off x="7137918" y="2133600"/>
            <a:ext cx="4655975" cy="3777622"/>
          </a:xfrm>
        </p:spPr>
      </p:pic>
    </p:spTree>
    <p:extLst>
      <p:ext uri="{BB962C8B-B14F-4D97-AF65-F5344CB8AC3E}">
        <p14:creationId xmlns:p14="http://schemas.microsoft.com/office/powerpoint/2010/main" val="150142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DD154-8523-4C9B-A65A-B4D9C01F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045"/>
          </a:xfrm>
        </p:spPr>
        <p:txBody>
          <a:bodyPr/>
          <a:lstStyle/>
          <a:p>
            <a:r>
              <a:rPr lang="it-IT" dirty="0"/>
              <a:t>Testing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8D5016-F119-4B09-99B8-1C8B994C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157067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no way to know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expansions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are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I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behaves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time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. 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Valgrind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some </a:t>
            </a:r>
            <a:r>
              <a:rPr lang="it-IT" dirty="0" err="1"/>
              <a:t>memory</a:t>
            </a:r>
            <a:r>
              <a:rPr lang="it-IT" dirty="0"/>
              <a:t> leaks in the code.</a:t>
            </a:r>
          </a:p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some </a:t>
            </a:r>
            <a:r>
              <a:rPr lang="it-IT" dirty="0" err="1"/>
              <a:t>indicator</a:t>
            </a:r>
            <a:r>
              <a:rPr lang="it-IT" dirty="0"/>
              <a:t> of </a:t>
            </a:r>
            <a:r>
              <a:rPr lang="it-IT" dirty="0" err="1"/>
              <a:t>correcteness</a:t>
            </a:r>
            <a:r>
              <a:rPr lang="it-IT" dirty="0"/>
              <a:t> of </a:t>
            </a:r>
            <a:r>
              <a:rPr lang="it-IT" dirty="0" err="1"/>
              <a:t>my</a:t>
            </a:r>
            <a:r>
              <a:rPr lang="it-IT" dirty="0"/>
              <a:t> code:</a:t>
            </a:r>
          </a:p>
          <a:p>
            <a:pPr>
              <a:buFont typeface="+mj-lt"/>
              <a:buAutoNum type="arabicPeriod"/>
            </a:pPr>
            <a:r>
              <a:rPr lang="it-IT" sz="1400" dirty="0"/>
              <a:t>The </a:t>
            </a:r>
            <a:r>
              <a:rPr lang="it-IT" sz="1400" dirty="0" err="1"/>
              <a:t>expansion</a:t>
            </a:r>
            <a:r>
              <a:rPr lang="it-IT" sz="1400" dirty="0"/>
              <a:t> of the </a:t>
            </a:r>
            <a:r>
              <a:rPr lang="it-IT" sz="1400" dirty="0" err="1"/>
              <a:t>molecule</a:t>
            </a:r>
            <a:r>
              <a:rPr lang="it-IT" sz="1400" dirty="0"/>
              <a:t> after </a:t>
            </a:r>
            <a:r>
              <a:rPr lang="it-IT" sz="1400" dirty="0" err="1"/>
              <a:t>match_probe_shape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bigger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sz="1400" dirty="0" err="1"/>
              <a:t>Changing</a:t>
            </a:r>
            <a:r>
              <a:rPr lang="it-IT" sz="1400" dirty="0"/>
              <a:t> the software </a:t>
            </a:r>
            <a:r>
              <a:rPr lang="it-IT" sz="1400" dirty="0" err="1"/>
              <a:t>knobs</a:t>
            </a:r>
            <a:r>
              <a:rPr lang="it-IT" sz="1400" dirty="0"/>
              <a:t> </a:t>
            </a:r>
            <a:r>
              <a:rPr lang="it-IT" sz="1400" dirty="0" err="1"/>
              <a:t>changes</a:t>
            </a:r>
            <a:r>
              <a:rPr lang="it-IT" sz="1400" dirty="0"/>
              <a:t> the </a:t>
            </a:r>
            <a:r>
              <a:rPr lang="it-IT" sz="1400"/>
              <a:t>expansion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expected</a:t>
            </a:r>
            <a:r>
              <a:rPr lang="it-IT" sz="1400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sz="1400" dirty="0" err="1"/>
              <a:t>Molecules</a:t>
            </a:r>
            <a:r>
              <a:rPr lang="it-IT" sz="1400" dirty="0"/>
              <a:t> with more 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bigger</a:t>
            </a:r>
            <a:r>
              <a:rPr lang="it-IT" sz="1400" dirty="0"/>
              <a:t> </a:t>
            </a:r>
            <a:r>
              <a:rPr lang="it-IT" sz="1400" dirty="0" err="1"/>
              <a:t>expansions</a:t>
            </a:r>
            <a:r>
              <a:rPr lang="it-IT" sz="1400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sz="1400" dirty="0"/>
              <a:t>Time </a:t>
            </a:r>
            <a:r>
              <a:rPr lang="it-IT" sz="1400" dirty="0" err="1"/>
              <a:t>used</a:t>
            </a:r>
            <a:r>
              <a:rPr lang="it-IT" sz="1400" dirty="0"/>
              <a:t> by the </a:t>
            </a:r>
            <a:r>
              <a:rPr lang="it-IT" sz="1400" dirty="0" err="1"/>
              <a:t>application</a:t>
            </a:r>
            <a:r>
              <a:rPr lang="it-IT" sz="1400" dirty="0"/>
              <a:t> for </a:t>
            </a:r>
            <a:r>
              <a:rPr lang="it-IT" sz="1400" dirty="0" err="1"/>
              <a:t>run</a:t>
            </a:r>
            <a:r>
              <a:rPr lang="it-IT" sz="1400" dirty="0"/>
              <a:t> in a </a:t>
            </a:r>
            <a:r>
              <a:rPr lang="it-IT" sz="1400" dirty="0" err="1"/>
              <a:t>smaller</a:t>
            </a:r>
            <a:r>
              <a:rPr lang="it-IT" sz="1400" dirty="0"/>
              <a:t> </a:t>
            </a:r>
            <a:r>
              <a:rPr lang="it-IT" sz="1400" dirty="0" err="1"/>
              <a:t>molecule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a </a:t>
            </a:r>
            <a:r>
              <a:rPr lang="it-IT" sz="1400" dirty="0" err="1"/>
              <a:t>bigger</a:t>
            </a:r>
            <a:r>
              <a:rPr lang="it-IT" sz="1400" dirty="0"/>
              <a:t> one. </a:t>
            </a:r>
          </a:p>
          <a:p>
            <a:pPr>
              <a:buFont typeface="+mj-lt"/>
              <a:buAutoNum type="arabicPeriod"/>
            </a:pPr>
            <a:r>
              <a:rPr lang="it-IT" sz="1400" dirty="0"/>
              <a:t>The </a:t>
            </a:r>
            <a:r>
              <a:rPr lang="it-IT" sz="1400" dirty="0" err="1"/>
              <a:t>rotamers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 </a:t>
            </a:r>
            <a:r>
              <a:rPr lang="it-IT" sz="1400" dirty="0" err="1"/>
              <a:t>rotamers</a:t>
            </a:r>
            <a:r>
              <a:rPr lang="it-IT" sz="1400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sz="1400" dirty="0" err="1"/>
              <a:t>Every</a:t>
            </a:r>
            <a:r>
              <a:rPr lang="it-IT" sz="1400" dirty="0"/>
              <a:t> </a:t>
            </a:r>
            <a:r>
              <a:rPr lang="it-IT" sz="1400" dirty="0" err="1"/>
              <a:t>run</a:t>
            </a:r>
            <a:r>
              <a:rPr lang="it-IT" sz="1400" dirty="0"/>
              <a:t> of the code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knobs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, </a:t>
            </a:r>
            <a:r>
              <a:rPr lang="it-IT" sz="1400" dirty="0" err="1"/>
              <a:t>either</a:t>
            </a:r>
            <a:r>
              <a:rPr lang="it-IT" sz="1400" dirty="0"/>
              <a:t> serial or </a:t>
            </a:r>
            <a:r>
              <a:rPr lang="it-IT" sz="1400" dirty="0" err="1"/>
              <a:t>parallel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4E09D-680B-422A-BC9D-E7479099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2077"/>
          </a:xfrm>
        </p:spPr>
        <p:txBody>
          <a:bodyPr/>
          <a:lstStyle/>
          <a:p>
            <a:r>
              <a:rPr lang="it-IT" dirty="0" err="1"/>
              <a:t>Parallelization</a:t>
            </a:r>
            <a:r>
              <a:rPr lang="it-IT" dirty="0"/>
              <a:t>: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expansion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1CBFCB-94B9-4961-AB62-E6C686E4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5912"/>
            <a:ext cx="8915400" cy="4015310"/>
          </a:xfrm>
        </p:spPr>
        <p:txBody>
          <a:bodyPr>
            <a:normAutofit fontScale="92500"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suggested</a:t>
            </a:r>
            <a:r>
              <a:rPr lang="it-IT" dirty="0"/>
              <a:t> by the profiling made on the serial </a:t>
            </a:r>
            <a:r>
              <a:rPr lang="it-IT" dirty="0" err="1"/>
              <a:t>implementation</a:t>
            </a:r>
            <a:r>
              <a:rPr lang="it-IT" dirty="0"/>
              <a:t> the first </a:t>
            </a:r>
            <a:r>
              <a:rPr lang="it-IT" dirty="0" err="1"/>
              <a:t>thing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parallelize</a:t>
            </a:r>
            <a:r>
              <a:rPr lang="it-IT" dirty="0"/>
              <a:t> the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</a:t>
            </a:r>
          </a:p>
          <a:p>
            <a:r>
              <a:rPr lang="it-IT" dirty="0"/>
              <a:t>The strategy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Cuda </a:t>
            </a:r>
            <a:r>
              <a:rPr lang="it-IT" dirty="0" err="1"/>
              <a:t>thread</a:t>
            </a:r>
            <a:r>
              <a:rPr lang="it-IT" dirty="0"/>
              <a:t> of the kernel </a:t>
            </a:r>
            <a:r>
              <a:rPr lang="it-IT" dirty="0" err="1"/>
              <a:t>calculates</a:t>
            </a:r>
            <a:r>
              <a:rPr lang="it-IT" dirty="0"/>
              <a:t> the </a:t>
            </a:r>
            <a:r>
              <a:rPr lang="it-IT" dirty="0" err="1"/>
              <a:t>distances</a:t>
            </a:r>
            <a:r>
              <a:rPr lang="it-IT" dirty="0"/>
              <a:t> from an </a:t>
            </a:r>
            <a:r>
              <a:rPr lang="it-IT" dirty="0" err="1"/>
              <a:t>atom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thread_id</a:t>
            </a:r>
            <a:r>
              <a:rPr lang="it-IT" dirty="0"/>
              <a:t>) to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atoms</a:t>
            </a:r>
            <a:r>
              <a:rPr lang="it-IT" dirty="0"/>
              <a:t>. </a:t>
            </a:r>
          </a:p>
          <a:p>
            <a:r>
              <a:rPr lang="it-IT" dirty="0"/>
              <a:t>I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ways of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management for </a:t>
            </a:r>
            <a:r>
              <a:rPr lang="it-IT" dirty="0" err="1"/>
              <a:t>this</a:t>
            </a:r>
            <a:r>
              <a:rPr lang="it-IT" dirty="0"/>
              <a:t> kernel:</a:t>
            </a:r>
          </a:p>
          <a:p>
            <a:pPr>
              <a:buFont typeface="+mj-lt"/>
              <a:buAutoNum type="arabicPeriod"/>
            </a:pPr>
            <a:r>
              <a:rPr lang="it-IT" dirty="0"/>
              <a:t>Using a </a:t>
            </a:r>
            <a:r>
              <a:rPr lang="it-IT" dirty="0" err="1"/>
              <a:t>helper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mallocs</a:t>
            </a:r>
            <a:r>
              <a:rPr lang="it-IT" dirty="0"/>
              <a:t> (</a:t>
            </a:r>
            <a:r>
              <a:rPr lang="it-IT" dirty="0" err="1"/>
              <a:t>cudaMallocManaged</a:t>
            </a:r>
            <a:r>
              <a:rPr lang="it-IT" dirty="0"/>
              <a:t>) in the 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 array of </a:t>
            </a:r>
            <a:r>
              <a:rPr lang="it-IT" dirty="0" err="1"/>
              <a:t>distances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fills</a:t>
            </a:r>
            <a:r>
              <a:rPr lang="it-IT" dirty="0"/>
              <a:t> the </a:t>
            </a:r>
            <a:r>
              <a:rPr lang="it-IT" dirty="0" err="1"/>
              <a:t>corrisponding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helper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sums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Inizialize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distances</a:t>
            </a:r>
            <a:r>
              <a:rPr lang="it-IT" dirty="0"/>
              <a:t> on the device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in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thread</a:t>
            </a:r>
            <a:r>
              <a:rPr lang="it-IT" dirty="0"/>
              <a:t>, after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finished</a:t>
            </a:r>
            <a:r>
              <a:rPr lang="it-IT" dirty="0"/>
              <a:t> the </a:t>
            </a:r>
            <a:r>
              <a:rPr lang="it-IT" dirty="0" err="1"/>
              <a:t>calculations</a:t>
            </a:r>
            <a:r>
              <a:rPr lang="it-IT" dirty="0"/>
              <a:t> (__</a:t>
            </a:r>
            <a:r>
              <a:rPr lang="it-IT" dirty="0" err="1"/>
              <a:t>synchtreads</a:t>
            </a:r>
            <a:r>
              <a:rPr lang="it-IT" dirty="0"/>
              <a:t>), sums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distances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me to use more </a:t>
            </a:r>
            <a:r>
              <a:rPr lang="it-IT" dirty="0" err="1"/>
              <a:t>than</a:t>
            </a:r>
            <a:r>
              <a:rPr lang="it-IT" dirty="0"/>
              <a:t> one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common for </a:t>
            </a:r>
            <a:r>
              <a:rPr lang="it-IT" dirty="0" err="1"/>
              <a:t>threads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125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AC8F7-1BC9-4923-880C-BC859205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69798"/>
          </a:xfrm>
        </p:spPr>
        <p:txBody>
          <a:bodyPr/>
          <a:lstStyle/>
          <a:p>
            <a:r>
              <a:rPr lang="it-IT" dirty="0"/>
              <a:t>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05A8A6-C8BC-4DCC-A848-561B3DAE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528" y="1593908"/>
            <a:ext cx="4313864" cy="4317314"/>
          </a:xfrm>
        </p:spPr>
        <p:txBody>
          <a:bodyPr>
            <a:normAutofit/>
          </a:bodyPr>
          <a:lstStyle/>
          <a:p>
            <a:r>
              <a:rPr lang="it-IT" sz="1400" dirty="0"/>
              <a:t>I </a:t>
            </a:r>
            <a:r>
              <a:rPr lang="it-IT" sz="1400" dirty="0" err="1"/>
              <a:t>profiled</a:t>
            </a:r>
            <a:r>
              <a:rPr lang="it-IT" sz="1400" dirty="0"/>
              <a:t> the </a:t>
            </a:r>
            <a:r>
              <a:rPr lang="it-IT" sz="1400" dirty="0" err="1"/>
              <a:t>application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nvprof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this</a:t>
            </a:r>
            <a:r>
              <a:rPr lang="it-IT" sz="1400" dirty="0"/>
              <a:t> case the time </a:t>
            </a:r>
            <a:r>
              <a:rPr lang="it-IT" sz="1400" dirty="0" err="1"/>
              <a:t>spent</a:t>
            </a:r>
            <a:r>
              <a:rPr lang="it-IT" sz="1400" dirty="0"/>
              <a:t> for running the </a:t>
            </a:r>
            <a:r>
              <a:rPr lang="it-IT" sz="1400" dirty="0" err="1"/>
              <a:t>application</a:t>
            </a:r>
            <a:r>
              <a:rPr lang="it-IT" sz="1400" dirty="0"/>
              <a:t> on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molecules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far </a:t>
            </a:r>
            <a:r>
              <a:rPr lang="it-IT" sz="1400" dirty="0" err="1"/>
              <a:t>worst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the serial case. </a:t>
            </a:r>
          </a:p>
          <a:p>
            <a:r>
              <a:rPr lang="it-IT" sz="1400" dirty="0"/>
              <a:t>From the profiler I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time </a:t>
            </a:r>
            <a:r>
              <a:rPr lang="it-IT" sz="1400" dirty="0" err="1"/>
              <a:t>spent</a:t>
            </a:r>
            <a:r>
              <a:rPr lang="it-IT" sz="1400" dirty="0"/>
              <a:t> to </a:t>
            </a:r>
            <a:r>
              <a:rPr lang="it-IT" sz="1400" dirty="0" err="1"/>
              <a:t>launch</a:t>
            </a:r>
            <a:r>
              <a:rPr lang="it-IT" sz="1400" dirty="0"/>
              <a:t> and </a:t>
            </a:r>
            <a:r>
              <a:rPr lang="it-IT" sz="1400" dirty="0" err="1"/>
              <a:t>synchronize</a:t>
            </a:r>
            <a:r>
              <a:rPr lang="it-IT" sz="1400" dirty="0"/>
              <a:t> kernel are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, so I can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times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lightweight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an </a:t>
            </a:r>
            <a:r>
              <a:rPr lang="it-IT" sz="1400" dirty="0" err="1"/>
              <a:t>effective</a:t>
            </a:r>
            <a:r>
              <a:rPr lang="it-IT" sz="1400" dirty="0"/>
              <a:t> </a:t>
            </a:r>
            <a:r>
              <a:rPr lang="it-IT" sz="1400" dirty="0" err="1"/>
              <a:t>speedup</a:t>
            </a:r>
            <a:r>
              <a:rPr lang="it-IT" sz="1400" dirty="0"/>
              <a:t> </a:t>
            </a:r>
            <a:r>
              <a:rPr lang="it-IT" sz="1400" dirty="0" err="1"/>
              <a:t>parallelizing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version</a:t>
            </a:r>
            <a:r>
              <a:rPr lang="it-IT" sz="1400" dirty="0"/>
              <a:t> with the </a:t>
            </a:r>
            <a:r>
              <a:rPr lang="it-IT" sz="1400" dirty="0" err="1"/>
              <a:t>vector</a:t>
            </a:r>
            <a:r>
              <a:rPr lang="it-IT" sz="1400" dirty="0"/>
              <a:t> of </a:t>
            </a:r>
            <a:r>
              <a:rPr lang="it-IT" sz="1400" dirty="0" err="1"/>
              <a:t>distances</a:t>
            </a:r>
            <a:r>
              <a:rPr lang="it-IT" sz="1400" dirty="0"/>
              <a:t> </a:t>
            </a:r>
            <a:r>
              <a:rPr lang="it-IT" sz="1400" dirty="0" err="1"/>
              <a:t>saved</a:t>
            </a:r>
            <a:r>
              <a:rPr lang="it-IT" sz="1400" dirty="0"/>
              <a:t> in the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This</a:t>
            </a:r>
            <a:r>
              <a:rPr lang="it-IT" sz="1400" dirty="0"/>
              <a:t> kernel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kernel_p_measure_expansion.cu in the </a:t>
            </a:r>
            <a:r>
              <a:rPr lang="it-IT" sz="1400" dirty="0" err="1"/>
              <a:t>github</a:t>
            </a:r>
            <a:r>
              <a:rPr lang="it-IT" sz="1400" dirty="0"/>
              <a:t> repo. </a:t>
            </a:r>
          </a:p>
          <a:p>
            <a:endParaRPr lang="it-IT" sz="1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A599EFA-6350-4D6E-B749-EA6F71370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396" r="25750" b="28442"/>
          <a:stretch/>
        </p:blipFill>
        <p:spPr>
          <a:xfrm>
            <a:off x="5368954" y="1593908"/>
            <a:ext cx="6677637" cy="4118995"/>
          </a:xfrm>
        </p:spPr>
      </p:pic>
    </p:spTree>
    <p:extLst>
      <p:ext uri="{BB962C8B-B14F-4D97-AF65-F5344CB8AC3E}">
        <p14:creationId xmlns:p14="http://schemas.microsoft.com/office/powerpoint/2010/main" val="26910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8A385-664E-4CA4-91B1-2739321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018"/>
          </a:xfrm>
        </p:spPr>
        <p:txBody>
          <a:bodyPr/>
          <a:lstStyle/>
          <a:p>
            <a:r>
              <a:rPr lang="it-IT" dirty="0"/>
              <a:t>Visual Profiling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08F54A1-28A1-4398-82D4-B07CA568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08" r="11285" b="34130"/>
          <a:stretch/>
        </p:blipFill>
        <p:spPr>
          <a:xfrm>
            <a:off x="1241571" y="1870744"/>
            <a:ext cx="10427515" cy="4363145"/>
          </a:xfrm>
        </p:spPr>
      </p:pic>
    </p:spTree>
    <p:extLst>
      <p:ext uri="{BB962C8B-B14F-4D97-AF65-F5344CB8AC3E}">
        <p14:creationId xmlns:p14="http://schemas.microsoft.com/office/powerpoint/2010/main" val="426254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594CD-0821-404B-85A3-ECDBC674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1" y="624110"/>
            <a:ext cx="9340252" cy="1280890"/>
          </a:xfrm>
        </p:spPr>
        <p:txBody>
          <a:bodyPr/>
          <a:lstStyle/>
          <a:p>
            <a:r>
              <a:rPr lang="it-IT" dirty="0"/>
              <a:t>Rotate Molecola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E1FE7-68DB-412B-AFB2-7D7A2C63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1560352"/>
            <a:ext cx="9340252" cy="435087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parallelize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rotate_molecola</a:t>
            </a:r>
            <a:r>
              <a:rPr lang="it-IT" dirty="0"/>
              <a:t>.</a:t>
            </a:r>
          </a:p>
          <a:p>
            <a:r>
              <a:rPr lang="it-IT" dirty="0" err="1"/>
              <a:t>Every</a:t>
            </a:r>
            <a:r>
              <a:rPr lang="it-IT" dirty="0"/>
              <a:t> time I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ratate</a:t>
            </a:r>
            <a:r>
              <a:rPr lang="it-IT" dirty="0"/>
              <a:t> a </a:t>
            </a:r>
            <a:r>
              <a:rPr lang="it-IT" dirty="0" err="1"/>
              <a:t>fragment</a:t>
            </a:r>
            <a:r>
              <a:rPr lang="it-IT" dirty="0"/>
              <a:t> I use a kernel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rotates</a:t>
            </a:r>
            <a:r>
              <a:rPr lang="it-IT" dirty="0"/>
              <a:t> a single </a:t>
            </a:r>
            <a:r>
              <a:rPr lang="it-IT" dirty="0" err="1"/>
              <a:t>atom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rotamer</a:t>
            </a:r>
            <a:r>
              <a:rPr lang="it-IT" dirty="0"/>
              <a:t>.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I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strategies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dirty="0" err="1"/>
              <a:t>helper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a </a:t>
            </a:r>
            <a:r>
              <a:rPr lang="it-IT" dirty="0" err="1"/>
              <a:t>cudaMallocManaged</a:t>
            </a:r>
            <a:r>
              <a:rPr lang="it-IT" dirty="0"/>
              <a:t> to put a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a </a:t>
            </a:r>
            <a:r>
              <a:rPr lang="it-IT" dirty="0" err="1"/>
              <a:t>rotamer</a:t>
            </a:r>
            <a:r>
              <a:rPr lang="it-IT" dirty="0"/>
              <a:t> part) and, after the </a:t>
            </a:r>
            <a:r>
              <a:rPr lang="it-IT" dirty="0" err="1"/>
              <a:t>parallel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, </a:t>
            </a:r>
            <a:r>
              <a:rPr lang="it-IT" dirty="0" err="1"/>
              <a:t>synchronizes</a:t>
            </a:r>
            <a:r>
              <a:rPr lang="it-IT" dirty="0"/>
              <a:t> and </a:t>
            </a:r>
            <a:r>
              <a:rPr lang="it-IT" dirty="0" err="1"/>
              <a:t>frees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dirty="0"/>
              <a:t>Put the </a:t>
            </a:r>
            <a:r>
              <a:rPr lang="it-IT" dirty="0" err="1"/>
              <a:t>queue</a:t>
            </a:r>
            <a:r>
              <a:rPr lang="it-IT" dirty="0"/>
              <a:t> in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searches</a:t>
            </a:r>
            <a:r>
              <a:rPr lang="it-IT" dirty="0"/>
              <a:t> for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and after a </a:t>
            </a:r>
            <a:r>
              <a:rPr lang="it-IT" dirty="0" err="1"/>
              <a:t>synchronization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rotates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atom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 are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i="1" dirty="0"/>
              <a:t>kernel_p_rotate_molecola.cu </a:t>
            </a:r>
            <a:r>
              <a:rPr lang="it-IT" dirty="0"/>
              <a:t>and </a:t>
            </a:r>
            <a:r>
              <a:rPr lang="it-IT" i="1" dirty="0"/>
              <a:t>kernel_p_rotate_molecola_2.cu</a:t>
            </a:r>
          </a:p>
        </p:txBody>
      </p:sp>
    </p:spTree>
    <p:extLst>
      <p:ext uri="{BB962C8B-B14F-4D97-AF65-F5344CB8AC3E}">
        <p14:creationId xmlns:p14="http://schemas.microsoft.com/office/powerpoint/2010/main" val="327541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55FE9-C997-4E99-93A2-0BB787D2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028" y="344467"/>
            <a:ext cx="8911687" cy="12808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8E7CA-733D-4E04-A8F8-EDE9F516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296" y="1625357"/>
            <a:ext cx="4313864" cy="3777622"/>
          </a:xfrm>
        </p:spPr>
        <p:txBody>
          <a:bodyPr>
            <a:norm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first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 err="1"/>
              <a:t>described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, the overhead </a:t>
            </a:r>
            <a:r>
              <a:rPr lang="it-IT" sz="1400" dirty="0" err="1"/>
              <a:t>given</a:t>
            </a:r>
            <a:r>
              <a:rPr lang="it-IT" sz="1400" dirty="0"/>
              <a:t> by kernel </a:t>
            </a:r>
            <a:r>
              <a:rPr lang="it-IT" sz="1400" dirty="0" err="1"/>
              <a:t>creation</a:t>
            </a:r>
            <a:r>
              <a:rPr lang="it-IT" sz="1400" dirty="0"/>
              <a:t> and </a:t>
            </a:r>
            <a:r>
              <a:rPr lang="it-IT" sz="1400" dirty="0" err="1"/>
              <a:t>synchronization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big and the </a:t>
            </a:r>
            <a:r>
              <a:rPr lang="it-IT" sz="1400" dirty="0" err="1"/>
              <a:t>application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worst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the serial one.</a:t>
            </a:r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C77EBC1-8C5E-4AF7-B6CE-AD6C566E4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990" t="12704" b="7613"/>
          <a:stretch/>
        </p:blipFill>
        <p:spPr>
          <a:xfrm>
            <a:off x="5609160" y="1416921"/>
            <a:ext cx="6582840" cy="4194494"/>
          </a:xfrm>
        </p:spPr>
      </p:pic>
    </p:spTree>
    <p:extLst>
      <p:ext uri="{BB962C8B-B14F-4D97-AF65-F5344CB8AC3E}">
        <p14:creationId xmlns:p14="http://schemas.microsoft.com/office/powerpoint/2010/main" val="12705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5E005-E0EC-4D29-94A1-AABC1655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of the project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B42D7-390A-4EED-AE61-11237BFE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Accelerating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of </a:t>
            </a:r>
            <a:r>
              <a:rPr lang="it-IT" dirty="0" err="1"/>
              <a:t>molecular</a:t>
            </a:r>
            <a:r>
              <a:rPr lang="it-IT" dirty="0"/>
              <a:t> docking </a:t>
            </a:r>
            <a:r>
              <a:rPr lang="it-IT" dirty="0" err="1"/>
              <a:t>described</a:t>
            </a:r>
            <a:r>
              <a:rPr lang="it-IT" dirty="0"/>
              <a:t> in the paper «</a:t>
            </a:r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r>
              <a:rPr lang="it-IT" dirty="0"/>
              <a:t> to Control Time-To-Solution in a HPC </a:t>
            </a:r>
            <a:r>
              <a:rPr lang="it-IT" dirty="0" err="1"/>
              <a:t>Molecular</a:t>
            </a:r>
            <a:r>
              <a:rPr lang="it-IT" dirty="0"/>
              <a:t> Docking Mini-APP».</a:t>
            </a:r>
          </a:p>
          <a:p>
            <a:r>
              <a:rPr lang="it-IT" dirty="0"/>
              <a:t>The paper </a:t>
            </a:r>
            <a:r>
              <a:rPr lang="it-IT" dirty="0" err="1"/>
              <a:t>describes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accelerate the </a:t>
            </a:r>
            <a:r>
              <a:rPr lang="it-IT" dirty="0" err="1"/>
              <a:t>maximization</a:t>
            </a:r>
            <a:r>
              <a:rPr lang="it-IT" dirty="0"/>
              <a:t> of the </a:t>
            </a:r>
            <a:r>
              <a:rPr lang="it-IT" dirty="0" err="1"/>
              <a:t>overlap</a:t>
            </a:r>
            <a:r>
              <a:rPr lang="it-IT" dirty="0"/>
              <a:t> score of a </a:t>
            </a:r>
            <a:r>
              <a:rPr lang="it-IT" dirty="0" err="1"/>
              <a:t>molecule</a:t>
            </a:r>
            <a:r>
              <a:rPr lang="it-IT" dirty="0"/>
              <a:t> and a </a:t>
            </a:r>
            <a:r>
              <a:rPr lang="it-IT" dirty="0" err="1"/>
              <a:t>ligand</a:t>
            </a:r>
            <a:r>
              <a:rPr lang="it-IT" dirty="0"/>
              <a:t>, </a:t>
            </a:r>
            <a:r>
              <a:rPr lang="it-IT" dirty="0" err="1"/>
              <a:t>exposing</a:t>
            </a:r>
            <a:r>
              <a:rPr lang="it-IT" dirty="0"/>
              <a:t> some software </a:t>
            </a:r>
            <a:r>
              <a:rPr lang="it-IT" dirty="0" err="1"/>
              <a:t>knobs</a:t>
            </a:r>
            <a:r>
              <a:rPr lang="it-IT" dirty="0"/>
              <a:t>.</a:t>
            </a:r>
          </a:p>
          <a:p>
            <a:r>
              <a:rPr lang="it-IT" dirty="0"/>
              <a:t>The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to </a:t>
            </a:r>
            <a:r>
              <a:rPr lang="it-IT" dirty="0" err="1"/>
              <a:t>parallelize</a:t>
            </a:r>
            <a:r>
              <a:rPr lang="it-IT" dirty="0"/>
              <a:t> and accelerate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paper.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C and the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acceleration</a:t>
            </a:r>
            <a:r>
              <a:rPr lang="it-IT" dirty="0"/>
              <a:t> are Cuda and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99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621A5-F57E-48EA-B6CB-34DDD5E7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C7790-5DC6-4D61-9770-D252372E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047" y="1944958"/>
            <a:ext cx="4313864" cy="3777622"/>
          </a:xfrm>
        </p:spPr>
        <p:txBody>
          <a:bodyPr/>
          <a:lstStyle/>
          <a:p>
            <a:r>
              <a:rPr lang="it-IT" dirty="0"/>
              <a:t>Here the performances are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case </a:t>
            </a:r>
            <a:r>
              <a:rPr lang="it-IT" dirty="0" err="1"/>
              <a:t>discussed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serial case.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I can note an </a:t>
            </a:r>
            <a:r>
              <a:rPr lang="it-IT" dirty="0" err="1"/>
              <a:t>improvement</a:t>
            </a:r>
            <a:r>
              <a:rPr lang="it-IT" dirty="0"/>
              <a:t> in the </a:t>
            </a:r>
            <a:r>
              <a:rPr lang="it-IT" dirty="0" err="1"/>
              <a:t>phase</a:t>
            </a:r>
            <a:r>
              <a:rPr lang="it-IT" dirty="0"/>
              <a:t> of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managing</a:t>
            </a:r>
            <a:r>
              <a:rPr lang="it-IT" dirty="0"/>
              <a:t>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F33C15E-14FC-4370-BD0D-824A353DF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492" b="8525"/>
          <a:stretch/>
        </p:blipFill>
        <p:spPr>
          <a:xfrm>
            <a:off x="5545911" y="1367591"/>
            <a:ext cx="6441957" cy="4354989"/>
          </a:xfrm>
        </p:spPr>
      </p:pic>
    </p:spTree>
    <p:extLst>
      <p:ext uri="{BB962C8B-B14F-4D97-AF65-F5344CB8AC3E}">
        <p14:creationId xmlns:p14="http://schemas.microsoft.com/office/powerpoint/2010/main" val="105419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90433-1C96-4F27-9111-630F2F31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26" y="624110"/>
            <a:ext cx="9466086" cy="852352"/>
          </a:xfrm>
        </p:spPr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ligand</a:t>
            </a:r>
            <a:r>
              <a:rPr lang="it-IT" dirty="0"/>
              <a:t> </a:t>
            </a:r>
            <a:r>
              <a:rPr lang="it-IT" dirty="0" err="1"/>
              <a:t>Feasible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A82DD1-0735-4F64-8226-7F1900AF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966" y="1540189"/>
            <a:ext cx="4313864" cy="3777622"/>
          </a:xfrm>
        </p:spPr>
        <p:txBody>
          <a:bodyPr>
            <a:normAutofit/>
          </a:bodyPr>
          <a:lstStyle/>
          <a:p>
            <a:r>
              <a:rPr lang="it-IT" sz="1400" dirty="0"/>
              <a:t>The last </a:t>
            </a:r>
            <a:r>
              <a:rPr lang="it-IT" sz="1400" dirty="0" err="1"/>
              <a:t>effort</a:t>
            </a:r>
            <a:r>
              <a:rPr lang="it-IT" sz="1400" dirty="0"/>
              <a:t> I </a:t>
            </a:r>
            <a:r>
              <a:rPr lang="it-IT" sz="1400" dirty="0" err="1"/>
              <a:t>did</a:t>
            </a:r>
            <a:r>
              <a:rPr lang="it-IT" sz="1400" dirty="0"/>
              <a:t> to </a:t>
            </a:r>
            <a:r>
              <a:rPr lang="it-IT" sz="1400" dirty="0" err="1"/>
              <a:t>parallelize</a:t>
            </a:r>
            <a:r>
              <a:rPr lang="it-IT" sz="1400" dirty="0"/>
              <a:t> the </a:t>
            </a:r>
            <a:r>
              <a:rPr lang="it-IT" sz="1400" dirty="0" err="1"/>
              <a:t>application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low </a:t>
            </a:r>
            <a:r>
              <a:rPr lang="it-IT" sz="1400" dirty="0" err="1"/>
              <a:t>level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creating</a:t>
            </a:r>
            <a:r>
              <a:rPr lang="it-IT" sz="1400" dirty="0"/>
              <a:t> a kernel to do </a:t>
            </a:r>
            <a:r>
              <a:rPr lang="it-IT" sz="1400" dirty="0" err="1"/>
              <a:t>feasibility</a:t>
            </a:r>
            <a:r>
              <a:rPr lang="it-IT" sz="1400" dirty="0"/>
              <a:t> check after a </a:t>
            </a:r>
            <a:r>
              <a:rPr lang="it-IT" sz="1400" dirty="0" err="1"/>
              <a:t>rotation</a:t>
            </a:r>
            <a:r>
              <a:rPr lang="it-IT" sz="1400" dirty="0"/>
              <a:t> in </a:t>
            </a:r>
            <a:r>
              <a:rPr lang="it-IT" sz="1400" dirty="0" err="1"/>
              <a:t>parallel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thread</a:t>
            </a:r>
            <a:r>
              <a:rPr lang="it-IT" sz="1400" dirty="0"/>
              <a:t> takes an </a:t>
            </a:r>
            <a:r>
              <a:rPr lang="it-IT" sz="1400" dirty="0" err="1"/>
              <a:t>atom</a:t>
            </a:r>
            <a:r>
              <a:rPr lang="it-IT" sz="1400" dirty="0"/>
              <a:t> and checks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atoms</a:t>
            </a:r>
            <a:r>
              <a:rPr lang="it-IT" sz="1400" dirty="0"/>
              <a:t> are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distance</a:t>
            </a:r>
            <a:r>
              <a:rPr lang="it-IT" sz="1400" dirty="0"/>
              <a:t> &gt; 0.8 A°. </a:t>
            </a:r>
          </a:p>
          <a:p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expected</a:t>
            </a:r>
            <a:r>
              <a:rPr lang="it-IT" sz="1400" dirty="0"/>
              <a:t> the kernel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times and the overhead for </a:t>
            </a:r>
            <a:r>
              <a:rPr lang="it-IT" sz="1400" dirty="0" err="1"/>
              <a:t>synchronization</a:t>
            </a:r>
            <a:r>
              <a:rPr lang="it-IT" sz="1400" dirty="0"/>
              <a:t> and </a:t>
            </a:r>
            <a:r>
              <a:rPr lang="it-IT" sz="1400" dirty="0" err="1"/>
              <a:t>launching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big.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F35C9D2-D408-40DF-8C74-1736FE5C0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318" t="25949" r="21860" b="22303"/>
          <a:stretch/>
        </p:blipFill>
        <p:spPr>
          <a:xfrm>
            <a:off x="6157519" y="2013359"/>
            <a:ext cx="5757239" cy="3498208"/>
          </a:xfrm>
        </p:spPr>
      </p:pic>
    </p:spTree>
    <p:extLst>
      <p:ext uri="{BB962C8B-B14F-4D97-AF65-F5344CB8AC3E}">
        <p14:creationId xmlns:p14="http://schemas.microsoft.com/office/powerpoint/2010/main" val="2830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A0507-76EF-44B0-A7F9-E8C9A6CA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0132"/>
          </a:xfrm>
        </p:spPr>
        <p:txBody>
          <a:bodyPr/>
          <a:lstStyle/>
          <a:p>
            <a:r>
              <a:rPr lang="it-IT" dirty="0"/>
              <a:t>Place Best Angle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D8B9A-503F-467A-8FE6-95B4487B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3299"/>
            <a:ext cx="8915400" cy="415792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to </a:t>
            </a:r>
            <a:r>
              <a:rPr lang="it-IT" dirty="0" err="1"/>
              <a:t>parallelize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 can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  <a:p>
            <a:r>
              <a:rPr lang="it-IT" dirty="0"/>
              <a:t>I </a:t>
            </a:r>
            <a:r>
              <a:rPr lang="it-IT" dirty="0" err="1"/>
              <a:t>parallelize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place_best_angle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fragment</a:t>
            </a:r>
            <a:r>
              <a:rPr lang="it-IT" dirty="0"/>
              <a:t>, rotate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angles</a:t>
            </a:r>
            <a:r>
              <a:rPr lang="it-IT" dirty="0"/>
              <a:t>, </a:t>
            </a:r>
            <a:r>
              <a:rPr lang="it-IT" dirty="0" err="1"/>
              <a:t>measures</a:t>
            </a:r>
            <a:r>
              <a:rPr lang="it-IT" dirty="0"/>
              <a:t> the </a:t>
            </a:r>
            <a:r>
              <a:rPr lang="it-IT" dirty="0" err="1"/>
              <a:t>expansion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the end place the </a:t>
            </a:r>
            <a:r>
              <a:rPr lang="it-IT" dirty="0" err="1"/>
              <a:t>fragment</a:t>
            </a:r>
            <a:r>
              <a:rPr lang="it-IT" dirty="0"/>
              <a:t> in the angle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espansion</a:t>
            </a:r>
            <a:r>
              <a:rPr lang="it-IT" dirty="0"/>
              <a:t>. </a:t>
            </a:r>
          </a:p>
          <a:p>
            <a:r>
              <a:rPr lang="it-IT" dirty="0" err="1"/>
              <a:t>Each</a:t>
            </a:r>
            <a:r>
              <a:rPr lang="it-IT" dirty="0"/>
              <a:t> Cuda </a:t>
            </a:r>
            <a:r>
              <a:rPr lang="it-IT" dirty="0" err="1"/>
              <a:t>thread</a:t>
            </a:r>
            <a:r>
              <a:rPr lang="it-IT" dirty="0"/>
              <a:t> makes a copy of the </a:t>
            </a:r>
            <a:r>
              <a:rPr lang="it-IT" dirty="0" err="1"/>
              <a:t>molecule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in the global </a:t>
            </a:r>
            <a:r>
              <a:rPr lang="it-IT" dirty="0" err="1"/>
              <a:t>memory</a:t>
            </a:r>
            <a:r>
              <a:rPr lang="it-IT" dirty="0"/>
              <a:t>) in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rotates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angle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thread_id</a:t>
            </a:r>
            <a:r>
              <a:rPr lang="it-IT" dirty="0"/>
              <a:t>, checks the </a:t>
            </a:r>
            <a:r>
              <a:rPr lang="it-IT" dirty="0" err="1"/>
              <a:t>feasibility</a:t>
            </a:r>
            <a:r>
              <a:rPr lang="it-IT" dirty="0"/>
              <a:t> of the new pose and </a:t>
            </a:r>
            <a:r>
              <a:rPr lang="it-IT" dirty="0" err="1"/>
              <a:t>measures</a:t>
            </a:r>
            <a:r>
              <a:rPr lang="it-IT" dirty="0"/>
              <a:t> the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molecule</a:t>
            </a:r>
            <a:r>
              <a:rPr lang="it-IT" dirty="0"/>
              <a:t> in the new pose. </a:t>
            </a:r>
          </a:p>
          <a:p>
            <a:r>
              <a:rPr lang="it-IT" dirty="0"/>
              <a:t>The </a:t>
            </a:r>
            <a:r>
              <a:rPr lang="it-IT" dirty="0" err="1"/>
              <a:t>expansions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angle </a:t>
            </a:r>
            <a:r>
              <a:rPr lang="it-IT" dirty="0" err="1"/>
              <a:t>examined</a:t>
            </a:r>
            <a:r>
              <a:rPr lang="it-IT" dirty="0"/>
              <a:t> are </a:t>
            </a:r>
            <a:r>
              <a:rPr lang="it-IT" dirty="0" err="1"/>
              <a:t>saved</a:t>
            </a:r>
            <a:r>
              <a:rPr lang="it-IT" dirty="0"/>
              <a:t> in a array in the global </a:t>
            </a:r>
            <a:r>
              <a:rPr lang="it-IT" dirty="0" err="1"/>
              <a:t>memory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up to the </a:t>
            </a:r>
            <a:r>
              <a:rPr lang="it-IT" dirty="0" err="1"/>
              <a:t>host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expansion</a:t>
            </a:r>
            <a:r>
              <a:rPr lang="it-IT" dirty="0"/>
              <a:t> and to rotate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33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46C8C0-CEA8-4F0F-A5F6-ABDCFCA6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7853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C4260-1A87-4244-BB40-520AA490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6851" y="1650055"/>
            <a:ext cx="4313864" cy="3777622"/>
          </a:xfrm>
        </p:spPr>
        <p:txBody>
          <a:bodyPr>
            <a:normAutofit fontScale="92500" lnSpcReduction="10000"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are the </a:t>
            </a:r>
            <a:r>
              <a:rPr lang="it-IT" sz="1400" dirty="0" err="1"/>
              <a:t>results</a:t>
            </a:r>
            <a:r>
              <a:rPr lang="it-IT" sz="1400" dirty="0"/>
              <a:t> of profiling the </a:t>
            </a:r>
            <a:r>
              <a:rPr lang="it-IT" sz="1400" dirty="0" err="1"/>
              <a:t>application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the 48 </a:t>
            </a:r>
            <a:r>
              <a:rPr lang="it-IT" sz="1400" dirty="0" err="1"/>
              <a:t>molecules</a:t>
            </a:r>
            <a:r>
              <a:rPr lang="it-IT" sz="1400" dirty="0"/>
              <a:t> I </a:t>
            </a:r>
            <a:r>
              <a:rPr lang="it-IT" sz="1400" dirty="0" err="1"/>
              <a:t>have</a:t>
            </a:r>
            <a:r>
              <a:rPr lang="it-IT" sz="1400" dirty="0"/>
              <a:t>. </a:t>
            </a:r>
          </a:p>
          <a:p>
            <a:r>
              <a:rPr lang="it-IT" sz="1400" dirty="0"/>
              <a:t>The performance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better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the serial case: 61s vs 337s. </a:t>
            </a:r>
          </a:p>
          <a:p>
            <a:r>
              <a:rPr lang="it-IT" sz="1400" dirty="0"/>
              <a:t>From the </a:t>
            </a:r>
            <a:r>
              <a:rPr lang="it-IT" sz="1400" dirty="0" err="1"/>
              <a:t>result</a:t>
            </a:r>
            <a:r>
              <a:rPr lang="it-IT" sz="1400" dirty="0"/>
              <a:t> of profiling I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of the time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spent</a:t>
            </a:r>
            <a:r>
              <a:rPr lang="it-IT" sz="1400" dirty="0"/>
              <a:t> by the </a:t>
            </a:r>
            <a:r>
              <a:rPr lang="it-IT" sz="1400" dirty="0" err="1"/>
              <a:t>place_in_best_angle</a:t>
            </a:r>
            <a:r>
              <a:rPr lang="it-IT" sz="1400" dirty="0"/>
              <a:t> kernel. </a:t>
            </a:r>
          </a:p>
          <a:p>
            <a:r>
              <a:rPr lang="it-IT" sz="1400" dirty="0"/>
              <a:t>The overhead </a:t>
            </a:r>
            <a:r>
              <a:rPr lang="it-IT" sz="1400" dirty="0" err="1"/>
              <a:t>given</a:t>
            </a:r>
            <a:r>
              <a:rPr lang="it-IT" sz="1400" dirty="0"/>
              <a:t> by </a:t>
            </a:r>
            <a:r>
              <a:rPr lang="it-IT" sz="1400" dirty="0" err="1"/>
              <a:t>memory</a:t>
            </a:r>
            <a:r>
              <a:rPr lang="it-IT" sz="1400" dirty="0"/>
              <a:t> management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negligible</a:t>
            </a:r>
            <a:r>
              <a:rPr lang="it-IT" sz="1400" dirty="0"/>
              <a:t> in </a:t>
            </a:r>
            <a:r>
              <a:rPr lang="it-IT" sz="1400" dirty="0" err="1"/>
              <a:t>this</a:t>
            </a:r>
            <a:r>
              <a:rPr lang="it-IT" sz="1400" dirty="0"/>
              <a:t> case (&lt; 1s).</a:t>
            </a:r>
          </a:p>
          <a:p>
            <a:r>
              <a:rPr lang="it-IT" sz="1400" dirty="0" err="1"/>
              <a:t>This</a:t>
            </a:r>
            <a:r>
              <a:rPr lang="it-IT" sz="1400" dirty="0"/>
              <a:t> time the kernel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so </a:t>
            </a:r>
            <a:r>
              <a:rPr lang="it-IT" sz="1400" dirty="0" err="1"/>
              <a:t>often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 the </a:t>
            </a:r>
            <a:r>
              <a:rPr lang="it-IT" sz="1400" dirty="0" err="1"/>
              <a:t>provious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so the overhead of </a:t>
            </a:r>
            <a:r>
              <a:rPr lang="it-IT" sz="1400" dirty="0" err="1"/>
              <a:t>launching</a:t>
            </a:r>
            <a:r>
              <a:rPr lang="it-IT" sz="1400" dirty="0"/>
              <a:t> kernel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smaller</a:t>
            </a:r>
            <a:r>
              <a:rPr lang="it-IT" sz="1400" dirty="0"/>
              <a:t> impact on the running time. </a:t>
            </a:r>
          </a:p>
          <a:p>
            <a:r>
              <a:rPr lang="it-IT" sz="1400" dirty="0"/>
              <a:t>I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expensive</a:t>
            </a:r>
            <a:r>
              <a:rPr lang="it-IT" sz="1400" dirty="0"/>
              <a:t> API call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cudaDeviceSynchronize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waits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time </a:t>
            </a:r>
            <a:r>
              <a:rPr lang="it-IT" sz="1400" dirty="0" err="1"/>
              <a:t>place_in_best_angle_to_complete</a:t>
            </a:r>
            <a:r>
              <a:rPr lang="it-IT" sz="1400" dirty="0"/>
              <a:t>. 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A8AAAB-3D0D-49C6-96B9-0E0DD0166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" t="33740" r="13841" b="14203"/>
          <a:stretch/>
        </p:blipFill>
        <p:spPr>
          <a:xfrm>
            <a:off x="5674733" y="1988192"/>
            <a:ext cx="6397026" cy="3439486"/>
          </a:xfrm>
        </p:spPr>
      </p:pic>
    </p:spTree>
    <p:extLst>
      <p:ext uri="{BB962C8B-B14F-4D97-AF65-F5344CB8AC3E}">
        <p14:creationId xmlns:p14="http://schemas.microsoft.com/office/powerpoint/2010/main" val="151213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7DF6D-4AE1-4227-8538-2C06F0EE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7" y="379430"/>
            <a:ext cx="8911687" cy="810407"/>
          </a:xfrm>
        </p:spPr>
        <p:txBody>
          <a:bodyPr/>
          <a:lstStyle/>
          <a:p>
            <a:r>
              <a:rPr lang="it-IT" dirty="0"/>
              <a:t>Visual profiling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3C4C7-9EF6-4DA3-9473-C0819BA4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4085" y="1923876"/>
            <a:ext cx="4313864" cy="3777622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DF6FB80-8BCA-436D-9EEA-17BA513FAF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t="10787" r="12135" b="22134"/>
          <a:stretch/>
        </p:blipFill>
        <p:spPr>
          <a:xfrm>
            <a:off x="1314085" y="1434517"/>
            <a:ext cx="9893228" cy="5259898"/>
          </a:xfrm>
        </p:spPr>
      </p:pic>
    </p:spTree>
    <p:extLst>
      <p:ext uri="{BB962C8B-B14F-4D97-AF65-F5344CB8AC3E}">
        <p14:creationId xmlns:p14="http://schemas.microsoft.com/office/powerpoint/2010/main" val="13030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4ACA1-97F1-41C1-86BF-60F15FBD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462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F0DDE95-537E-416A-A461-E2339950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11" r="11382" b="23732"/>
          <a:stretch/>
        </p:blipFill>
        <p:spPr>
          <a:xfrm>
            <a:off x="1510667" y="1392572"/>
            <a:ext cx="9797693" cy="4841319"/>
          </a:xfrm>
        </p:spPr>
      </p:pic>
    </p:spTree>
    <p:extLst>
      <p:ext uri="{BB962C8B-B14F-4D97-AF65-F5344CB8AC3E}">
        <p14:creationId xmlns:p14="http://schemas.microsoft.com/office/powerpoint/2010/main" val="398761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4B39E-08FB-4239-98B7-D0A0BCE2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2352"/>
          </a:xfrm>
        </p:spPr>
        <p:txBody>
          <a:bodyPr/>
          <a:lstStyle/>
          <a:p>
            <a:r>
              <a:rPr lang="it-IT" dirty="0"/>
              <a:t>Analysis of visual profiling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4225DA-7E1D-441B-B23C-657EB4CD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185"/>
            <a:ext cx="8915400" cy="437603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slides </a:t>
            </a:r>
            <a:r>
              <a:rPr lang="it-IT" dirty="0" err="1"/>
              <a:t>present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visual profiling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Nvidia Visual Profiler. </a:t>
            </a:r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screenshots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moment with the </a:t>
            </a:r>
            <a:r>
              <a:rPr lang="it-IT" dirty="0" err="1"/>
              <a:t>same</a:t>
            </a:r>
            <a:r>
              <a:rPr lang="it-IT" dirty="0"/>
              <a:t> scale time, in the first </a:t>
            </a:r>
            <a:r>
              <a:rPr lang="it-IT" dirty="0" err="1"/>
              <a:t>screenshot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docking a big </a:t>
            </a:r>
            <a:r>
              <a:rPr lang="it-IT" dirty="0" err="1"/>
              <a:t>molecule</a:t>
            </a:r>
            <a:r>
              <a:rPr lang="it-IT" dirty="0"/>
              <a:t> (&gt;100 </a:t>
            </a:r>
            <a:r>
              <a:rPr lang="it-IT" dirty="0" err="1"/>
              <a:t>atoms</a:t>
            </a:r>
            <a:r>
              <a:rPr lang="it-IT" dirty="0"/>
              <a:t>), in the second a small one (&lt;50). </a:t>
            </a:r>
          </a:p>
          <a:p>
            <a:r>
              <a:rPr lang="it-IT" dirty="0"/>
              <a:t>Can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kernel with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idle</a:t>
            </a:r>
            <a:r>
              <a:rPr lang="it-IT" dirty="0"/>
              <a:t> time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consecutive kernels.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good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easier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parallelism</a:t>
            </a:r>
            <a:r>
              <a:rPr lang="it-IT" dirty="0"/>
              <a:t> </a:t>
            </a:r>
            <a:r>
              <a:rPr lang="it-IT" dirty="0" err="1"/>
              <a:t>managing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molecules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the </a:t>
            </a:r>
            <a:r>
              <a:rPr lang="it-IT" dirty="0" err="1"/>
              <a:t>slowest</a:t>
            </a:r>
            <a:r>
              <a:rPr lang="it-IT" dirty="0"/>
              <a:t> one.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in </a:t>
            </a:r>
            <a:r>
              <a:rPr lang="it-IT" dirty="0" err="1"/>
              <a:t>nvprof</a:t>
            </a:r>
            <a:r>
              <a:rPr lang="it-IT" dirty="0"/>
              <a:t> the time </a:t>
            </a:r>
            <a:r>
              <a:rPr lang="it-IT" dirty="0" err="1"/>
              <a:t>spent</a:t>
            </a:r>
            <a:r>
              <a:rPr lang="it-IT" dirty="0"/>
              <a:t> by the </a:t>
            </a:r>
            <a:r>
              <a:rPr lang="it-IT" dirty="0" err="1"/>
              <a:t>application</a:t>
            </a:r>
            <a:r>
              <a:rPr lang="it-IT" dirty="0"/>
              <a:t> in the API calls </a:t>
            </a:r>
            <a:r>
              <a:rPr lang="it-IT" dirty="0" err="1"/>
              <a:t>is</a:t>
            </a:r>
            <a:r>
              <a:rPr lang="it-IT" dirty="0"/>
              <a:t> small. The </a:t>
            </a:r>
            <a:r>
              <a:rPr lang="it-IT" dirty="0" err="1"/>
              <a:t>only</a:t>
            </a:r>
            <a:r>
              <a:rPr lang="it-IT" dirty="0"/>
              <a:t> API call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long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CudaDeviceSynchronize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</a:t>
            </a:r>
            <a:r>
              <a:rPr lang="it-IT" dirty="0" err="1"/>
              <a:t>wait</a:t>
            </a:r>
            <a:r>
              <a:rPr lang="it-IT" dirty="0"/>
              <a:t> the </a:t>
            </a:r>
            <a:r>
              <a:rPr lang="it-IT" dirty="0" err="1"/>
              <a:t>termination</a:t>
            </a:r>
            <a:r>
              <a:rPr lang="it-IT" dirty="0"/>
              <a:t> of the kernel. </a:t>
            </a:r>
          </a:p>
          <a:p>
            <a:r>
              <a:rPr lang="it-IT" dirty="0"/>
              <a:t>The blue lines in the data </a:t>
            </a:r>
            <a:r>
              <a:rPr lang="it-IT" dirty="0" err="1"/>
              <a:t>migration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of time, the data </a:t>
            </a:r>
            <a:r>
              <a:rPr lang="it-IT" dirty="0" err="1"/>
              <a:t>migrations</a:t>
            </a:r>
            <a:r>
              <a:rPr lang="it-IT" dirty="0"/>
              <a:t> take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</a:t>
            </a:r>
            <a:r>
              <a:rPr lang="it-IT" dirty="0"/>
              <a:t> 10% of the time. </a:t>
            </a:r>
          </a:p>
        </p:txBody>
      </p:sp>
    </p:spTree>
    <p:extLst>
      <p:ext uri="{BB962C8B-B14F-4D97-AF65-F5344CB8AC3E}">
        <p14:creationId xmlns:p14="http://schemas.microsoft.com/office/powerpoint/2010/main" val="321275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6BD41-5709-4AC5-8BE2-F11C66C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4965"/>
          </a:xfrm>
        </p:spPr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70B39-59C0-4524-9500-70E17381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407"/>
            <a:ext cx="8915400" cy="4392815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reduce </a:t>
            </a:r>
            <a:r>
              <a:rPr lang="it-IT" dirty="0" err="1"/>
              <a:t>properly</a:t>
            </a:r>
            <a:r>
              <a:rPr lang="it-IT" dirty="0"/>
              <a:t> the </a:t>
            </a:r>
            <a:r>
              <a:rPr lang="it-IT" dirty="0" err="1"/>
              <a:t>idle</a:t>
            </a:r>
            <a:r>
              <a:rPr lang="it-IT" dirty="0"/>
              <a:t> time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kernel </a:t>
            </a:r>
            <a:r>
              <a:rPr lang="it-IT" dirty="0" err="1"/>
              <a:t>launch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I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immediatly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the kernel,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impossible</a:t>
            </a:r>
            <a:r>
              <a:rPr lang="it-IT" dirty="0"/>
              <a:t> to me to use some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 I </a:t>
            </a:r>
            <a:r>
              <a:rPr lang="it-IT" dirty="0" err="1"/>
              <a:t>launch</a:t>
            </a:r>
            <a:r>
              <a:rPr lang="it-IT" dirty="0"/>
              <a:t> the kernel and the line I </a:t>
            </a:r>
            <a:r>
              <a:rPr lang="it-IT" dirty="0" err="1"/>
              <a:t>synchronize</a:t>
            </a:r>
            <a:r>
              <a:rPr lang="it-IT" dirty="0"/>
              <a:t>.</a:t>
            </a:r>
          </a:p>
          <a:p>
            <a:r>
              <a:rPr lang="it-IT" dirty="0"/>
              <a:t>I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best way to </a:t>
            </a:r>
            <a:r>
              <a:rPr lang="it-IT" dirty="0" err="1"/>
              <a:t>launch</a:t>
            </a:r>
            <a:r>
              <a:rPr lang="it-IT" dirty="0"/>
              <a:t> the kernel </a:t>
            </a:r>
            <a:r>
              <a:rPr lang="it-IT" dirty="0" err="1"/>
              <a:t>is</a:t>
            </a:r>
            <a:r>
              <a:rPr lang="it-IT" dirty="0"/>
              <a:t> with 12 </a:t>
            </a:r>
            <a:r>
              <a:rPr lang="it-IT" dirty="0" err="1"/>
              <a:t>blocks</a:t>
            </a:r>
            <a:r>
              <a:rPr lang="it-IT" dirty="0"/>
              <a:t> of 32 </a:t>
            </a:r>
            <a:r>
              <a:rPr lang="it-IT" dirty="0" err="1"/>
              <a:t>threads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way the time </a:t>
            </a:r>
            <a:r>
              <a:rPr lang="it-IT" dirty="0" err="1"/>
              <a:t>spent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51s. </a:t>
            </a:r>
          </a:p>
          <a:p>
            <a:r>
              <a:rPr lang="it-IT" dirty="0"/>
              <a:t>I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asynchronously</a:t>
            </a:r>
            <a:r>
              <a:rPr lang="it-IT" dirty="0"/>
              <a:t> </a:t>
            </a:r>
            <a:r>
              <a:rPr lang="it-IT" dirty="0" err="1"/>
              <a:t>prefetch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the running time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677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01762-E66E-4C0B-AEAF-3778BDC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7853"/>
          </a:xfrm>
        </p:spPr>
        <p:txBody>
          <a:bodyPr/>
          <a:lstStyle/>
          <a:p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integration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717EF8-442C-4D0F-8146-12A8B864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1963"/>
            <a:ext cx="8915400" cy="4359259"/>
          </a:xfrm>
        </p:spPr>
        <p:txBody>
          <a:bodyPr/>
          <a:lstStyle/>
          <a:p>
            <a:r>
              <a:rPr lang="it-IT" dirty="0"/>
              <a:t>The last step </a:t>
            </a:r>
            <a:r>
              <a:rPr lang="it-IT" dirty="0" err="1"/>
              <a:t>was</a:t>
            </a:r>
            <a:r>
              <a:rPr lang="it-IT" dirty="0"/>
              <a:t> to exploit the </a:t>
            </a:r>
            <a:r>
              <a:rPr lang="it-IT" dirty="0" err="1"/>
              <a:t>embarassingly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nature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the </a:t>
            </a:r>
            <a:r>
              <a:rPr lang="it-IT" dirty="0" err="1"/>
              <a:t>other</a:t>
            </a:r>
            <a:r>
              <a:rPr lang="it-IT" dirty="0"/>
              <a:t> so </a:t>
            </a:r>
            <a:r>
              <a:rPr lang="it-IT" dirty="0" err="1"/>
              <a:t>match_probe_shape</a:t>
            </a:r>
            <a:r>
              <a:rPr lang="it-IT" dirty="0"/>
              <a:t> can be </a:t>
            </a:r>
            <a:r>
              <a:rPr lang="it-IT" dirty="0" err="1"/>
              <a:t>executed</a:t>
            </a:r>
            <a:r>
              <a:rPr lang="it-IT" dirty="0"/>
              <a:t> in more </a:t>
            </a:r>
            <a:r>
              <a:rPr lang="it-IT" dirty="0" err="1"/>
              <a:t>than</a:t>
            </a:r>
            <a:r>
              <a:rPr lang="it-IT" dirty="0"/>
              <a:t> one </a:t>
            </a:r>
            <a:r>
              <a:rPr lang="it-IT" dirty="0" err="1"/>
              <a:t>molecule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. </a:t>
            </a:r>
          </a:p>
          <a:p>
            <a:r>
              <a:rPr lang="it-IT" dirty="0"/>
              <a:t>The idea </a:t>
            </a:r>
            <a:r>
              <a:rPr lang="it-IT" dirty="0" err="1"/>
              <a:t>is</a:t>
            </a:r>
            <a:r>
              <a:rPr lang="it-IT" dirty="0"/>
              <a:t> the following: </a:t>
            </a:r>
          </a:p>
          <a:p>
            <a:pPr>
              <a:buFont typeface="+mj-lt"/>
              <a:buAutoNum type="arabicPeriod"/>
            </a:pPr>
            <a:r>
              <a:rPr lang="it-IT" sz="1400" dirty="0"/>
              <a:t>In 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the loop </a:t>
            </a:r>
            <a:r>
              <a:rPr lang="it-IT" sz="1400" dirty="0" err="1"/>
              <a:t>that</a:t>
            </a:r>
            <a:r>
              <a:rPr lang="it-IT" sz="1400" dirty="0"/>
              <a:t> feeds match probe </a:t>
            </a:r>
            <a:r>
              <a:rPr lang="it-IT" sz="1400" dirty="0" err="1"/>
              <a:t>shape</a:t>
            </a:r>
            <a:r>
              <a:rPr lang="it-IT" sz="1400" dirty="0"/>
              <a:t> with the </a:t>
            </a:r>
            <a:r>
              <a:rPr lang="it-IT" sz="1400" dirty="0" err="1"/>
              <a:t>molecules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parallelized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i="1" dirty="0"/>
              <a:t>#omp </a:t>
            </a:r>
            <a:r>
              <a:rPr lang="it-IT" sz="1400" i="1" dirty="0" err="1"/>
              <a:t>parallel</a:t>
            </a:r>
            <a:r>
              <a:rPr lang="it-IT" sz="1400" i="1" dirty="0"/>
              <a:t> for. </a:t>
            </a:r>
          </a:p>
          <a:p>
            <a:pPr>
              <a:buFont typeface="+mj-lt"/>
              <a:buAutoNum type="arabicPeriod"/>
            </a:pPr>
            <a:r>
              <a:rPr lang="it-IT" sz="1400" dirty="0" err="1"/>
              <a:t>Each</a:t>
            </a:r>
            <a:r>
              <a:rPr lang="it-IT" sz="1400" dirty="0"/>
              <a:t> OMP </a:t>
            </a:r>
            <a:r>
              <a:rPr lang="it-IT" sz="1400" dirty="0" err="1"/>
              <a:t>thread</a:t>
            </a:r>
            <a:r>
              <a:rPr lang="it-IT" sz="1400" dirty="0"/>
              <a:t> </a:t>
            </a:r>
            <a:r>
              <a:rPr lang="it-IT" sz="1400" dirty="0" err="1"/>
              <a:t>creates</a:t>
            </a:r>
            <a:r>
              <a:rPr lang="it-IT" sz="1400" dirty="0"/>
              <a:t> a Cuda Stream, </a:t>
            </a:r>
            <a:r>
              <a:rPr lang="it-IT" sz="1400" dirty="0" err="1"/>
              <a:t>mallocs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of a molecola, </a:t>
            </a:r>
            <a:r>
              <a:rPr lang="it-IT" sz="1400" dirty="0" err="1"/>
              <a:t>attaches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to the stream via </a:t>
            </a:r>
            <a:r>
              <a:rPr lang="it-IT" sz="1400" i="1" dirty="0" err="1"/>
              <a:t>CudaStreamAttachMemAsync</a:t>
            </a:r>
            <a:r>
              <a:rPr lang="it-IT" sz="1400" i="1" dirty="0"/>
              <a:t> </a:t>
            </a:r>
            <a:r>
              <a:rPr lang="it-IT" sz="1400" dirty="0"/>
              <a:t>and </a:t>
            </a:r>
            <a:r>
              <a:rPr lang="it-IT" sz="1400" dirty="0" err="1"/>
              <a:t>then</a:t>
            </a:r>
            <a:r>
              <a:rPr lang="it-IT" sz="1400" dirty="0"/>
              <a:t> calls </a:t>
            </a:r>
            <a:r>
              <a:rPr lang="it-IT" sz="1400" dirty="0" err="1"/>
              <a:t>match_probe_shape</a:t>
            </a:r>
            <a:r>
              <a:rPr lang="it-IT" sz="1400" dirty="0"/>
              <a:t> </a:t>
            </a:r>
            <a:r>
              <a:rPr lang="it-IT" sz="1400" dirty="0" err="1"/>
              <a:t>where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Cuda kernel </a:t>
            </a:r>
            <a:r>
              <a:rPr lang="it-IT" sz="1400" dirty="0" err="1"/>
              <a:t>place_in_best_angle</a:t>
            </a:r>
            <a:r>
              <a:rPr lang="it-IT" sz="1400" i="1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sz="1400" dirty="0"/>
              <a:t>The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difference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the kernel </a:t>
            </a:r>
            <a:r>
              <a:rPr lang="it-IT" sz="1400" dirty="0" err="1"/>
              <a:t>described</a:t>
            </a:r>
            <a:r>
              <a:rPr lang="it-IT" sz="1400" dirty="0"/>
              <a:t> in the </a:t>
            </a:r>
            <a:r>
              <a:rPr lang="it-IT" sz="1400" dirty="0" err="1"/>
              <a:t>previous</a:t>
            </a:r>
            <a:r>
              <a:rPr lang="it-IT" sz="1400" dirty="0"/>
              <a:t> slides and </a:t>
            </a:r>
            <a:r>
              <a:rPr lang="it-IT" sz="1400" dirty="0" err="1"/>
              <a:t>this</a:t>
            </a:r>
            <a:r>
              <a:rPr lang="it-IT" sz="1400" dirty="0"/>
              <a:t> one </a:t>
            </a:r>
            <a:r>
              <a:rPr lang="it-IT" sz="1400" dirty="0" err="1"/>
              <a:t>is</a:t>
            </a:r>
            <a:r>
              <a:rPr lang="it-IT" sz="1400" dirty="0"/>
              <a:t> the stream management, i must use </a:t>
            </a:r>
            <a:r>
              <a:rPr lang="it-IT" sz="1400" i="1" dirty="0" err="1"/>
              <a:t>CudaStreamSynchronize</a:t>
            </a:r>
            <a:r>
              <a:rPr lang="it-IT" sz="1400" dirty="0"/>
              <a:t> and,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described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, </a:t>
            </a:r>
            <a:r>
              <a:rPr lang="it-IT" sz="1400" i="1" dirty="0" err="1"/>
              <a:t>CudaStreamAttachMemAsync</a:t>
            </a:r>
            <a:r>
              <a:rPr lang="it-IT" sz="1400" i="1" dirty="0"/>
              <a:t>. </a:t>
            </a:r>
          </a:p>
          <a:p>
            <a:r>
              <a:rPr lang="it-IT" dirty="0"/>
              <a:t>I </a:t>
            </a:r>
            <a:r>
              <a:rPr lang="it-IT" dirty="0" err="1"/>
              <a:t>want</a:t>
            </a:r>
            <a:r>
              <a:rPr lang="it-IT" dirty="0"/>
              <a:t> to call some OMP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creating</a:t>
            </a:r>
            <a:r>
              <a:rPr lang="it-IT" dirty="0"/>
              <a:t> a Cuda Stream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concurrently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858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0037A-505E-43FD-9B18-6CD3E5A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r>
              <a:rPr lang="it-IT" dirty="0"/>
              <a:t> of visual profiling the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E71417-E72F-4186-A879-140AAB06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green </a:t>
            </a:r>
            <a:r>
              <a:rPr lang="it-IT" dirty="0" err="1"/>
              <a:t>bars</a:t>
            </a:r>
            <a:r>
              <a:rPr lang="it-IT" dirty="0"/>
              <a:t> are the Cuda Streams running </a:t>
            </a:r>
            <a:r>
              <a:rPr lang="it-IT" dirty="0" err="1"/>
              <a:t>concurrently</a:t>
            </a:r>
            <a:r>
              <a:rPr lang="it-IT" dirty="0"/>
              <a:t>.</a:t>
            </a:r>
          </a:p>
        </p:txBody>
      </p: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1FEA1022-C54E-4EF3-B7A7-1EEC07A71B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458" r="11799" b="13446"/>
          <a:stretch/>
        </p:blipFill>
        <p:spPr>
          <a:xfrm>
            <a:off x="2589212" y="209725"/>
            <a:ext cx="8828205" cy="4590875"/>
          </a:xfrm>
        </p:spPr>
      </p:pic>
    </p:spTree>
    <p:extLst>
      <p:ext uri="{BB962C8B-B14F-4D97-AF65-F5344CB8AC3E}">
        <p14:creationId xmlns:p14="http://schemas.microsoft.com/office/powerpoint/2010/main" val="33422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B2E48-D3D3-4A4F-80D7-BE1CC89A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4965"/>
          </a:xfrm>
        </p:spPr>
        <p:txBody>
          <a:bodyPr/>
          <a:lstStyle/>
          <a:p>
            <a:r>
              <a:rPr lang="it-IT" dirty="0" err="1"/>
              <a:t>Molecular</a:t>
            </a:r>
            <a:r>
              <a:rPr lang="it-IT" dirty="0"/>
              <a:t> Docking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8FCC4F-FFB8-40C2-8ECA-AD06D8DE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075"/>
            <a:ext cx="8915400" cy="4292147"/>
          </a:xfrm>
        </p:spPr>
        <p:txBody>
          <a:bodyPr/>
          <a:lstStyle/>
          <a:p>
            <a:r>
              <a:rPr lang="it-IT" dirty="0" err="1"/>
              <a:t>Molecular</a:t>
            </a:r>
            <a:r>
              <a:rPr lang="it-IT" dirty="0"/>
              <a:t> docking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extimating</a:t>
            </a:r>
            <a:r>
              <a:rPr lang="it-IT" dirty="0"/>
              <a:t> the pose of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i="1" dirty="0" err="1"/>
              <a:t>ligand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interacts</a:t>
            </a:r>
            <a:r>
              <a:rPr lang="it-IT" dirty="0"/>
              <a:t> with a part of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proitein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i="1" dirty="0"/>
              <a:t>pocket</a:t>
            </a:r>
            <a:r>
              <a:rPr lang="it-IT" dirty="0"/>
              <a:t>. </a:t>
            </a:r>
          </a:p>
          <a:p>
            <a:r>
              <a:rPr lang="it-IT" dirty="0" err="1"/>
              <a:t>It</a:t>
            </a:r>
            <a:r>
              <a:rPr lang="it-IT" dirty="0"/>
              <a:t> can be made in </a:t>
            </a:r>
            <a:r>
              <a:rPr lang="it-IT" dirty="0" err="1"/>
              <a:t>two</a:t>
            </a:r>
            <a:r>
              <a:rPr lang="it-IT" dirty="0"/>
              <a:t> ways: a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a </a:t>
            </a:r>
            <a:r>
              <a:rPr lang="it-IT" dirty="0" err="1"/>
              <a:t>pharmacophoric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.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focuses</a:t>
            </a:r>
            <a:r>
              <a:rPr lang="it-IT" dirty="0"/>
              <a:t> on the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no </a:t>
            </a:r>
            <a:r>
              <a:rPr lang="it-IT" dirty="0" err="1"/>
              <a:t>chemicals</a:t>
            </a:r>
            <a:r>
              <a:rPr lang="it-IT" dirty="0"/>
              <a:t> or </a:t>
            </a:r>
            <a:r>
              <a:rPr lang="it-IT" dirty="0" err="1"/>
              <a:t>fisical</a:t>
            </a:r>
            <a:r>
              <a:rPr lang="it-IT" dirty="0"/>
              <a:t> interaction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atoms</a:t>
            </a:r>
            <a:r>
              <a:rPr lang="it-IT" dirty="0"/>
              <a:t> are </a:t>
            </a:r>
            <a:r>
              <a:rPr lang="it-IT" dirty="0" err="1"/>
              <a:t>involved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filter the </a:t>
            </a:r>
            <a:r>
              <a:rPr lang="it-IT" dirty="0" err="1"/>
              <a:t>ligands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geometrically</a:t>
            </a:r>
            <a:r>
              <a:rPr lang="it-IT" dirty="0"/>
              <a:t> </a:t>
            </a:r>
            <a:r>
              <a:rPr lang="it-IT" dirty="0" err="1"/>
              <a:t>fit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pocket, so </a:t>
            </a:r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ligands</a:t>
            </a:r>
            <a:r>
              <a:rPr lang="it-IT" dirty="0"/>
              <a:t> to be </a:t>
            </a:r>
            <a:r>
              <a:rPr lang="it-IT" dirty="0" err="1"/>
              <a:t>checked</a:t>
            </a:r>
            <a:r>
              <a:rPr lang="it-IT" dirty="0"/>
              <a:t> with the </a:t>
            </a:r>
            <a:r>
              <a:rPr lang="it-IT" dirty="0" err="1"/>
              <a:t>pharmacophoric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virtual</a:t>
            </a:r>
            <a:r>
              <a:rPr lang="it-IT" dirty="0"/>
              <a:t> screening. </a:t>
            </a:r>
          </a:p>
        </p:txBody>
      </p:sp>
    </p:spTree>
    <p:extLst>
      <p:ext uri="{BB962C8B-B14F-4D97-AF65-F5344CB8AC3E}">
        <p14:creationId xmlns:p14="http://schemas.microsoft.com/office/powerpoint/2010/main" val="271973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CCF81-974A-4153-BFA3-39BBB8A4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D11868-A5C6-472A-86BF-A9CAA337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Cuda +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in 47.5s,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3.5 seconds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Cuda </a:t>
            </a:r>
            <a:r>
              <a:rPr lang="it-IT" dirty="0" err="1"/>
              <a:t>version</a:t>
            </a:r>
            <a:r>
              <a:rPr lang="it-IT" dirty="0"/>
              <a:t>.</a:t>
            </a:r>
          </a:p>
          <a:p>
            <a:r>
              <a:rPr lang="it-IT" dirty="0"/>
              <a:t>I </a:t>
            </a:r>
            <a:r>
              <a:rPr lang="it-IT" dirty="0" err="1"/>
              <a:t>expected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improvement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the visual profiler </a:t>
            </a:r>
            <a:r>
              <a:rPr lang="it-IT" dirty="0" err="1"/>
              <a:t>indicates</a:t>
            </a:r>
            <a:r>
              <a:rPr lang="it-IT" dirty="0"/>
              <a:t> 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10% of the </a:t>
            </a:r>
            <a:r>
              <a:rPr lang="it-IT" dirty="0" err="1"/>
              <a:t>operations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concurrently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due to the </a:t>
            </a:r>
            <a:r>
              <a:rPr lang="it-IT" dirty="0" err="1"/>
              <a:t>limitations</a:t>
            </a:r>
            <a:r>
              <a:rPr lang="it-IT" dirty="0"/>
              <a:t> of </a:t>
            </a:r>
            <a:r>
              <a:rPr lang="it-IT" dirty="0" err="1"/>
              <a:t>my</a:t>
            </a:r>
            <a:r>
              <a:rPr lang="it-IT" dirty="0"/>
              <a:t> hardware. </a:t>
            </a:r>
          </a:p>
          <a:p>
            <a:r>
              <a:rPr lang="it-IT" dirty="0"/>
              <a:t>Using a software to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occupancy</a:t>
            </a:r>
            <a:r>
              <a:rPr lang="it-IT"/>
              <a:t> on </a:t>
            </a:r>
            <a:r>
              <a:rPr lang="it-IT" dirty="0" err="1"/>
              <a:t>my</a:t>
            </a:r>
            <a:r>
              <a:rPr lang="it-IT" dirty="0"/>
              <a:t> GPU I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the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of 95%, so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no cores free to </a:t>
            </a:r>
            <a:r>
              <a:rPr lang="it-IT" dirty="0" err="1"/>
              <a:t>execute</a:t>
            </a:r>
            <a:r>
              <a:rPr lang="it-IT" dirty="0"/>
              <a:t> new kernels. </a:t>
            </a:r>
          </a:p>
        </p:txBody>
      </p:sp>
    </p:spTree>
    <p:extLst>
      <p:ext uri="{BB962C8B-B14F-4D97-AF65-F5344CB8AC3E}">
        <p14:creationId xmlns:p14="http://schemas.microsoft.com/office/powerpoint/2010/main" val="332412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315A-4D43-4A25-89C2-146DBF2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698" y="2687802"/>
            <a:ext cx="8911687" cy="1280890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843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F3B8B-8009-4776-8EBD-B1E4A3F2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8855"/>
          </a:xfrm>
        </p:spPr>
        <p:txBody>
          <a:bodyPr>
            <a:normAutofit/>
          </a:bodyPr>
          <a:lstStyle/>
          <a:p>
            <a:r>
              <a:rPr lang="it-IT" sz="3200" dirty="0"/>
              <a:t>Virtual Screening and Match Probe </a:t>
            </a:r>
            <a:r>
              <a:rPr lang="it-IT" sz="3200" dirty="0" err="1"/>
              <a:t>Shape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A64F295-810C-43A0-B574-C7C0FDDD0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10686"/>
                <a:ext cx="8911687" cy="4300536"/>
              </a:xfrm>
            </p:spPr>
            <p:txBody>
              <a:bodyPr/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computational</a:t>
                </a:r>
                <a:r>
                  <a:rPr lang="it-IT" dirty="0"/>
                  <a:t> intensive part of the </a:t>
                </a:r>
                <a:r>
                  <a:rPr lang="it-IT" dirty="0" err="1"/>
                  <a:t>process</a:t>
                </a:r>
                <a:r>
                  <a:rPr lang="it-IT" dirty="0"/>
                  <a:t> of </a:t>
                </a:r>
                <a:r>
                  <a:rPr lang="it-IT" dirty="0" err="1"/>
                  <a:t>geometrically</a:t>
                </a:r>
                <a:r>
                  <a:rPr lang="it-IT" dirty="0"/>
                  <a:t> </a:t>
                </a:r>
                <a:r>
                  <a:rPr lang="it-IT" dirty="0" err="1"/>
                  <a:t>virtual</a:t>
                </a:r>
                <a:r>
                  <a:rPr lang="it-IT" dirty="0"/>
                  <a:t> screening a set of </a:t>
                </a:r>
                <a:r>
                  <a:rPr lang="it-IT" dirty="0" err="1"/>
                  <a:t>molecules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Match Probe </a:t>
                </a:r>
                <a:r>
                  <a:rPr lang="it-IT" dirty="0" err="1"/>
                  <a:t>Shape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Match Probe </a:t>
                </a:r>
                <a:r>
                  <a:rPr lang="it-IT" dirty="0" err="1"/>
                  <a:t>Shape</a:t>
                </a:r>
                <a:r>
                  <a:rPr lang="it-IT" dirty="0"/>
                  <a:t> </a:t>
                </a:r>
                <a:r>
                  <a:rPr lang="it-IT" dirty="0" err="1"/>
                  <a:t>focuses</a:t>
                </a:r>
                <a:r>
                  <a:rPr lang="it-IT" dirty="0"/>
                  <a:t> of </a:t>
                </a:r>
                <a:r>
                  <a:rPr lang="it-IT" dirty="0" err="1"/>
                  <a:t>rotating</a:t>
                </a:r>
                <a:r>
                  <a:rPr lang="it-IT" dirty="0"/>
                  <a:t> a </a:t>
                </a:r>
                <a:r>
                  <a:rPr lang="it-IT" dirty="0" err="1"/>
                  <a:t>ligand</a:t>
                </a:r>
                <a:r>
                  <a:rPr lang="it-IT" dirty="0"/>
                  <a:t> </a:t>
                </a:r>
                <a:r>
                  <a:rPr lang="it-IT" dirty="0" err="1"/>
                  <a:t>around</a:t>
                </a:r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rotamers</a:t>
                </a:r>
                <a:r>
                  <a:rPr lang="it-IT" dirty="0"/>
                  <a:t> in </a:t>
                </a:r>
                <a:r>
                  <a:rPr lang="it-IT" dirty="0" err="1"/>
                  <a:t>order</a:t>
                </a:r>
                <a:r>
                  <a:rPr lang="it-IT" dirty="0"/>
                  <a:t>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overlap</a:t>
                </a:r>
                <a:r>
                  <a:rPr lang="it-IT" dirty="0"/>
                  <a:t> score. </a:t>
                </a:r>
              </a:p>
              <a:p>
                <a:r>
                  <a:rPr lang="it-IT" dirty="0"/>
                  <a:t>A </a:t>
                </a:r>
                <a:r>
                  <a:rPr lang="it-IT" dirty="0" err="1"/>
                  <a:t>rotamer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bound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removing</a:t>
                </a:r>
                <a:r>
                  <a:rPr lang="it-IT" dirty="0"/>
                  <a:t> makes the </a:t>
                </a:r>
                <a:r>
                  <a:rPr lang="it-IT" dirty="0" err="1"/>
                  <a:t>graph</a:t>
                </a:r>
                <a:r>
                  <a:rPr lang="it-IT" dirty="0"/>
                  <a:t> of </a:t>
                </a:r>
                <a:r>
                  <a:rPr lang="it-IT" dirty="0" err="1"/>
                  <a:t>atoms</a:t>
                </a:r>
                <a:r>
                  <a:rPr lang="it-IT" dirty="0"/>
                  <a:t> </a:t>
                </a:r>
                <a:r>
                  <a:rPr lang="it-IT" dirty="0" err="1"/>
                  <a:t>disconnected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The </a:t>
                </a:r>
                <a:r>
                  <a:rPr lang="it-IT" dirty="0" err="1"/>
                  <a:t>overlap</a:t>
                </a:r>
                <a:r>
                  <a:rPr lang="it-IT" dirty="0"/>
                  <a:t> score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limLow>
                                  <m:limLowPr>
                                    <m:ctrlP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i="0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it-IT" i="0" dirty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lim>
                                </m:limLow>
                                <m:sSup>
                                  <m:sSupPr>
                                    <m:ctrlP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it-IT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acc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A64F295-810C-43A0-B574-C7C0FDDD0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10686"/>
                <a:ext cx="8911687" cy="4300536"/>
              </a:xfrm>
              <a:blipFill>
                <a:blip r:embed="rId2"/>
                <a:stretch>
                  <a:fillRect l="-479" t="-708" b="-6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6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1B5AD-A6E6-41DE-81B1-01543430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69130"/>
          </a:xfrm>
        </p:spPr>
        <p:txBody>
          <a:bodyPr/>
          <a:lstStyle/>
          <a:p>
            <a:r>
              <a:rPr lang="it-IT" dirty="0"/>
              <a:t>Match Probe </a:t>
            </a:r>
            <a:r>
              <a:rPr lang="it-IT" dirty="0" err="1"/>
              <a:t>Shape</a:t>
            </a:r>
            <a:r>
              <a:rPr lang="it-IT" dirty="0"/>
              <a:t>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E7AA94A-B45B-4554-BE6A-B113E2F22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016" t="24454" r="46920" b="2587"/>
          <a:stretch/>
        </p:blipFill>
        <p:spPr>
          <a:xfrm>
            <a:off x="2323751" y="1493240"/>
            <a:ext cx="3347207" cy="4154470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05289-4A79-4802-951B-7A5A06B6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93240"/>
            <a:ext cx="4313864" cy="4410604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first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rotamers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rotamers</a:t>
            </a:r>
            <a:r>
              <a:rPr lang="it-IT" dirty="0"/>
              <a:t> put the </a:t>
            </a:r>
            <a:r>
              <a:rPr lang="it-IT" dirty="0" err="1"/>
              <a:t>left</a:t>
            </a:r>
            <a:r>
              <a:rPr lang="it-IT" dirty="0"/>
              <a:t> and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fragment</a:t>
            </a:r>
            <a:r>
              <a:rPr lang="it-IT" dirty="0"/>
              <a:t> of the </a:t>
            </a:r>
            <a:r>
              <a:rPr lang="it-IT" dirty="0" err="1"/>
              <a:t>ligand</a:t>
            </a:r>
            <a:r>
              <a:rPr lang="it-IT" dirty="0"/>
              <a:t> in the angle with the best </a:t>
            </a:r>
            <a:r>
              <a:rPr lang="it-IT" dirty="0" err="1"/>
              <a:t>overlap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05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DB096-F15E-47E7-ADA3-BB86253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8078"/>
          </a:xfrm>
        </p:spPr>
        <p:txBody>
          <a:bodyPr/>
          <a:lstStyle/>
          <a:p>
            <a:r>
              <a:rPr lang="it-IT" dirty="0" err="1"/>
              <a:t>Improving</a:t>
            </a:r>
            <a:r>
              <a:rPr lang="it-IT" dirty="0"/>
              <a:t> Match Probe </a:t>
            </a:r>
            <a:r>
              <a:rPr lang="it-IT" dirty="0" err="1"/>
              <a:t>Shape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D0DF27-8F7D-4E17-8348-A1865FD4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4114"/>
            <a:ext cx="8915400" cy="401710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part of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Match Probe </a:t>
            </a:r>
            <a:r>
              <a:rPr lang="it-IT" i="1" dirty="0" err="1"/>
              <a:t>Shape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invocation</a:t>
            </a:r>
            <a:r>
              <a:rPr lang="it-IT" dirty="0"/>
              <a:t> to </a:t>
            </a:r>
            <a:r>
              <a:rPr lang="it-IT" i="1" dirty="0" err="1"/>
              <a:t>Measure</a:t>
            </a:r>
            <a:r>
              <a:rPr lang="it-IT" i="1" dirty="0"/>
              <a:t> </a:t>
            </a:r>
            <a:r>
              <a:rPr lang="it-IT" i="1" dirty="0" err="1"/>
              <a:t>Overlap</a:t>
            </a:r>
            <a:r>
              <a:rPr lang="it-IT" dirty="0"/>
              <a:t>. In the paper some </a:t>
            </a:r>
            <a:r>
              <a:rPr lang="it-IT" dirty="0" err="1"/>
              <a:t>considerations</a:t>
            </a:r>
            <a:r>
              <a:rPr lang="it-IT" dirty="0"/>
              <a:t> are made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tecniques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calls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Small </a:t>
            </a:r>
            <a:r>
              <a:rPr lang="it-IT" dirty="0" err="1"/>
              <a:t>fragments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smaller</a:t>
            </a:r>
            <a:r>
              <a:rPr lang="it-IT" dirty="0"/>
              <a:t> impact on the </a:t>
            </a:r>
            <a:r>
              <a:rPr lang="it-IT" dirty="0" err="1"/>
              <a:t>overlap</a:t>
            </a:r>
            <a:r>
              <a:rPr lang="it-IT" dirty="0"/>
              <a:t> score of a </a:t>
            </a:r>
            <a:r>
              <a:rPr lang="it-IT" dirty="0" err="1"/>
              <a:t>ligand</a:t>
            </a:r>
            <a:r>
              <a:rPr lang="it-IT" dirty="0"/>
              <a:t>. 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wider</a:t>
            </a:r>
            <a:r>
              <a:rPr lang="it-IT" dirty="0"/>
              <a:t> </a:t>
            </a:r>
            <a:r>
              <a:rPr lang="it-IT" i="1" dirty="0" err="1"/>
              <a:t>peaks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angle with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fragments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peaks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Smaller</a:t>
            </a:r>
            <a:r>
              <a:rPr lang="it-IT" dirty="0"/>
              <a:t> and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fragments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more </a:t>
            </a:r>
            <a:r>
              <a:rPr lang="it-IT" dirty="0" err="1"/>
              <a:t>frequents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set of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routation</a:t>
            </a:r>
            <a:r>
              <a:rPr lang="it-IT" dirty="0"/>
              <a:t> </a:t>
            </a:r>
            <a:r>
              <a:rPr lang="it-IT" dirty="0" err="1"/>
              <a:t>angles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50% of delta, </a:t>
            </a:r>
            <a:r>
              <a:rPr lang="it-IT" dirty="0" err="1"/>
              <a:t>where</a:t>
            </a:r>
            <a:r>
              <a:rPr lang="it-IT" dirty="0"/>
              <a:t> delta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minimum and maximum </a:t>
            </a:r>
            <a:r>
              <a:rPr lang="it-IT" dirty="0" err="1"/>
              <a:t>overlap</a:t>
            </a:r>
            <a:r>
              <a:rPr lang="it-IT" dirty="0"/>
              <a:t> of a single </a:t>
            </a:r>
            <a:r>
              <a:rPr lang="it-IT" dirty="0" err="1"/>
              <a:t>rotation</a:t>
            </a:r>
            <a:r>
              <a:rPr lang="it-IT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46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4564D-595F-4748-A9CC-CA3D8197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812"/>
          </a:xfrm>
        </p:spPr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Knobs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166B1C-0448-435F-B798-FBFCF0E1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922"/>
            <a:ext cx="8915400" cy="4502300"/>
          </a:xfrm>
        </p:spPr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accelerate Match Probe </a:t>
            </a:r>
            <a:r>
              <a:rPr lang="it-IT" dirty="0" err="1"/>
              <a:t>Shape</a:t>
            </a:r>
            <a:r>
              <a:rPr lang="it-IT" dirty="0"/>
              <a:t> the paper </a:t>
            </a:r>
            <a:r>
              <a:rPr lang="it-IT" dirty="0" err="1"/>
              <a:t>describes</a:t>
            </a:r>
            <a:r>
              <a:rPr lang="it-IT" dirty="0"/>
              <a:t> </a:t>
            </a:r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knobs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dirty="0"/>
              <a:t>HIGH PRECISION STEP</a:t>
            </a:r>
          </a:p>
          <a:p>
            <a:pPr>
              <a:buFont typeface="+mj-lt"/>
              <a:buAutoNum type="arabicPeriod"/>
            </a:pPr>
            <a:r>
              <a:rPr lang="it-IT" dirty="0"/>
              <a:t>LOW PRECISION STEP</a:t>
            </a:r>
          </a:p>
          <a:p>
            <a:pPr>
              <a:buFont typeface="+mj-lt"/>
              <a:buAutoNum type="arabicPeriod"/>
            </a:pPr>
            <a:r>
              <a:rPr lang="it-IT" dirty="0"/>
              <a:t>TRESHOLD </a:t>
            </a:r>
          </a:p>
          <a:p>
            <a:pPr>
              <a:buFont typeface="+mj-lt"/>
              <a:buAutoNum type="arabicPeriod"/>
            </a:pPr>
            <a:r>
              <a:rPr lang="it-IT" dirty="0"/>
              <a:t>REPETITIONS </a:t>
            </a:r>
          </a:p>
          <a:p>
            <a:pPr>
              <a:buFont typeface="+mj-lt"/>
              <a:buAutoNum type="arabicPeriod"/>
            </a:pPr>
            <a:r>
              <a:rPr lang="it-IT" dirty="0"/>
              <a:t>ENABLE REFINIMENT</a:t>
            </a:r>
          </a:p>
          <a:p>
            <a:pP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84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BECC4-BA2D-4986-AB56-B1283D17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03474"/>
          </a:xfrm>
        </p:spPr>
        <p:txBody>
          <a:bodyPr/>
          <a:lstStyle/>
          <a:p>
            <a:r>
              <a:rPr lang="it-IT" dirty="0" err="1"/>
              <a:t>Improved</a:t>
            </a:r>
            <a:r>
              <a:rPr lang="it-IT" dirty="0"/>
              <a:t> Match Probe </a:t>
            </a:r>
            <a:r>
              <a:rPr lang="it-IT" dirty="0" err="1"/>
              <a:t>Shape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A0C30-586E-4744-B467-FC5007A0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310" y="1427584"/>
            <a:ext cx="5680766" cy="5131836"/>
          </a:xfrm>
        </p:spPr>
        <p:txBody>
          <a:bodyPr>
            <a:norm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time </a:t>
            </a:r>
            <a:r>
              <a:rPr lang="it-IT" sz="1600" dirty="0" err="1"/>
              <a:t>all</a:t>
            </a:r>
            <a:r>
              <a:rPr lang="it-IT" sz="1600" dirty="0"/>
              <a:t> the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repeted</a:t>
            </a:r>
            <a:r>
              <a:rPr lang="it-IT" sz="1600" dirty="0"/>
              <a:t> REPETITIONS time.</a:t>
            </a:r>
          </a:p>
          <a:p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fragment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&lt; THRESHOLD put </a:t>
            </a:r>
            <a:r>
              <a:rPr lang="it-IT" sz="1600" dirty="0" err="1"/>
              <a:t>it</a:t>
            </a:r>
            <a:r>
              <a:rPr lang="it-IT" sz="1600" dirty="0"/>
              <a:t> in the best angle </a:t>
            </a:r>
            <a:r>
              <a:rPr lang="it-IT" sz="1600" dirty="0" err="1"/>
              <a:t>using</a:t>
            </a:r>
            <a:r>
              <a:rPr lang="it-IT" sz="1600" dirty="0"/>
              <a:t> LOW PRECISION STEP</a:t>
            </a:r>
          </a:p>
          <a:p>
            <a:r>
              <a:rPr lang="it-IT" sz="1600" dirty="0"/>
              <a:t>Else </a:t>
            </a:r>
            <a:r>
              <a:rPr lang="it-IT" sz="1600" dirty="0" err="1"/>
              <a:t>if</a:t>
            </a:r>
            <a:r>
              <a:rPr lang="it-IT" sz="1600" dirty="0"/>
              <a:t> ENABLE REFINIMENT </a:t>
            </a:r>
            <a:r>
              <a:rPr lang="it-IT" sz="1600" dirty="0" err="1"/>
              <a:t>we</a:t>
            </a:r>
            <a:r>
              <a:rPr lang="it-IT" sz="1600" dirty="0"/>
              <a:t> divide the 360° angle in </a:t>
            </a:r>
            <a:r>
              <a:rPr lang="it-IT" sz="1600" dirty="0" err="1"/>
              <a:t>tiles</a:t>
            </a:r>
            <a:r>
              <a:rPr lang="it-IT" sz="1600" dirty="0"/>
              <a:t> and 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tile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evaluate</a:t>
            </a:r>
            <a:r>
              <a:rPr lang="it-IT" sz="1600" dirty="0"/>
              <a:t> the middle </a:t>
            </a:r>
            <a:r>
              <a:rPr lang="it-IT" sz="1600" dirty="0" err="1"/>
              <a:t>element</a:t>
            </a:r>
            <a:r>
              <a:rPr lang="it-IT" sz="1600" dirty="0"/>
              <a:t>,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place the </a:t>
            </a:r>
            <a:r>
              <a:rPr lang="it-IT" sz="1600" dirty="0" err="1"/>
              <a:t>fragment</a:t>
            </a:r>
            <a:r>
              <a:rPr lang="it-IT" sz="1600" dirty="0"/>
              <a:t> in the best angle of the best </a:t>
            </a:r>
            <a:r>
              <a:rPr lang="it-IT" sz="1600" dirty="0" err="1"/>
              <a:t>tile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HIGH PRECISION STEP</a:t>
            </a:r>
          </a:p>
          <a:p>
            <a:r>
              <a:rPr lang="it-IT" sz="1600" dirty="0" err="1"/>
              <a:t>If</a:t>
            </a:r>
            <a:r>
              <a:rPr lang="it-IT" sz="1600" dirty="0"/>
              <a:t> ENABLE REFINIMENT </a:t>
            </a:r>
            <a:r>
              <a:rPr lang="it-IT" sz="1600" dirty="0" err="1"/>
              <a:t>is</a:t>
            </a:r>
            <a:r>
              <a:rPr lang="it-IT" sz="1600" dirty="0"/>
              <a:t> false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simply</a:t>
            </a:r>
            <a:r>
              <a:rPr lang="it-IT" sz="1600" dirty="0"/>
              <a:t> put the </a:t>
            </a:r>
            <a:r>
              <a:rPr lang="it-IT" sz="1600" dirty="0" err="1"/>
              <a:t>fragment</a:t>
            </a:r>
            <a:r>
              <a:rPr lang="it-IT" sz="1600" dirty="0"/>
              <a:t> in the best angle </a:t>
            </a:r>
            <a:r>
              <a:rPr lang="it-IT" sz="1600" dirty="0" err="1"/>
              <a:t>using</a:t>
            </a:r>
            <a:r>
              <a:rPr lang="it-IT" sz="1600" dirty="0"/>
              <a:t> HIGH PRECISION STEP. 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C03956C-6F4D-44EC-BC64-0D51270B2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450" t="14126" r="52350" b="5113"/>
          <a:stretch/>
        </p:blipFill>
        <p:spPr>
          <a:xfrm>
            <a:off x="8005666" y="1427584"/>
            <a:ext cx="3060440" cy="5131836"/>
          </a:xfrm>
        </p:spPr>
      </p:pic>
    </p:spTree>
    <p:extLst>
      <p:ext uri="{BB962C8B-B14F-4D97-AF65-F5344CB8AC3E}">
        <p14:creationId xmlns:p14="http://schemas.microsoft.com/office/powerpoint/2010/main" val="15936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6CD3E-7A95-44FF-BDCF-16A19453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1384"/>
          </a:xfrm>
        </p:spPr>
        <p:txBody>
          <a:bodyPr/>
          <a:lstStyle/>
          <a:p>
            <a:r>
              <a:rPr lang="it-IT" dirty="0"/>
              <a:t>Hardware and Software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AA6-B908-420B-AB5F-24B077E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5494"/>
            <a:ext cx="8915400" cy="417572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are </a:t>
            </a:r>
            <a:r>
              <a:rPr lang="it-IT" dirty="0" err="1"/>
              <a:t>tested</a:t>
            </a:r>
            <a:r>
              <a:rPr lang="it-IT" dirty="0"/>
              <a:t> in Windows 10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nvcc</a:t>
            </a:r>
            <a:r>
              <a:rPr lang="it-IT" dirty="0"/>
              <a:t> </a:t>
            </a:r>
            <a:r>
              <a:rPr lang="it-IT" dirty="0" err="1"/>
              <a:t>compiler</a:t>
            </a:r>
            <a:r>
              <a:rPr lang="it-IT" dirty="0"/>
              <a:t>. The non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in Linux with </a:t>
            </a:r>
            <a:r>
              <a:rPr lang="it-IT" dirty="0" err="1"/>
              <a:t>gcc</a:t>
            </a:r>
            <a:r>
              <a:rPr lang="it-IT" dirty="0"/>
              <a:t> </a:t>
            </a:r>
            <a:r>
              <a:rPr lang="it-IT" dirty="0" err="1"/>
              <a:t>compiler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machine.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GPU </a:t>
            </a:r>
            <a:r>
              <a:rPr lang="it-IT" dirty="0" err="1"/>
              <a:t>used</a:t>
            </a:r>
            <a:r>
              <a:rPr lang="it-IT" dirty="0"/>
              <a:t>: </a:t>
            </a:r>
            <a:r>
              <a:rPr lang="it-IT" dirty="0" err="1"/>
              <a:t>Nvdia</a:t>
            </a:r>
            <a:r>
              <a:rPr lang="it-IT" dirty="0"/>
              <a:t> GTX 1650 super (4 </a:t>
            </a:r>
            <a:r>
              <a:rPr lang="it-IT" dirty="0" err="1"/>
              <a:t>Gb</a:t>
            </a:r>
            <a:r>
              <a:rPr lang="it-IT" dirty="0"/>
              <a:t>, 1280 Cuda Cores)</a:t>
            </a:r>
          </a:p>
          <a:p>
            <a:pPr marL="0" indent="0">
              <a:buNone/>
            </a:pPr>
            <a:r>
              <a:rPr lang="it-IT" dirty="0"/>
              <a:t>CPU </a:t>
            </a:r>
            <a:r>
              <a:rPr lang="it-IT" dirty="0" err="1"/>
              <a:t>used</a:t>
            </a:r>
            <a:r>
              <a:rPr lang="it-IT" dirty="0"/>
              <a:t>: AMD </a:t>
            </a:r>
            <a:r>
              <a:rPr lang="it-IT" dirty="0" err="1"/>
              <a:t>Ryzen</a:t>
            </a:r>
            <a:r>
              <a:rPr lang="it-IT" dirty="0"/>
              <a:t> 7 3700 X (8 Cores, 16 </a:t>
            </a:r>
            <a:r>
              <a:rPr lang="it-IT" dirty="0" err="1"/>
              <a:t>Threads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49356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1217</TotalTime>
  <Words>2605</Words>
  <Application>Microsoft Office PowerPoint</Application>
  <PresentationFormat>Widescreen</PresentationFormat>
  <Paragraphs>148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Century Gothic</vt:lpstr>
      <vt:lpstr>Wingdings 3</vt:lpstr>
      <vt:lpstr>Filo</vt:lpstr>
      <vt:lpstr>Parallel Programming Project</vt:lpstr>
      <vt:lpstr>Scope of the project </vt:lpstr>
      <vt:lpstr>Molecular Docking </vt:lpstr>
      <vt:lpstr>Virtual Screening and Match Probe Shape</vt:lpstr>
      <vt:lpstr>Match Probe Shape </vt:lpstr>
      <vt:lpstr>Improving Match Probe Shape </vt:lpstr>
      <vt:lpstr>Software Knobs </vt:lpstr>
      <vt:lpstr>Improved Match Probe Shape </vt:lpstr>
      <vt:lpstr>Hardware and Software used</vt:lpstr>
      <vt:lpstr>Implementation of Match Probe Shape</vt:lpstr>
      <vt:lpstr>Implementation of Match Probe Shape 2</vt:lpstr>
      <vt:lpstr>Implementation of Match Probe Shape 3</vt:lpstr>
      <vt:lpstr>Profiling</vt:lpstr>
      <vt:lpstr>Testing </vt:lpstr>
      <vt:lpstr>Parallelization: measure expansion</vt:lpstr>
      <vt:lpstr>Performances</vt:lpstr>
      <vt:lpstr>Visual Profiling</vt:lpstr>
      <vt:lpstr>Rotate Molecola</vt:lpstr>
      <vt:lpstr>Performance</vt:lpstr>
      <vt:lpstr>Performance 2</vt:lpstr>
      <vt:lpstr>Is ligand Feasible</vt:lpstr>
      <vt:lpstr>Place Best Angle</vt:lpstr>
      <vt:lpstr>Performance</vt:lpstr>
      <vt:lpstr>Visual profiling </vt:lpstr>
      <vt:lpstr>Presentazione standard di PowerPoint</vt:lpstr>
      <vt:lpstr>Analysis of visual profiling</vt:lpstr>
      <vt:lpstr>Further improvement</vt:lpstr>
      <vt:lpstr>OpenMP integration</vt:lpstr>
      <vt:lpstr>Result of visual profiling the application</vt:lpstr>
      <vt:lpstr>Performance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Project</dc:title>
  <dc:creator>Lorenzo Casalini</dc:creator>
  <cp:lastModifiedBy>Lorenzo Casalini</cp:lastModifiedBy>
  <cp:revision>57</cp:revision>
  <dcterms:created xsi:type="dcterms:W3CDTF">2020-08-20T13:43:48Z</dcterms:created>
  <dcterms:modified xsi:type="dcterms:W3CDTF">2020-09-10T10:35:25Z</dcterms:modified>
</cp:coreProperties>
</file>