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png" ContentType="image/png"/>
  <Override PartName="/ppt/media/image5.jpeg" ContentType="image/jpeg"/>
  <Override PartName="/ppt/media/image10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11.jpeg" ContentType="image/jpeg"/>
  <Override PartName="/ppt/media/image9.jpeg" ContentType="image/jpe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50800" y="2113200"/>
            <a:ext cx="1108980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50800" y="4191840"/>
            <a:ext cx="1108980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50800" y="2113200"/>
            <a:ext cx="541152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3400" y="2113200"/>
            <a:ext cx="541152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50800" y="4191840"/>
            <a:ext cx="541152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3400" y="4191840"/>
            <a:ext cx="541152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50800" y="2113200"/>
            <a:ext cx="357084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00560" y="2113200"/>
            <a:ext cx="357084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50320" y="2113200"/>
            <a:ext cx="357084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50800" y="4191840"/>
            <a:ext cx="357084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00560" y="4191840"/>
            <a:ext cx="357084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50320" y="4191840"/>
            <a:ext cx="357084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550800" y="2113200"/>
            <a:ext cx="1108980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50800" y="2113200"/>
            <a:ext cx="11089800" cy="397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50800" y="2113200"/>
            <a:ext cx="5411520" cy="397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3400" y="2113200"/>
            <a:ext cx="5411520" cy="397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550800" y="549360"/>
            <a:ext cx="11091240" cy="617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50800" y="2113200"/>
            <a:ext cx="541152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3400" y="2113200"/>
            <a:ext cx="5411520" cy="397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50800" y="4191840"/>
            <a:ext cx="541152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550800" y="2113200"/>
            <a:ext cx="1108980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50800" y="2113200"/>
            <a:ext cx="5411520" cy="397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3400" y="2113200"/>
            <a:ext cx="541152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3400" y="4191840"/>
            <a:ext cx="541152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50800" y="2113200"/>
            <a:ext cx="541152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3400" y="2113200"/>
            <a:ext cx="541152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50800" y="4191840"/>
            <a:ext cx="1108980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50800" y="2113200"/>
            <a:ext cx="1108980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50800" y="4191840"/>
            <a:ext cx="1108980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50800" y="2113200"/>
            <a:ext cx="541152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3400" y="2113200"/>
            <a:ext cx="541152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50800" y="4191840"/>
            <a:ext cx="541152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233400" y="4191840"/>
            <a:ext cx="541152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50800" y="2113200"/>
            <a:ext cx="357084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300560" y="2113200"/>
            <a:ext cx="357084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8050320" y="2113200"/>
            <a:ext cx="357084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550800" y="4191840"/>
            <a:ext cx="357084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4300560" y="4191840"/>
            <a:ext cx="357084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8050320" y="4191840"/>
            <a:ext cx="357084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50800" y="2113200"/>
            <a:ext cx="11089800" cy="397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50800" y="2113200"/>
            <a:ext cx="5411520" cy="397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3400" y="2113200"/>
            <a:ext cx="5411520" cy="397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550800" y="549360"/>
            <a:ext cx="11091240" cy="617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50800" y="2113200"/>
            <a:ext cx="541152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3400" y="2113200"/>
            <a:ext cx="5411520" cy="397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50800" y="4191840"/>
            <a:ext cx="541152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50800" y="2113200"/>
            <a:ext cx="5411520" cy="397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3400" y="2113200"/>
            <a:ext cx="541152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3400" y="4191840"/>
            <a:ext cx="541152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50800" y="2113200"/>
            <a:ext cx="541152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3400" y="2113200"/>
            <a:ext cx="541152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50800" y="4191840"/>
            <a:ext cx="11089800" cy="18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1b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359160" y="389880"/>
            <a:ext cx="8281800" cy="295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6400" spc="-1" strike="noStrike">
                <a:solidFill>
                  <a:srgbClr val="ffffff"/>
                </a:solidFill>
                <a:latin typeface="Sitka Heading"/>
              </a:rPr>
              <a:t>Click to edit Master title style</a:t>
            </a:r>
            <a:endParaRPr b="0" lang="en-US" sz="64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009AE374-91DD-4F1A-86CE-BB23ED0D0E76}" type="datetime">
              <a:rPr b="0" lang="en-US" sz="900" spc="-1" strike="noStrike">
                <a:solidFill>
                  <a:srgbClr val="ffffff"/>
                </a:solidFill>
                <a:latin typeface="Source Sans Pro"/>
              </a:rPr>
              <a:t>11/16/21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ource Sans Pro"/>
              </a:rPr>
              <a:t>Sample Footer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A2285325-E23E-4058-B6F1-1602C1633624}" type="slidenum">
              <a:rPr b="0" lang="en-US" sz="900" spc="-1" strike="noStrike">
                <a:solidFill>
                  <a:srgbClr val="ffffff"/>
                </a:solidFill>
                <a:latin typeface="Source Sans Pr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" name="CustomShape 5"/>
          <p:cNvSpPr/>
          <p:nvPr/>
        </p:nvSpPr>
        <p:spPr>
          <a:xfrm rot="2700000">
            <a:off x="612360" y="481680"/>
            <a:ext cx="1079640" cy="1262520"/>
          </a:xfrm>
          <a:custGeom>
            <a:avLst/>
            <a:gdLst/>
            <a:ah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 rotWithShape="0">
            <a:gsLst>
              <a:gs pos="0">
                <a:srgbClr val="4c2b3e"/>
              </a:gs>
              <a:gs pos="100000">
                <a:srgbClr val="301b27"/>
              </a:gs>
            </a:gsLst>
            <a:lin ang="3300000"/>
          </a:gradFill>
          <a:ln>
            <a:noFill/>
          </a:ln>
          <a:effectLst>
            <a:innerShdw blurRad="254000" dir="2700000" dist="1016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 rot="8100000">
            <a:off x="627120" y="829080"/>
            <a:ext cx="539640" cy="1079640"/>
          </a:xfrm>
          <a:prstGeom prst="ellipse">
            <a:avLst/>
          </a:prstGeom>
          <a:gradFill rotWithShape="0">
            <a:gsLst>
              <a:gs pos="50000">
                <a:srgbClr val="3e2332"/>
              </a:gs>
              <a:gs pos="100000">
                <a:srgbClr val="4c2b3e"/>
              </a:gs>
            </a:gsLst>
            <a:lin ang="1350000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800720" y="2472840"/>
            <a:ext cx="359640" cy="359640"/>
          </a:xfrm>
          <a:prstGeom prst="ellipse">
            <a:avLst/>
          </a:prstGeom>
          <a:gradFill rotWithShape="0">
            <a:gsLst>
              <a:gs pos="0">
                <a:srgbClr val="301b27"/>
              </a:gs>
              <a:gs pos="100000">
                <a:srgbClr val="b17497"/>
              </a:gs>
            </a:gsLst>
            <a:path path="circle"/>
          </a:gradFill>
          <a:ln>
            <a:noFill/>
          </a:ln>
          <a:effectLst>
            <a:innerShdw blurRad="127000" dir="2700000" dist="635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1292760" y="4299480"/>
            <a:ext cx="2083320" cy="2083320"/>
            <a:chOff x="1292760" y="4299480"/>
            <a:chExt cx="2083320" cy="2083320"/>
          </a:xfrm>
        </p:grpSpPr>
        <p:sp>
          <p:nvSpPr>
            <p:cNvPr id="8" name="CustomShape 9"/>
            <p:cNvSpPr/>
            <p:nvPr/>
          </p:nvSpPr>
          <p:spPr>
            <a:xfrm flipV="1" rot="18900000">
              <a:off x="1455840" y="4933080"/>
              <a:ext cx="1853640" cy="92664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r="16200000" dist="508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 rot="18900000">
              <a:off x="1407240" y="4794120"/>
              <a:ext cx="1853640" cy="109260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 flipV="1" rot="13500000">
              <a:off x="2491200" y="4344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 flipV="1" rot="13500000">
              <a:off x="1510200" y="5325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1b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363960" y="5322600"/>
            <a:ext cx="1029960" cy="1029600"/>
            <a:chOff x="363960" y="5322600"/>
            <a:chExt cx="1029960" cy="1029600"/>
          </a:xfrm>
        </p:grpSpPr>
        <p:sp>
          <p:nvSpPr>
            <p:cNvPr id="50" name="CustomShape 2"/>
            <p:cNvSpPr/>
            <p:nvPr/>
          </p:nvSpPr>
          <p:spPr>
            <a:xfrm flipH="1" flipV="1" rot="2700000">
              <a:off x="391320" y="5628600"/>
              <a:ext cx="926640" cy="46296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r="13500000" dist="508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3"/>
            <p:cNvSpPr/>
            <p:nvPr/>
          </p:nvSpPr>
          <p:spPr>
            <a:xfrm flipH="1" flipV="1" rot="8100000">
              <a:off x="1238760" y="5825520"/>
              <a:ext cx="53280" cy="23292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4"/>
            <p:cNvSpPr/>
            <p:nvPr/>
          </p:nvSpPr>
          <p:spPr>
            <a:xfrm flipH="1" flipV="1" rot="8100000">
              <a:off x="748080" y="5334840"/>
              <a:ext cx="53280" cy="23292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5"/>
            <p:cNvSpPr/>
            <p:nvPr/>
          </p:nvSpPr>
          <p:spPr>
            <a:xfrm flipH="1" flipV="1" rot="2700000">
              <a:off x="415440" y="5572440"/>
              <a:ext cx="926640" cy="52956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4" name="PlaceHolder 6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Sitka Heading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550800" y="2113200"/>
            <a:ext cx="11089800" cy="3979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Click to edit Master text styles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Source Sans Pro"/>
              </a:rPr>
              <a:t>Second level</a:t>
            </a:r>
            <a:endParaRPr b="0" lang="en-US" sz="1400" spc="-1" strike="noStrike">
              <a:solidFill>
                <a:srgbClr val="ffffff"/>
              </a:solidFill>
              <a:latin typeface="Source Sans Pro"/>
            </a:endParaRPr>
          </a:p>
          <a:p>
            <a:pPr lvl="2" marL="1143000" indent="-22824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Source Sans Pro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Source Sans Pro"/>
            </a:endParaRPr>
          </a:p>
          <a:p>
            <a:pPr lvl="3" marL="1600200" indent="-22824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Source Sans Pro"/>
              </a:rPr>
              <a:t>Fourth level</a:t>
            </a:r>
            <a:endParaRPr b="0" lang="en-US" sz="1400" spc="-1" strike="noStrike">
              <a:solidFill>
                <a:srgbClr val="ffffff"/>
              </a:solidFill>
              <a:latin typeface="Source Sans Pro"/>
            </a:endParaRPr>
          </a:p>
          <a:p>
            <a:pPr lvl="4" marL="2057400" indent="-22824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Source Sans Pro"/>
              </a:rPr>
              <a:t>Fifth level</a:t>
            </a:r>
            <a:endParaRPr b="0" lang="en-US" sz="14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dt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E71C62BA-8D7A-4B83-988E-3529B6500341}" type="datetime">
              <a:rPr b="0" lang="en-US" sz="900" spc="-1" strike="noStrike">
                <a:solidFill>
                  <a:srgbClr val="ffffff"/>
                </a:solidFill>
                <a:latin typeface="Source Sans Pro"/>
              </a:rPr>
              <a:t>11/16/21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7" name="PlaceHolder 9"/>
          <p:cNvSpPr>
            <a:spLocks noGrp="1"/>
          </p:cNvSpPr>
          <p:nvPr>
            <p:ph type="ftr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ource Sans Pro"/>
              </a:rPr>
              <a:t>Sample Footer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58" name="PlaceHolder 10"/>
          <p:cNvSpPr>
            <a:spLocks noGrp="1"/>
          </p:cNvSpPr>
          <p:nvPr>
            <p:ph type="sldNum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25C92CB1-22FE-4FB9-8CDA-9826CB7B8CCE}" type="slidenum">
              <a:rPr b="0" lang="en-US" sz="900" spc="-1" strike="noStrike">
                <a:solidFill>
                  <a:srgbClr val="ffffff"/>
                </a:solidFill>
                <a:latin typeface="Source Sans Pr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2"/>
            <a:stretch>
              <a:fillRect l="-19998" t="0" r="-19998" b="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Shape 2"/>
          <p:cNvSpPr txBox="1"/>
          <p:nvPr/>
        </p:nvSpPr>
        <p:spPr>
          <a:xfrm>
            <a:off x="2909160" y="1901880"/>
            <a:ext cx="6373440" cy="98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6600" spc="-1" strike="noStrike">
                <a:solidFill>
                  <a:srgbClr val="ffffff"/>
                </a:solidFill>
                <a:latin typeface="Sitka Heading"/>
              </a:rPr>
              <a:t>Prognostics</a:t>
            </a:r>
            <a:r>
              <a:rPr b="0" lang="fr-FR" sz="6600" spc="-1" strike="noStrike">
                <a:solidFill>
                  <a:srgbClr val="ffffff"/>
                </a:solidFill>
                <a:latin typeface="Sitka Heading"/>
              </a:rPr>
              <a:t> Modelling for Engine Degradation</a:t>
            </a:r>
            <a:endParaRPr b="0" lang="en-US" sz="66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7">
                  <a:alpha val="0"/>
                </a:srgbClr>
              </a:gs>
              <a:gs pos="100000">
                <a:srgbClr val="301b27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4"/>
          <p:cNvSpPr/>
          <p:nvPr/>
        </p:nvSpPr>
        <p:spPr>
          <a:xfrm>
            <a:off x="2671560" y="5178600"/>
            <a:ext cx="6848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Sitka Heading"/>
              </a:rPr>
              <a:t>Lorenzo Castro Ventas – Master Data Science Kschool TFM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503800" y="280440"/>
            <a:ext cx="6498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Sitka Heading"/>
              </a:rPr>
              <a:t>Dataset Acquisition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0" name="Imagen 5" descr=""/>
          <p:cNvPicPr/>
          <p:nvPr/>
        </p:nvPicPr>
        <p:blipFill>
          <a:blip r:embed="rId2"/>
          <a:stretch/>
        </p:blipFill>
        <p:spPr>
          <a:xfrm>
            <a:off x="509760" y="1288800"/>
            <a:ext cx="6146640" cy="428004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7589520" y="2043360"/>
            <a:ext cx="5029200" cy="23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Sitka Heading"/>
              </a:rPr>
              <a:t>- </a:t>
            </a:r>
            <a:r>
              <a:rPr b="1" lang="en-GB" sz="1800" spc="-1" strike="noStrike">
                <a:solidFill>
                  <a:srgbClr val="ffffff"/>
                </a:solidFill>
                <a:latin typeface="Sitka Heading"/>
              </a:rPr>
              <a:t>4 run-to-failure trajectories dataset(100 engines each)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Sitka Heading"/>
              </a:rPr>
              <a:t>- 4 unfinished trajectories dataset (100 engines each)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Sitka Heading"/>
              </a:rPr>
              <a:t>- 4 real remaining useful life numbers to validate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6628680" y="3014280"/>
            <a:ext cx="960840" cy="643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75000"/>
            </a:schemeClr>
          </a:solidFill>
          <a:ln w="7632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7772400" y="4545720"/>
            <a:ext cx="3514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Sitka Heading"/>
              </a:rPr>
              <a:t>Levels of fidelity incorporated:</a:t>
            </a:r>
            <a:endParaRPr b="0" lang="en-US" sz="1600" spc="-1" strike="noStrike">
              <a:latin typeface="Arial"/>
            </a:endParaRPr>
          </a:p>
          <a:p>
            <a:pPr marL="743040" indent="-742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1" lang="en-GB" sz="1600" spc="-1" strike="noStrike">
                <a:solidFill>
                  <a:srgbClr val="ffffff"/>
                </a:solidFill>
                <a:latin typeface="Sitka Heading"/>
              </a:rPr>
              <a:t>Real flight conditions</a:t>
            </a:r>
            <a:endParaRPr b="0" lang="en-US" sz="1600" spc="-1" strike="noStrike">
              <a:latin typeface="Arial"/>
            </a:endParaRPr>
          </a:p>
          <a:p>
            <a:pPr marL="743040" indent="-742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1" lang="en-GB" sz="1600" spc="-1" strike="noStrike">
                <a:solidFill>
                  <a:srgbClr val="ffffff"/>
                </a:solidFill>
                <a:latin typeface="Sitka Heading"/>
              </a:rPr>
              <a:t>Different types of failure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503800" y="280440"/>
            <a:ext cx="6498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Sitka Heading"/>
              </a:rPr>
              <a:t>Dataset Analysis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5" name="Imagen 2" descr=""/>
          <p:cNvPicPr/>
          <p:nvPr/>
        </p:nvPicPr>
        <p:blipFill>
          <a:blip r:embed="rId2"/>
          <a:stretch/>
        </p:blipFill>
        <p:spPr>
          <a:xfrm>
            <a:off x="425160" y="1288080"/>
            <a:ext cx="4909320" cy="2634120"/>
          </a:xfrm>
          <a:prstGeom prst="rect">
            <a:avLst/>
          </a:prstGeom>
          <a:ln>
            <a:noFill/>
          </a:ln>
        </p:spPr>
      </p:pic>
      <p:pic>
        <p:nvPicPr>
          <p:cNvPr id="106" name="Imagen 4" descr=""/>
          <p:cNvPicPr/>
          <p:nvPr/>
        </p:nvPicPr>
        <p:blipFill>
          <a:blip r:embed="rId3"/>
          <a:stretch/>
        </p:blipFill>
        <p:spPr>
          <a:xfrm>
            <a:off x="425160" y="3942720"/>
            <a:ext cx="4909320" cy="2647440"/>
          </a:xfrm>
          <a:prstGeom prst="rect">
            <a:avLst/>
          </a:prstGeom>
          <a:ln>
            <a:noFill/>
          </a:ln>
        </p:spPr>
      </p:pic>
      <p:pic>
        <p:nvPicPr>
          <p:cNvPr id="107" name="Imagen 7" descr=""/>
          <p:cNvPicPr/>
          <p:nvPr/>
        </p:nvPicPr>
        <p:blipFill>
          <a:blip r:embed="rId4"/>
          <a:stretch/>
        </p:blipFill>
        <p:spPr>
          <a:xfrm>
            <a:off x="6217200" y="2278440"/>
            <a:ext cx="4950720" cy="298800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 rot="10800000">
            <a:off x="5197680" y="1726200"/>
            <a:ext cx="2091240" cy="544320"/>
          </a:xfrm>
          <a:prstGeom prst="curvedUpArrow">
            <a:avLst>
              <a:gd name="adj1" fmla="val 18515"/>
              <a:gd name="adj2" fmla="val 50000"/>
              <a:gd name="adj3" fmla="val 4020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3"/>
          <p:cNvSpPr/>
          <p:nvPr/>
        </p:nvSpPr>
        <p:spPr>
          <a:xfrm flipH="1">
            <a:off x="5196600" y="5266800"/>
            <a:ext cx="2091240" cy="551880"/>
          </a:xfrm>
          <a:prstGeom prst="curvedUpArrow">
            <a:avLst>
              <a:gd name="adj1" fmla="val 18515"/>
              <a:gd name="adj2" fmla="val 50000"/>
              <a:gd name="adj3" fmla="val 4020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4"/>
          <p:cNvSpPr/>
          <p:nvPr/>
        </p:nvSpPr>
        <p:spPr>
          <a:xfrm>
            <a:off x="5443200" y="5336640"/>
            <a:ext cx="64987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Sitka Heading"/>
              </a:rPr>
              <a:t>Engine  operating conditions and component performance sensors are the variables of this study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926080" y="61920"/>
            <a:ext cx="5797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2000" spc="-1" strike="noStrike">
                <a:solidFill>
                  <a:srgbClr val="ffffff"/>
                </a:solidFill>
                <a:latin typeface="Sitka Heading"/>
              </a:rPr>
              <a:t>Current Project Status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469400" y="2550240"/>
            <a:ext cx="2794320" cy="2266920"/>
          </a:xfrm>
          <a:custGeom>
            <a:avLst/>
            <a:gdLst/>
            <a:ahLst/>
            <a:rect l="0" t="0" r="r" b="b"/>
            <a:pathLst>
              <a:path w="8610" h="6299">
                <a:moveTo>
                  <a:pt x="6158" y="2726"/>
                </a:moveTo>
                <a:lnTo>
                  <a:pt x="6129" y="2635"/>
                </a:lnTo>
                <a:lnTo>
                  <a:pt x="6095" y="2545"/>
                </a:lnTo>
                <a:lnTo>
                  <a:pt x="6055" y="2456"/>
                </a:lnTo>
                <a:lnTo>
                  <a:pt x="6010" y="2370"/>
                </a:lnTo>
                <a:lnTo>
                  <a:pt x="5959" y="2285"/>
                </a:lnTo>
                <a:lnTo>
                  <a:pt x="5904" y="2203"/>
                </a:lnTo>
                <a:lnTo>
                  <a:pt x="5843" y="2122"/>
                </a:lnTo>
                <a:lnTo>
                  <a:pt x="5778" y="2045"/>
                </a:lnTo>
                <a:lnTo>
                  <a:pt x="5708" y="1970"/>
                </a:lnTo>
                <a:lnTo>
                  <a:pt x="5633" y="1897"/>
                </a:lnTo>
                <a:lnTo>
                  <a:pt x="5554" y="1828"/>
                </a:lnTo>
                <a:lnTo>
                  <a:pt x="5471" y="1763"/>
                </a:lnTo>
                <a:lnTo>
                  <a:pt x="5384" y="1700"/>
                </a:lnTo>
                <a:lnTo>
                  <a:pt x="5294" y="1642"/>
                </a:lnTo>
                <a:lnTo>
                  <a:pt x="5200" y="1587"/>
                </a:lnTo>
                <a:lnTo>
                  <a:pt x="5102" y="1536"/>
                </a:lnTo>
                <a:lnTo>
                  <a:pt x="5002" y="1488"/>
                </a:lnTo>
                <a:lnTo>
                  <a:pt x="4899" y="1445"/>
                </a:lnTo>
                <a:lnTo>
                  <a:pt x="4793" y="1406"/>
                </a:lnTo>
                <a:lnTo>
                  <a:pt x="4685" y="1372"/>
                </a:lnTo>
                <a:lnTo>
                  <a:pt x="4576" y="1342"/>
                </a:lnTo>
                <a:lnTo>
                  <a:pt x="4464" y="1316"/>
                </a:lnTo>
                <a:lnTo>
                  <a:pt x="4351" y="1295"/>
                </a:lnTo>
                <a:lnTo>
                  <a:pt x="4237" y="1278"/>
                </a:lnTo>
                <a:lnTo>
                  <a:pt x="4122" y="1266"/>
                </a:lnTo>
                <a:lnTo>
                  <a:pt x="4006" y="1259"/>
                </a:lnTo>
                <a:lnTo>
                  <a:pt x="3890" y="1256"/>
                </a:lnTo>
                <a:lnTo>
                  <a:pt x="3774" y="1258"/>
                </a:lnTo>
                <a:lnTo>
                  <a:pt x="3658" y="1265"/>
                </a:lnTo>
                <a:lnTo>
                  <a:pt x="3543" y="1276"/>
                </a:lnTo>
                <a:lnTo>
                  <a:pt x="3429" y="1292"/>
                </a:lnTo>
                <a:lnTo>
                  <a:pt x="3316" y="1312"/>
                </a:lnTo>
                <a:lnTo>
                  <a:pt x="3204" y="1337"/>
                </a:lnTo>
                <a:lnTo>
                  <a:pt x="3094" y="1367"/>
                </a:lnTo>
                <a:lnTo>
                  <a:pt x="2985" y="1401"/>
                </a:lnTo>
                <a:lnTo>
                  <a:pt x="2879" y="1439"/>
                </a:lnTo>
                <a:lnTo>
                  <a:pt x="2776" y="1481"/>
                </a:lnTo>
                <a:lnTo>
                  <a:pt x="2675" y="1528"/>
                </a:lnTo>
                <a:lnTo>
                  <a:pt x="2577" y="1578"/>
                </a:lnTo>
                <a:lnTo>
                  <a:pt x="2483" y="1633"/>
                </a:lnTo>
                <a:lnTo>
                  <a:pt x="2391" y="1691"/>
                </a:lnTo>
                <a:lnTo>
                  <a:pt x="2304" y="1753"/>
                </a:lnTo>
                <a:lnTo>
                  <a:pt x="2220" y="1818"/>
                </a:lnTo>
                <a:lnTo>
                  <a:pt x="2141" y="1887"/>
                </a:lnTo>
                <a:lnTo>
                  <a:pt x="2066" y="1958"/>
                </a:lnTo>
                <a:lnTo>
                  <a:pt x="1995" y="2033"/>
                </a:lnTo>
                <a:lnTo>
                  <a:pt x="1929" y="2110"/>
                </a:lnTo>
                <a:lnTo>
                  <a:pt x="1867" y="2190"/>
                </a:lnTo>
                <a:lnTo>
                  <a:pt x="1811" y="2272"/>
                </a:lnTo>
                <a:lnTo>
                  <a:pt x="1760" y="2356"/>
                </a:lnTo>
                <a:lnTo>
                  <a:pt x="1714" y="2443"/>
                </a:lnTo>
                <a:lnTo>
                  <a:pt x="1673" y="2531"/>
                </a:lnTo>
                <a:lnTo>
                  <a:pt x="1638" y="2621"/>
                </a:lnTo>
                <a:lnTo>
                  <a:pt x="1608" y="2712"/>
                </a:lnTo>
                <a:lnTo>
                  <a:pt x="1584" y="2804"/>
                </a:lnTo>
                <a:lnTo>
                  <a:pt x="1566" y="2896"/>
                </a:lnTo>
                <a:lnTo>
                  <a:pt x="1553" y="2990"/>
                </a:lnTo>
                <a:lnTo>
                  <a:pt x="1546" y="3084"/>
                </a:lnTo>
                <a:lnTo>
                  <a:pt x="1545" y="3178"/>
                </a:lnTo>
                <a:lnTo>
                  <a:pt x="1550" y="3272"/>
                </a:lnTo>
                <a:lnTo>
                  <a:pt x="1560" y="3366"/>
                </a:lnTo>
                <a:lnTo>
                  <a:pt x="1576" y="3459"/>
                </a:lnTo>
                <a:lnTo>
                  <a:pt x="1598" y="3551"/>
                </a:lnTo>
                <a:lnTo>
                  <a:pt x="1625" y="3642"/>
                </a:lnTo>
                <a:lnTo>
                  <a:pt x="1658" y="3733"/>
                </a:lnTo>
                <a:lnTo>
                  <a:pt x="1697" y="3821"/>
                </a:lnTo>
                <a:lnTo>
                  <a:pt x="1741" y="3909"/>
                </a:lnTo>
                <a:lnTo>
                  <a:pt x="1790" y="3994"/>
                </a:lnTo>
                <a:lnTo>
                  <a:pt x="1844" y="4077"/>
                </a:lnTo>
                <a:lnTo>
                  <a:pt x="1903" y="4158"/>
                </a:lnTo>
                <a:lnTo>
                  <a:pt x="1967" y="4236"/>
                </a:lnTo>
                <a:lnTo>
                  <a:pt x="2036" y="4312"/>
                </a:lnTo>
                <a:lnTo>
                  <a:pt x="2110" y="4385"/>
                </a:lnTo>
                <a:lnTo>
                  <a:pt x="2187" y="4454"/>
                </a:lnTo>
                <a:lnTo>
                  <a:pt x="2269" y="4521"/>
                </a:lnTo>
                <a:lnTo>
                  <a:pt x="2355" y="4584"/>
                </a:lnTo>
                <a:lnTo>
                  <a:pt x="2445" y="4644"/>
                </a:lnTo>
                <a:lnTo>
                  <a:pt x="2538" y="4700"/>
                </a:lnTo>
                <a:lnTo>
                  <a:pt x="2635" y="4752"/>
                </a:lnTo>
                <a:lnTo>
                  <a:pt x="2734" y="4800"/>
                </a:lnTo>
                <a:lnTo>
                  <a:pt x="2837" y="4844"/>
                </a:lnTo>
                <a:lnTo>
                  <a:pt x="2942" y="4884"/>
                </a:lnTo>
                <a:lnTo>
                  <a:pt x="3049" y="4920"/>
                </a:lnTo>
                <a:lnTo>
                  <a:pt x="3159" y="4951"/>
                </a:lnTo>
                <a:lnTo>
                  <a:pt x="3270" y="4978"/>
                </a:lnTo>
                <a:lnTo>
                  <a:pt x="3382" y="5000"/>
                </a:lnTo>
                <a:lnTo>
                  <a:pt x="3496" y="5018"/>
                </a:lnTo>
                <a:lnTo>
                  <a:pt x="3611" y="5031"/>
                </a:lnTo>
                <a:lnTo>
                  <a:pt x="3727" y="5040"/>
                </a:lnTo>
                <a:lnTo>
                  <a:pt x="3843" y="5044"/>
                </a:lnTo>
                <a:lnTo>
                  <a:pt x="3959" y="5043"/>
                </a:lnTo>
                <a:lnTo>
                  <a:pt x="4075" y="5037"/>
                </a:lnTo>
                <a:lnTo>
                  <a:pt x="4190" y="5027"/>
                </a:lnTo>
                <a:lnTo>
                  <a:pt x="4304" y="5013"/>
                </a:lnTo>
                <a:lnTo>
                  <a:pt x="4418" y="4993"/>
                </a:lnTo>
                <a:lnTo>
                  <a:pt x="4530" y="4969"/>
                </a:lnTo>
                <a:lnTo>
                  <a:pt x="4641" y="4941"/>
                </a:lnTo>
                <a:lnTo>
                  <a:pt x="4750" y="4908"/>
                </a:lnTo>
                <a:lnTo>
                  <a:pt x="4856" y="4871"/>
                </a:lnTo>
                <a:lnTo>
                  <a:pt x="4960" y="4830"/>
                </a:lnTo>
                <a:lnTo>
                  <a:pt x="5062" y="4784"/>
                </a:lnTo>
                <a:lnTo>
                  <a:pt x="5160" y="4735"/>
                </a:lnTo>
                <a:lnTo>
                  <a:pt x="5256" y="4681"/>
                </a:lnTo>
                <a:lnTo>
                  <a:pt x="5348" y="4624"/>
                </a:lnTo>
                <a:lnTo>
                  <a:pt x="5436" y="4563"/>
                </a:lnTo>
                <a:lnTo>
                  <a:pt x="5521" y="4499"/>
                </a:lnTo>
                <a:lnTo>
                  <a:pt x="5602" y="4431"/>
                </a:lnTo>
                <a:lnTo>
                  <a:pt x="5678" y="4360"/>
                </a:lnTo>
                <a:lnTo>
                  <a:pt x="5750" y="4286"/>
                </a:lnTo>
                <a:lnTo>
                  <a:pt x="5817" y="4210"/>
                </a:lnTo>
                <a:lnTo>
                  <a:pt x="5880" y="4131"/>
                </a:lnTo>
                <a:lnTo>
                  <a:pt x="5937" y="4049"/>
                </a:lnTo>
                <a:lnTo>
                  <a:pt x="5990" y="3965"/>
                </a:lnTo>
                <a:lnTo>
                  <a:pt x="6037" y="3879"/>
                </a:lnTo>
                <a:lnTo>
                  <a:pt x="6079" y="3791"/>
                </a:lnTo>
                <a:lnTo>
                  <a:pt x="6116" y="3702"/>
                </a:lnTo>
                <a:lnTo>
                  <a:pt x="6147" y="3612"/>
                </a:lnTo>
                <a:lnTo>
                  <a:pt x="6172" y="3520"/>
                </a:lnTo>
                <a:lnTo>
                  <a:pt x="6192" y="3427"/>
                </a:lnTo>
                <a:lnTo>
                  <a:pt x="6206" y="3334"/>
                </a:lnTo>
                <a:lnTo>
                  <a:pt x="6214" y="3240"/>
                </a:lnTo>
                <a:lnTo>
                  <a:pt x="6217" y="3146"/>
                </a:lnTo>
                <a:lnTo>
                  <a:pt x="7762" y="3143"/>
                </a:lnTo>
                <a:lnTo>
                  <a:pt x="7758" y="3299"/>
                </a:lnTo>
                <a:lnTo>
                  <a:pt x="7744" y="3455"/>
                </a:lnTo>
                <a:lnTo>
                  <a:pt x="7720" y="3611"/>
                </a:lnTo>
                <a:lnTo>
                  <a:pt x="7687" y="3765"/>
                </a:lnTo>
                <a:lnTo>
                  <a:pt x="7645" y="3917"/>
                </a:lnTo>
                <a:lnTo>
                  <a:pt x="7593" y="4068"/>
                </a:lnTo>
                <a:lnTo>
                  <a:pt x="7532" y="4216"/>
                </a:lnTo>
                <a:lnTo>
                  <a:pt x="7462" y="4362"/>
                </a:lnTo>
                <a:lnTo>
                  <a:pt x="7384" y="4505"/>
                </a:lnTo>
                <a:lnTo>
                  <a:pt x="7297" y="4644"/>
                </a:lnTo>
                <a:lnTo>
                  <a:pt x="7201" y="4780"/>
                </a:lnTo>
                <a:lnTo>
                  <a:pt x="7097" y="4912"/>
                </a:lnTo>
                <a:lnTo>
                  <a:pt x="6985" y="5039"/>
                </a:lnTo>
                <a:lnTo>
                  <a:pt x="6866" y="5162"/>
                </a:lnTo>
                <a:lnTo>
                  <a:pt x="6739" y="5280"/>
                </a:lnTo>
                <a:lnTo>
                  <a:pt x="6605" y="5392"/>
                </a:lnTo>
                <a:lnTo>
                  <a:pt x="6464" y="5499"/>
                </a:lnTo>
                <a:lnTo>
                  <a:pt x="6317" y="5600"/>
                </a:lnTo>
                <a:lnTo>
                  <a:pt x="6164" y="5695"/>
                </a:lnTo>
                <a:lnTo>
                  <a:pt x="6006" y="5784"/>
                </a:lnTo>
                <a:lnTo>
                  <a:pt x="5842" y="5867"/>
                </a:lnTo>
                <a:lnTo>
                  <a:pt x="5673" y="5942"/>
                </a:lnTo>
                <a:lnTo>
                  <a:pt x="5500" y="6011"/>
                </a:lnTo>
                <a:lnTo>
                  <a:pt x="5323" y="6073"/>
                </a:lnTo>
                <a:lnTo>
                  <a:pt x="5142" y="6127"/>
                </a:lnTo>
                <a:lnTo>
                  <a:pt x="4958" y="6174"/>
                </a:lnTo>
                <a:lnTo>
                  <a:pt x="4772" y="6214"/>
                </a:lnTo>
                <a:lnTo>
                  <a:pt x="4583" y="6246"/>
                </a:lnTo>
                <a:lnTo>
                  <a:pt x="4393" y="6270"/>
                </a:lnTo>
                <a:lnTo>
                  <a:pt x="4201" y="6287"/>
                </a:lnTo>
                <a:lnTo>
                  <a:pt x="4009" y="6296"/>
                </a:lnTo>
                <a:lnTo>
                  <a:pt x="3816" y="6298"/>
                </a:lnTo>
                <a:lnTo>
                  <a:pt x="3624" y="6291"/>
                </a:lnTo>
                <a:lnTo>
                  <a:pt x="3432" y="6277"/>
                </a:lnTo>
                <a:lnTo>
                  <a:pt x="3241" y="6255"/>
                </a:lnTo>
                <a:lnTo>
                  <a:pt x="3052" y="6225"/>
                </a:lnTo>
                <a:lnTo>
                  <a:pt x="2864" y="6188"/>
                </a:lnTo>
                <a:lnTo>
                  <a:pt x="2680" y="6143"/>
                </a:lnTo>
                <a:lnTo>
                  <a:pt x="2498" y="6091"/>
                </a:lnTo>
                <a:lnTo>
                  <a:pt x="2320" y="6032"/>
                </a:lnTo>
                <a:lnTo>
                  <a:pt x="2145" y="5965"/>
                </a:lnTo>
                <a:lnTo>
                  <a:pt x="1975" y="5892"/>
                </a:lnTo>
                <a:lnTo>
                  <a:pt x="1809" y="5812"/>
                </a:lnTo>
                <a:lnTo>
                  <a:pt x="1649" y="5725"/>
                </a:lnTo>
                <a:lnTo>
                  <a:pt x="1494" y="5632"/>
                </a:lnTo>
                <a:lnTo>
                  <a:pt x="1345" y="5533"/>
                </a:lnTo>
                <a:lnTo>
                  <a:pt x="1202" y="5428"/>
                </a:lnTo>
                <a:lnTo>
                  <a:pt x="1066" y="5317"/>
                </a:lnTo>
                <a:lnTo>
                  <a:pt x="937" y="5201"/>
                </a:lnTo>
                <a:lnTo>
                  <a:pt x="815" y="5080"/>
                </a:lnTo>
                <a:lnTo>
                  <a:pt x="701" y="4954"/>
                </a:lnTo>
                <a:lnTo>
                  <a:pt x="594" y="4824"/>
                </a:lnTo>
                <a:lnTo>
                  <a:pt x="496" y="4689"/>
                </a:lnTo>
                <a:lnTo>
                  <a:pt x="406" y="4551"/>
                </a:lnTo>
                <a:lnTo>
                  <a:pt x="324" y="4409"/>
                </a:lnTo>
                <a:lnTo>
                  <a:pt x="252" y="4264"/>
                </a:lnTo>
                <a:lnTo>
                  <a:pt x="188" y="4117"/>
                </a:lnTo>
                <a:lnTo>
                  <a:pt x="133" y="3967"/>
                </a:lnTo>
                <a:lnTo>
                  <a:pt x="88" y="3815"/>
                </a:lnTo>
                <a:lnTo>
                  <a:pt x="52" y="3661"/>
                </a:lnTo>
                <a:lnTo>
                  <a:pt x="25" y="3506"/>
                </a:lnTo>
                <a:lnTo>
                  <a:pt x="8" y="3350"/>
                </a:lnTo>
                <a:lnTo>
                  <a:pt x="0" y="3194"/>
                </a:lnTo>
                <a:lnTo>
                  <a:pt x="2" y="3038"/>
                </a:lnTo>
                <a:lnTo>
                  <a:pt x="14" y="2882"/>
                </a:lnTo>
                <a:lnTo>
                  <a:pt x="35" y="2726"/>
                </a:lnTo>
                <a:lnTo>
                  <a:pt x="66" y="2572"/>
                </a:lnTo>
                <a:lnTo>
                  <a:pt x="106" y="2419"/>
                </a:lnTo>
                <a:lnTo>
                  <a:pt x="155" y="2268"/>
                </a:lnTo>
                <a:lnTo>
                  <a:pt x="214" y="2119"/>
                </a:lnTo>
                <a:lnTo>
                  <a:pt x="281" y="1972"/>
                </a:lnTo>
                <a:lnTo>
                  <a:pt x="358" y="1829"/>
                </a:lnTo>
                <a:lnTo>
                  <a:pt x="443" y="1688"/>
                </a:lnTo>
                <a:lnTo>
                  <a:pt x="536" y="1552"/>
                </a:lnTo>
                <a:lnTo>
                  <a:pt x="638" y="1419"/>
                </a:lnTo>
                <a:lnTo>
                  <a:pt x="748" y="1290"/>
                </a:lnTo>
                <a:lnTo>
                  <a:pt x="866" y="1166"/>
                </a:lnTo>
                <a:lnTo>
                  <a:pt x="991" y="1047"/>
                </a:lnTo>
                <a:lnTo>
                  <a:pt x="1123" y="934"/>
                </a:lnTo>
                <a:lnTo>
                  <a:pt x="1262" y="825"/>
                </a:lnTo>
                <a:lnTo>
                  <a:pt x="1407" y="723"/>
                </a:lnTo>
                <a:lnTo>
                  <a:pt x="1559" y="626"/>
                </a:lnTo>
                <a:lnTo>
                  <a:pt x="1716" y="535"/>
                </a:lnTo>
                <a:lnTo>
                  <a:pt x="1879" y="451"/>
                </a:lnTo>
                <a:lnTo>
                  <a:pt x="2046" y="374"/>
                </a:lnTo>
                <a:lnTo>
                  <a:pt x="2218" y="304"/>
                </a:lnTo>
                <a:lnTo>
                  <a:pt x="2394" y="240"/>
                </a:lnTo>
                <a:lnTo>
                  <a:pt x="2574" y="184"/>
                </a:lnTo>
                <a:lnTo>
                  <a:pt x="2757" y="135"/>
                </a:lnTo>
                <a:lnTo>
                  <a:pt x="2943" y="93"/>
                </a:lnTo>
                <a:lnTo>
                  <a:pt x="3131" y="59"/>
                </a:lnTo>
                <a:lnTo>
                  <a:pt x="3321" y="33"/>
                </a:lnTo>
                <a:lnTo>
                  <a:pt x="3513" y="14"/>
                </a:lnTo>
                <a:lnTo>
                  <a:pt x="3705" y="3"/>
                </a:lnTo>
                <a:lnTo>
                  <a:pt x="3898" y="0"/>
                </a:lnTo>
                <a:lnTo>
                  <a:pt x="4090" y="5"/>
                </a:lnTo>
                <a:lnTo>
                  <a:pt x="4282" y="17"/>
                </a:lnTo>
                <a:lnTo>
                  <a:pt x="4474" y="37"/>
                </a:lnTo>
                <a:lnTo>
                  <a:pt x="4663" y="65"/>
                </a:lnTo>
                <a:lnTo>
                  <a:pt x="4851" y="100"/>
                </a:lnTo>
                <a:lnTo>
                  <a:pt x="5036" y="143"/>
                </a:lnTo>
                <a:lnTo>
                  <a:pt x="5219" y="193"/>
                </a:lnTo>
                <a:lnTo>
                  <a:pt x="5398" y="251"/>
                </a:lnTo>
                <a:lnTo>
                  <a:pt x="5574" y="315"/>
                </a:lnTo>
                <a:lnTo>
                  <a:pt x="5745" y="387"/>
                </a:lnTo>
                <a:lnTo>
                  <a:pt x="5912" y="465"/>
                </a:lnTo>
                <a:lnTo>
                  <a:pt x="6073" y="551"/>
                </a:lnTo>
                <a:lnTo>
                  <a:pt x="6230" y="642"/>
                </a:lnTo>
                <a:lnTo>
                  <a:pt x="6380" y="740"/>
                </a:lnTo>
                <a:lnTo>
                  <a:pt x="6524" y="843"/>
                </a:lnTo>
                <a:lnTo>
                  <a:pt x="6662" y="953"/>
                </a:lnTo>
                <a:lnTo>
                  <a:pt x="6793" y="1068"/>
                </a:lnTo>
                <a:lnTo>
                  <a:pt x="6917" y="1187"/>
                </a:lnTo>
                <a:lnTo>
                  <a:pt x="7033" y="1312"/>
                </a:lnTo>
                <a:lnTo>
                  <a:pt x="7142" y="1441"/>
                </a:lnTo>
                <a:lnTo>
                  <a:pt x="7242" y="1575"/>
                </a:lnTo>
                <a:lnTo>
                  <a:pt x="7334" y="1712"/>
                </a:lnTo>
                <a:lnTo>
                  <a:pt x="7418" y="1853"/>
                </a:lnTo>
                <a:lnTo>
                  <a:pt x="7493" y="1997"/>
                </a:lnTo>
                <a:lnTo>
                  <a:pt x="7559" y="2144"/>
                </a:lnTo>
                <a:lnTo>
                  <a:pt x="7616" y="2294"/>
                </a:lnTo>
                <a:lnTo>
                  <a:pt x="7664" y="2445"/>
                </a:lnTo>
                <a:lnTo>
                  <a:pt x="8609" y="2269"/>
                </a:lnTo>
                <a:lnTo>
                  <a:pt x="7301" y="3964"/>
                </a:lnTo>
                <a:lnTo>
                  <a:pt x="5212" y="2902"/>
                </a:lnTo>
                <a:lnTo>
                  <a:pt x="6158" y="2726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"/>
          <p:cNvSpPr/>
          <p:nvPr/>
        </p:nvSpPr>
        <p:spPr>
          <a:xfrm>
            <a:off x="4520520" y="2531160"/>
            <a:ext cx="2794320" cy="2266920"/>
          </a:xfrm>
          <a:custGeom>
            <a:avLst/>
            <a:gdLst/>
            <a:ahLst/>
            <a:rect l="0" t="0" r="r" b="b"/>
            <a:pathLst>
              <a:path w="7763" h="6958">
                <a:moveTo>
                  <a:pt x="3309" y="2023"/>
                </a:moveTo>
                <a:lnTo>
                  <a:pt x="3199" y="2049"/>
                </a:lnTo>
                <a:lnTo>
                  <a:pt x="3091" y="2079"/>
                </a:lnTo>
                <a:lnTo>
                  <a:pt x="2985" y="2113"/>
                </a:lnTo>
                <a:lnTo>
                  <a:pt x="2881" y="2152"/>
                </a:lnTo>
                <a:lnTo>
                  <a:pt x="2780" y="2194"/>
                </a:lnTo>
                <a:lnTo>
                  <a:pt x="2682" y="2241"/>
                </a:lnTo>
                <a:lnTo>
                  <a:pt x="2586" y="2292"/>
                </a:lnTo>
                <a:lnTo>
                  <a:pt x="2494" y="2346"/>
                </a:lnTo>
                <a:lnTo>
                  <a:pt x="2406" y="2404"/>
                </a:lnTo>
                <a:lnTo>
                  <a:pt x="2321" y="2466"/>
                </a:lnTo>
                <a:lnTo>
                  <a:pt x="2240" y="2531"/>
                </a:lnTo>
                <a:lnTo>
                  <a:pt x="2163" y="2599"/>
                </a:lnTo>
                <a:lnTo>
                  <a:pt x="2090" y="2671"/>
                </a:lnTo>
                <a:lnTo>
                  <a:pt x="2022" y="2745"/>
                </a:lnTo>
                <a:lnTo>
                  <a:pt x="1959" y="2822"/>
                </a:lnTo>
                <a:lnTo>
                  <a:pt x="1900" y="2901"/>
                </a:lnTo>
                <a:lnTo>
                  <a:pt x="1846" y="2983"/>
                </a:lnTo>
                <a:lnTo>
                  <a:pt x="1798" y="3067"/>
                </a:lnTo>
                <a:lnTo>
                  <a:pt x="1754" y="3152"/>
                </a:lnTo>
                <a:lnTo>
                  <a:pt x="1716" y="3239"/>
                </a:lnTo>
                <a:lnTo>
                  <a:pt x="1684" y="3328"/>
                </a:lnTo>
                <a:lnTo>
                  <a:pt x="1657" y="3418"/>
                </a:lnTo>
                <a:lnTo>
                  <a:pt x="1635" y="3509"/>
                </a:lnTo>
                <a:lnTo>
                  <a:pt x="1620" y="3600"/>
                </a:lnTo>
                <a:lnTo>
                  <a:pt x="1610" y="3693"/>
                </a:lnTo>
                <a:lnTo>
                  <a:pt x="1605" y="3785"/>
                </a:lnTo>
                <a:lnTo>
                  <a:pt x="1607" y="3877"/>
                </a:lnTo>
                <a:lnTo>
                  <a:pt x="1614" y="3970"/>
                </a:lnTo>
                <a:lnTo>
                  <a:pt x="1626" y="4062"/>
                </a:lnTo>
                <a:lnTo>
                  <a:pt x="1645" y="4153"/>
                </a:lnTo>
                <a:lnTo>
                  <a:pt x="1669" y="4243"/>
                </a:lnTo>
                <a:lnTo>
                  <a:pt x="1698" y="4333"/>
                </a:lnTo>
                <a:lnTo>
                  <a:pt x="1733" y="4421"/>
                </a:lnTo>
                <a:lnTo>
                  <a:pt x="1774" y="4507"/>
                </a:lnTo>
                <a:lnTo>
                  <a:pt x="1819" y="4592"/>
                </a:lnTo>
                <a:lnTo>
                  <a:pt x="1870" y="4675"/>
                </a:lnTo>
                <a:lnTo>
                  <a:pt x="1926" y="4756"/>
                </a:lnTo>
                <a:lnTo>
                  <a:pt x="1987" y="4834"/>
                </a:lnTo>
                <a:lnTo>
                  <a:pt x="2053" y="4909"/>
                </a:lnTo>
                <a:lnTo>
                  <a:pt x="2123" y="4982"/>
                </a:lnTo>
                <a:lnTo>
                  <a:pt x="2197" y="5052"/>
                </a:lnTo>
                <a:lnTo>
                  <a:pt x="2276" y="5119"/>
                </a:lnTo>
                <a:lnTo>
                  <a:pt x="2359" y="5183"/>
                </a:lnTo>
                <a:lnTo>
                  <a:pt x="2446" y="5243"/>
                </a:lnTo>
                <a:lnTo>
                  <a:pt x="2536" y="5299"/>
                </a:lnTo>
                <a:lnTo>
                  <a:pt x="2630" y="5352"/>
                </a:lnTo>
                <a:lnTo>
                  <a:pt x="2727" y="5401"/>
                </a:lnTo>
                <a:lnTo>
                  <a:pt x="2826" y="5446"/>
                </a:lnTo>
                <a:lnTo>
                  <a:pt x="2929" y="5487"/>
                </a:lnTo>
                <a:lnTo>
                  <a:pt x="3034" y="5523"/>
                </a:lnTo>
                <a:lnTo>
                  <a:pt x="3140" y="5556"/>
                </a:lnTo>
                <a:lnTo>
                  <a:pt x="3249" y="5583"/>
                </a:lnTo>
                <a:lnTo>
                  <a:pt x="3359" y="5607"/>
                </a:lnTo>
                <a:lnTo>
                  <a:pt x="3471" y="5626"/>
                </a:lnTo>
                <a:lnTo>
                  <a:pt x="3584" y="5640"/>
                </a:lnTo>
                <a:lnTo>
                  <a:pt x="3697" y="5650"/>
                </a:lnTo>
                <a:lnTo>
                  <a:pt x="3811" y="5655"/>
                </a:lnTo>
                <a:lnTo>
                  <a:pt x="3925" y="5656"/>
                </a:lnTo>
                <a:lnTo>
                  <a:pt x="4039" y="5652"/>
                </a:lnTo>
                <a:lnTo>
                  <a:pt x="4153" y="5643"/>
                </a:lnTo>
                <a:lnTo>
                  <a:pt x="4265" y="5629"/>
                </a:lnTo>
                <a:lnTo>
                  <a:pt x="4377" y="5612"/>
                </a:lnTo>
                <a:lnTo>
                  <a:pt x="4488" y="5589"/>
                </a:lnTo>
                <a:lnTo>
                  <a:pt x="4597" y="5562"/>
                </a:lnTo>
                <a:lnTo>
                  <a:pt x="4704" y="5531"/>
                </a:lnTo>
                <a:lnTo>
                  <a:pt x="4810" y="5495"/>
                </a:lnTo>
                <a:lnTo>
                  <a:pt x="4913" y="5455"/>
                </a:lnTo>
                <a:lnTo>
                  <a:pt x="5013" y="5411"/>
                </a:lnTo>
                <a:lnTo>
                  <a:pt x="5110" y="5363"/>
                </a:lnTo>
                <a:lnTo>
                  <a:pt x="5205" y="5312"/>
                </a:lnTo>
                <a:lnTo>
                  <a:pt x="5296" y="5256"/>
                </a:lnTo>
                <a:lnTo>
                  <a:pt x="5384" y="5197"/>
                </a:lnTo>
                <a:lnTo>
                  <a:pt x="5467" y="5134"/>
                </a:lnTo>
                <a:lnTo>
                  <a:pt x="5547" y="5068"/>
                </a:lnTo>
                <a:lnTo>
                  <a:pt x="5623" y="4998"/>
                </a:lnTo>
                <a:lnTo>
                  <a:pt x="5694" y="4926"/>
                </a:lnTo>
                <a:lnTo>
                  <a:pt x="5760" y="4851"/>
                </a:lnTo>
                <a:lnTo>
                  <a:pt x="5822" y="4773"/>
                </a:lnTo>
                <a:lnTo>
                  <a:pt x="5880" y="4693"/>
                </a:lnTo>
                <a:lnTo>
                  <a:pt x="5932" y="4611"/>
                </a:lnTo>
                <a:lnTo>
                  <a:pt x="5978" y="4527"/>
                </a:lnTo>
                <a:lnTo>
                  <a:pt x="6020" y="4441"/>
                </a:lnTo>
                <a:lnTo>
                  <a:pt x="6056" y="4353"/>
                </a:lnTo>
                <a:lnTo>
                  <a:pt x="6087" y="4264"/>
                </a:lnTo>
                <a:lnTo>
                  <a:pt x="6112" y="4174"/>
                </a:lnTo>
                <a:lnTo>
                  <a:pt x="6132" y="4082"/>
                </a:lnTo>
                <a:lnTo>
                  <a:pt x="6146" y="3991"/>
                </a:lnTo>
                <a:lnTo>
                  <a:pt x="6154" y="3898"/>
                </a:lnTo>
                <a:lnTo>
                  <a:pt x="6157" y="3806"/>
                </a:lnTo>
                <a:lnTo>
                  <a:pt x="7762" y="3803"/>
                </a:lnTo>
                <a:lnTo>
                  <a:pt x="7757" y="3961"/>
                </a:lnTo>
                <a:lnTo>
                  <a:pt x="7743" y="4118"/>
                </a:lnTo>
                <a:lnTo>
                  <a:pt x="7719" y="4275"/>
                </a:lnTo>
                <a:lnTo>
                  <a:pt x="7686" y="4430"/>
                </a:lnTo>
                <a:lnTo>
                  <a:pt x="7643" y="4584"/>
                </a:lnTo>
                <a:lnTo>
                  <a:pt x="7590" y="4736"/>
                </a:lnTo>
                <a:lnTo>
                  <a:pt x="7528" y="4885"/>
                </a:lnTo>
                <a:lnTo>
                  <a:pt x="7457" y="5032"/>
                </a:lnTo>
                <a:lnTo>
                  <a:pt x="7377" y="5176"/>
                </a:lnTo>
                <a:lnTo>
                  <a:pt x="7288" y="5317"/>
                </a:lnTo>
                <a:lnTo>
                  <a:pt x="7191" y="5453"/>
                </a:lnTo>
                <a:lnTo>
                  <a:pt x="7085" y="5586"/>
                </a:lnTo>
                <a:lnTo>
                  <a:pt x="6972" y="5714"/>
                </a:lnTo>
                <a:lnTo>
                  <a:pt x="6850" y="5837"/>
                </a:lnTo>
                <a:lnTo>
                  <a:pt x="6721" y="5955"/>
                </a:lnTo>
                <a:lnTo>
                  <a:pt x="6585" y="6068"/>
                </a:lnTo>
                <a:lnTo>
                  <a:pt x="6442" y="6175"/>
                </a:lnTo>
                <a:lnTo>
                  <a:pt x="6293" y="6276"/>
                </a:lnTo>
                <a:lnTo>
                  <a:pt x="6138" y="6371"/>
                </a:lnTo>
                <a:lnTo>
                  <a:pt x="5977" y="6459"/>
                </a:lnTo>
                <a:lnTo>
                  <a:pt x="5811" y="6541"/>
                </a:lnTo>
                <a:lnTo>
                  <a:pt x="5639" y="6616"/>
                </a:lnTo>
                <a:lnTo>
                  <a:pt x="5464" y="6684"/>
                </a:lnTo>
                <a:lnTo>
                  <a:pt x="5284" y="6745"/>
                </a:lnTo>
                <a:lnTo>
                  <a:pt x="5101" y="6798"/>
                </a:lnTo>
                <a:lnTo>
                  <a:pt x="4915" y="6844"/>
                </a:lnTo>
                <a:lnTo>
                  <a:pt x="4727" y="6882"/>
                </a:lnTo>
                <a:lnTo>
                  <a:pt x="4536" y="6913"/>
                </a:lnTo>
                <a:lnTo>
                  <a:pt x="4343" y="6936"/>
                </a:lnTo>
                <a:lnTo>
                  <a:pt x="4150" y="6950"/>
                </a:lnTo>
                <a:lnTo>
                  <a:pt x="3956" y="6957"/>
                </a:lnTo>
                <a:lnTo>
                  <a:pt x="3761" y="6956"/>
                </a:lnTo>
                <a:lnTo>
                  <a:pt x="3567" y="6948"/>
                </a:lnTo>
                <a:lnTo>
                  <a:pt x="3374" y="6931"/>
                </a:lnTo>
                <a:lnTo>
                  <a:pt x="3181" y="6906"/>
                </a:lnTo>
                <a:lnTo>
                  <a:pt x="2991" y="6874"/>
                </a:lnTo>
                <a:lnTo>
                  <a:pt x="2803" y="6834"/>
                </a:lnTo>
                <a:lnTo>
                  <a:pt x="2618" y="6786"/>
                </a:lnTo>
                <a:lnTo>
                  <a:pt x="2435" y="6731"/>
                </a:lnTo>
                <a:lnTo>
                  <a:pt x="2257" y="6669"/>
                </a:lnTo>
                <a:lnTo>
                  <a:pt x="2082" y="6599"/>
                </a:lnTo>
                <a:lnTo>
                  <a:pt x="1912" y="6523"/>
                </a:lnTo>
                <a:lnTo>
                  <a:pt x="1747" y="6439"/>
                </a:lnTo>
                <a:lnTo>
                  <a:pt x="1587" y="6349"/>
                </a:lnTo>
                <a:lnTo>
                  <a:pt x="1434" y="6253"/>
                </a:lnTo>
                <a:lnTo>
                  <a:pt x="1286" y="6150"/>
                </a:lnTo>
                <a:lnTo>
                  <a:pt x="1144" y="6042"/>
                </a:lnTo>
                <a:lnTo>
                  <a:pt x="1010" y="5928"/>
                </a:lnTo>
                <a:lnTo>
                  <a:pt x="883" y="5809"/>
                </a:lnTo>
                <a:lnTo>
                  <a:pt x="763" y="5684"/>
                </a:lnTo>
                <a:lnTo>
                  <a:pt x="651" y="5555"/>
                </a:lnTo>
                <a:lnTo>
                  <a:pt x="548" y="5422"/>
                </a:lnTo>
                <a:lnTo>
                  <a:pt x="452" y="5284"/>
                </a:lnTo>
                <a:lnTo>
                  <a:pt x="365" y="5143"/>
                </a:lnTo>
                <a:lnTo>
                  <a:pt x="287" y="4998"/>
                </a:lnTo>
                <a:lnTo>
                  <a:pt x="219" y="4851"/>
                </a:lnTo>
                <a:lnTo>
                  <a:pt x="159" y="4701"/>
                </a:lnTo>
                <a:lnTo>
                  <a:pt x="108" y="4548"/>
                </a:lnTo>
                <a:lnTo>
                  <a:pt x="68" y="4394"/>
                </a:lnTo>
                <a:lnTo>
                  <a:pt x="36" y="4238"/>
                </a:lnTo>
                <a:lnTo>
                  <a:pt x="15" y="4081"/>
                </a:lnTo>
                <a:lnTo>
                  <a:pt x="3" y="3924"/>
                </a:lnTo>
                <a:lnTo>
                  <a:pt x="0" y="3766"/>
                </a:lnTo>
                <a:lnTo>
                  <a:pt x="8" y="3609"/>
                </a:lnTo>
                <a:lnTo>
                  <a:pt x="25" y="3451"/>
                </a:lnTo>
                <a:lnTo>
                  <a:pt x="52" y="3295"/>
                </a:lnTo>
                <a:lnTo>
                  <a:pt x="89" y="3140"/>
                </a:lnTo>
                <a:lnTo>
                  <a:pt x="135" y="2987"/>
                </a:lnTo>
                <a:lnTo>
                  <a:pt x="190" y="2836"/>
                </a:lnTo>
                <a:lnTo>
                  <a:pt x="255" y="2687"/>
                </a:lnTo>
                <a:lnTo>
                  <a:pt x="329" y="2541"/>
                </a:lnTo>
                <a:lnTo>
                  <a:pt x="411" y="2398"/>
                </a:lnTo>
                <a:lnTo>
                  <a:pt x="503" y="2259"/>
                </a:lnTo>
                <a:lnTo>
                  <a:pt x="603" y="2123"/>
                </a:lnTo>
                <a:lnTo>
                  <a:pt x="711" y="1992"/>
                </a:lnTo>
                <a:lnTo>
                  <a:pt x="827" y="1866"/>
                </a:lnTo>
                <a:lnTo>
                  <a:pt x="951" y="1744"/>
                </a:lnTo>
                <a:lnTo>
                  <a:pt x="1082" y="1628"/>
                </a:lnTo>
                <a:lnTo>
                  <a:pt x="1220" y="1517"/>
                </a:lnTo>
                <a:lnTo>
                  <a:pt x="1365" y="1411"/>
                </a:lnTo>
                <a:lnTo>
                  <a:pt x="1516" y="1312"/>
                </a:lnTo>
                <a:lnTo>
                  <a:pt x="1673" y="1219"/>
                </a:lnTo>
                <a:lnTo>
                  <a:pt x="1836" y="1133"/>
                </a:lnTo>
                <a:lnTo>
                  <a:pt x="2004" y="1053"/>
                </a:lnTo>
                <a:lnTo>
                  <a:pt x="2176" y="980"/>
                </a:lnTo>
                <a:lnTo>
                  <a:pt x="2353" y="914"/>
                </a:lnTo>
                <a:lnTo>
                  <a:pt x="2534" y="856"/>
                </a:lnTo>
                <a:lnTo>
                  <a:pt x="2718" y="805"/>
                </a:lnTo>
                <a:lnTo>
                  <a:pt x="2905" y="761"/>
                </a:lnTo>
                <a:lnTo>
                  <a:pt x="2660" y="0"/>
                </a:lnTo>
                <a:lnTo>
                  <a:pt x="4823" y="1030"/>
                </a:lnTo>
                <a:lnTo>
                  <a:pt x="3553" y="2784"/>
                </a:lnTo>
                <a:lnTo>
                  <a:pt x="3309" y="2023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4"/>
          <p:cNvSpPr/>
          <p:nvPr/>
        </p:nvSpPr>
        <p:spPr>
          <a:xfrm>
            <a:off x="4520520" y="2531160"/>
            <a:ext cx="2794320" cy="2266920"/>
          </a:xfrm>
          <a:custGeom>
            <a:avLst/>
            <a:gdLst/>
            <a:ahLst/>
            <a:rect l="0" t="0" r="r" b="b"/>
            <a:pathLst>
              <a:path w="8703" h="4324">
                <a:moveTo>
                  <a:pt x="2619" y="1378"/>
                </a:moveTo>
                <a:lnTo>
                  <a:pt x="2635" y="1468"/>
                </a:lnTo>
                <a:lnTo>
                  <a:pt x="2656" y="1557"/>
                </a:lnTo>
                <a:lnTo>
                  <a:pt x="2682" y="1645"/>
                </a:lnTo>
                <a:lnTo>
                  <a:pt x="2714" y="1732"/>
                </a:lnTo>
                <a:lnTo>
                  <a:pt x="2752" y="1818"/>
                </a:lnTo>
                <a:lnTo>
                  <a:pt x="2794" y="1901"/>
                </a:lnTo>
                <a:lnTo>
                  <a:pt x="2842" y="1984"/>
                </a:lnTo>
                <a:lnTo>
                  <a:pt x="2895" y="2064"/>
                </a:lnTo>
                <a:lnTo>
                  <a:pt x="2953" y="2141"/>
                </a:lnTo>
                <a:lnTo>
                  <a:pt x="3015" y="2217"/>
                </a:lnTo>
                <a:lnTo>
                  <a:pt x="3082" y="2289"/>
                </a:lnTo>
                <a:lnTo>
                  <a:pt x="3154" y="2359"/>
                </a:lnTo>
                <a:lnTo>
                  <a:pt x="3230" y="2426"/>
                </a:lnTo>
                <a:lnTo>
                  <a:pt x="3310" y="2489"/>
                </a:lnTo>
                <a:lnTo>
                  <a:pt x="3393" y="2549"/>
                </a:lnTo>
                <a:lnTo>
                  <a:pt x="3481" y="2606"/>
                </a:lnTo>
                <a:lnTo>
                  <a:pt x="3572" y="2659"/>
                </a:lnTo>
                <a:lnTo>
                  <a:pt x="3666" y="2708"/>
                </a:lnTo>
                <a:lnTo>
                  <a:pt x="3763" y="2754"/>
                </a:lnTo>
                <a:lnTo>
                  <a:pt x="3862" y="2795"/>
                </a:lnTo>
                <a:lnTo>
                  <a:pt x="3964" y="2832"/>
                </a:lnTo>
                <a:lnTo>
                  <a:pt x="4069" y="2865"/>
                </a:lnTo>
                <a:lnTo>
                  <a:pt x="4175" y="2894"/>
                </a:lnTo>
                <a:lnTo>
                  <a:pt x="4283" y="2918"/>
                </a:lnTo>
                <a:lnTo>
                  <a:pt x="4392" y="2938"/>
                </a:lnTo>
                <a:lnTo>
                  <a:pt x="4502" y="2953"/>
                </a:lnTo>
                <a:lnTo>
                  <a:pt x="4613" y="2964"/>
                </a:lnTo>
                <a:lnTo>
                  <a:pt x="4725" y="2970"/>
                </a:lnTo>
                <a:lnTo>
                  <a:pt x="4837" y="2972"/>
                </a:lnTo>
                <a:lnTo>
                  <a:pt x="4949" y="2969"/>
                </a:lnTo>
                <a:lnTo>
                  <a:pt x="5060" y="2961"/>
                </a:lnTo>
                <a:lnTo>
                  <a:pt x="5171" y="2949"/>
                </a:lnTo>
                <a:lnTo>
                  <a:pt x="5281" y="2933"/>
                </a:lnTo>
                <a:lnTo>
                  <a:pt x="5390" y="2912"/>
                </a:lnTo>
                <a:lnTo>
                  <a:pt x="5497" y="2886"/>
                </a:lnTo>
                <a:lnTo>
                  <a:pt x="5603" y="2856"/>
                </a:lnTo>
                <a:lnTo>
                  <a:pt x="5707" y="2822"/>
                </a:lnTo>
                <a:lnTo>
                  <a:pt x="5808" y="2784"/>
                </a:lnTo>
                <a:lnTo>
                  <a:pt x="5907" y="2741"/>
                </a:lnTo>
                <a:lnTo>
                  <a:pt x="6003" y="2695"/>
                </a:lnTo>
                <a:lnTo>
                  <a:pt x="6096" y="2645"/>
                </a:lnTo>
                <a:lnTo>
                  <a:pt x="6186" y="2590"/>
                </a:lnTo>
                <a:lnTo>
                  <a:pt x="6273" y="2533"/>
                </a:lnTo>
                <a:lnTo>
                  <a:pt x="6355" y="2472"/>
                </a:lnTo>
                <a:lnTo>
                  <a:pt x="6434" y="2407"/>
                </a:lnTo>
                <a:lnTo>
                  <a:pt x="6509" y="2339"/>
                </a:lnTo>
                <a:lnTo>
                  <a:pt x="6579" y="2269"/>
                </a:lnTo>
                <a:lnTo>
                  <a:pt x="6645" y="2195"/>
                </a:lnTo>
                <a:lnTo>
                  <a:pt x="6706" y="2119"/>
                </a:lnTo>
                <a:lnTo>
                  <a:pt x="6763" y="2041"/>
                </a:lnTo>
                <a:lnTo>
                  <a:pt x="6814" y="1960"/>
                </a:lnTo>
                <a:lnTo>
                  <a:pt x="6860" y="1878"/>
                </a:lnTo>
                <a:lnTo>
                  <a:pt x="6902" y="1793"/>
                </a:lnTo>
                <a:lnTo>
                  <a:pt x="6937" y="1708"/>
                </a:lnTo>
                <a:lnTo>
                  <a:pt x="6968" y="1620"/>
                </a:lnTo>
                <a:lnTo>
                  <a:pt x="6993" y="1532"/>
                </a:lnTo>
                <a:lnTo>
                  <a:pt x="7012" y="1442"/>
                </a:lnTo>
                <a:lnTo>
                  <a:pt x="7026" y="1352"/>
                </a:lnTo>
                <a:lnTo>
                  <a:pt x="7034" y="1262"/>
                </a:lnTo>
                <a:lnTo>
                  <a:pt x="7037" y="1171"/>
                </a:lnTo>
                <a:lnTo>
                  <a:pt x="8702" y="1168"/>
                </a:lnTo>
                <a:lnTo>
                  <a:pt x="8697" y="1327"/>
                </a:lnTo>
                <a:lnTo>
                  <a:pt x="8683" y="1486"/>
                </a:lnTo>
                <a:lnTo>
                  <a:pt x="8659" y="1643"/>
                </a:lnTo>
                <a:lnTo>
                  <a:pt x="8625" y="1800"/>
                </a:lnTo>
                <a:lnTo>
                  <a:pt x="8581" y="1955"/>
                </a:lnTo>
                <a:lnTo>
                  <a:pt x="8527" y="2108"/>
                </a:lnTo>
                <a:lnTo>
                  <a:pt x="8465" y="2259"/>
                </a:lnTo>
                <a:lnTo>
                  <a:pt x="8392" y="2406"/>
                </a:lnTo>
                <a:lnTo>
                  <a:pt x="8311" y="2551"/>
                </a:lnTo>
                <a:lnTo>
                  <a:pt x="8221" y="2692"/>
                </a:lnTo>
                <a:lnTo>
                  <a:pt x="8122" y="2830"/>
                </a:lnTo>
                <a:lnTo>
                  <a:pt x="8015" y="2963"/>
                </a:lnTo>
                <a:lnTo>
                  <a:pt x="7900" y="3091"/>
                </a:lnTo>
                <a:lnTo>
                  <a:pt x="7776" y="3215"/>
                </a:lnTo>
                <a:lnTo>
                  <a:pt x="7646" y="3333"/>
                </a:lnTo>
                <a:lnTo>
                  <a:pt x="7508" y="3446"/>
                </a:lnTo>
                <a:lnTo>
                  <a:pt x="7363" y="3554"/>
                </a:lnTo>
                <a:lnTo>
                  <a:pt x="7212" y="3655"/>
                </a:lnTo>
                <a:lnTo>
                  <a:pt x="7054" y="3749"/>
                </a:lnTo>
                <a:lnTo>
                  <a:pt x="6891" y="3838"/>
                </a:lnTo>
                <a:lnTo>
                  <a:pt x="6723" y="3919"/>
                </a:lnTo>
                <a:lnTo>
                  <a:pt x="6550" y="3993"/>
                </a:lnTo>
                <a:lnTo>
                  <a:pt x="6372" y="4061"/>
                </a:lnTo>
                <a:lnTo>
                  <a:pt x="6190" y="4120"/>
                </a:lnTo>
                <a:lnTo>
                  <a:pt x="6005" y="4173"/>
                </a:lnTo>
                <a:lnTo>
                  <a:pt x="5817" y="4217"/>
                </a:lnTo>
                <a:lnTo>
                  <a:pt x="5627" y="4254"/>
                </a:lnTo>
                <a:lnTo>
                  <a:pt x="5434" y="4283"/>
                </a:lnTo>
                <a:lnTo>
                  <a:pt x="5240" y="4305"/>
                </a:lnTo>
                <a:lnTo>
                  <a:pt x="5044" y="4318"/>
                </a:lnTo>
                <a:lnTo>
                  <a:pt x="4848" y="4323"/>
                </a:lnTo>
                <a:lnTo>
                  <a:pt x="4653" y="4320"/>
                </a:lnTo>
                <a:lnTo>
                  <a:pt x="4457" y="4309"/>
                </a:lnTo>
                <a:lnTo>
                  <a:pt x="4262" y="4290"/>
                </a:lnTo>
                <a:lnTo>
                  <a:pt x="4069" y="4263"/>
                </a:lnTo>
                <a:lnTo>
                  <a:pt x="3878" y="4229"/>
                </a:lnTo>
                <a:lnTo>
                  <a:pt x="3689" y="4186"/>
                </a:lnTo>
                <a:lnTo>
                  <a:pt x="3503" y="4136"/>
                </a:lnTo>
                <a:lnTo>
                  <a:pt x="3321" y="4078"/>
                </a:lnTo>
                <a:lnTo>
                  <a:pt x="3142" y="4013"/>
                </a:lnTo>
                <a:lnTo>
                  <a:pt x="2967" y="3941"/>
                </a:lnTo>
                <a:lnTo>
                  <a:pt x="2798" y="3861"/>
                </a:lnTo>
                <a:lnTo>
                  <a:pt x="2633" y="3775"/>
                </a:lnTo>
                <a:lnTo>
                  <a:pt x="2474" y="3682"/>
                </a:lnTo>
                <a:lnTo>
                  <a:pt x="2321" y="3583"/>
                </a:lnTo>
                <a:lnTo>
                  <a:pt x="2174" y="3477"/>
                </a:lnTo>
                <a:lnTo>
                  <a:pt x="2034" y="3366"/>
                </a:lnTo>
                <a:lnTo>
                  <a:pt x="1901" y="3249"/>
                </a:lnTo>
                <a:lnTo>
                  <a:pt x="1776" y="3127"/>
                </a:lnTo>
                <a:lnTo>
                  <a:pt x="1659" y="2999"/>
                </a:lnTo>
                <a:lnTo>
                  <a:pt x="1549" y="2867"/>
                </a:lnTo>
                <a:lnTo>
                  <a:pt x="1448" y="2731"/>
                </a:lnTo>
                <a:lnTo>
                  <a:pt x="1355" y="2591"/>
                </a:lnTo>
                <a:lnTo>
                  <a:pt x="1271" y="2447"/>
                </a:lnTo>
                <a:lnTo>
                  <a:pt x="1197" y="2300"/>
                </a:lnTo>
                <a:lnTo>
                  <a:pt x="1131" y="2150"/>
                </a:lnTo>
                <a:lnTo>
                  <a:pt x="1075" y="1998"/>
                </a:lnTo>
                <a:lnTo>
                  <a:pt x="1029" y="1844"/>
                </a:lnTo>
                <a:lnTo>
                  <a:pt x="992" y="1687"/>
                </a:lnTo>
                <a:lnTo>
                  <a:pt x="965" y="1530"/>
                </a:lnTo>
                <a:lnTo>
                  <a:pt x="0" y="1619"/>
                </a:lnTo>
                <a:lnTo>
                  <a:pt x="1588" y="0"/>
                </a:lnTo>
                <a:lnTo>
                  <a:pt x="3584" y="1289"/>
                </a:lnTo>
                <a:lnTo>
                  <a:pt x="2619" y="1378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5"/>
          <p:cNvSpPr/>
          <p:nvPr/>
        </p:nvSpPr>
        <p:spPr>
          <a:xfrm>
            <a:off x="4520520" y="2531160"/>
            <a:ext cx="2794320" cy="2266920"/>
          </a:xfrm>
          <a:custGeom>
            <a:avLst/>
            <a:gdLst/>
            <a:ahLst/>
            <a:rect l="0" t="0" r="r" b="b"/>
            <a:pathLst>
              <a:path w="5541" h="3938">
                <a:moveTo>
                  <a:pt x="1767" y="1792"/>
                </a:moveTo>
                <a:lnTo>
                  <a:pt x="1878" y="1785"/>
                </a:lnTo>
                <a:lnTo>
                  <a:pt x="1989" y="1774"/>
                </a:lnTo>
                <a:lnTo>
                  <a:pt x="2099" y="1758"/>
                </a:lnTo>
                <a:lnTo>
                  <a:pt x="2208" y="1738"/>
                </a:lnTo>
                <a:lnTo>
                  <a:pt x="2316" y="1713"/>
                </a:lnTo>
                <a:lnTo>
                  <a:pt x="2422" y="1683"/>
                </a:lnTo>
                <a:lnTo>
                  <a:pt x="2526" y="1650"/>
                </a:lnTo>
                <a:lnTo>
                  <a:pt x="2628" y="1612"/>
                </a:lnTo>
                <a:lnTo>
                  <a:pt x="2727" y="1570"/>
                </a:lnTo>
                <a:lnTo>
                  <a:pt x="2823" y="1524"/>
                </a:lnTo>
                <a:lnTo>
                  <a:pt x="2917" y="1474"/>
                </a:lnTo>
                <a:lnTo>
                  <a:pt x="3007" y="1420"/>
                </a:lnTo>
                <a:lnTo>
                  <a:pt x="3094" y="1363"/>
                </a:lnTo>
                <a:lnTo>
                  <a:pt x="3177" y="1302"/>
                </a:lnTo>
                <a:lnTo>
                  <a:pt x="3256" y="1238"/>
                </a:lnTo>
                <a:lnTo>
                  <a:pt x="3331" y="1171"/>
                </a:lnTo>
                <a:lnTo>
                  <a:pt x="3402" y="1100"/>
                </a:lnTo>
                <a:lnTo>
                  <a:pt x="3468" y="1027"/>
                </a:lnTo>
                <a:lnTo>
                  <a:pt x="3529" y="951"/>
                </a:lnTo>
                <a:lnTo>
                  <a:pt x="3586" y="873"/>
                </a:lnTo>
                <a:lnTo>
                  <a:pt x="3638" y="792"/>
                </a:lnTo>
                <a:lnTo>
                  <a:pt x="3684" y="710"/>
                </a:lnTo>
                <a:lnTo>
                  <a:pt x="3726" y="625"/>
                </a:lnTo>
                <a:lnTo>
                  <a:pt x="3762" y="540"/>
                </a:lnTo>
                <a:lnTo>
                  <a:pt x="3793" y="452"/>
                </a:lnTo>
                <a:lnTo>
                  <a:pt x="3818" y="364"/>
                </a:lnTo>
                <a:lnTo>
                  <a:pt x="3837" y="274"/>
                </a:lnTo>
                <a:lnTo>
                  <a:pt x="3851" y="184"/>
                </a:lnTo>
                <a:lnTo>
                  <a:pt x="3859" y="94"/>
                </a:lnTo>
                <a:lnTo>
                  <a:pt x="3862" y="3"/>
                </a:lnTo>
                <a:lnTo>
                  <a:pt x="5540" y="0"/>
                </a:lnTo>
                <a:lnTo>
                  <a:pt x="5535" y="160"/>
                </a:lnTo>
                <a:lnTo>
                  <a:pt x="5521" y="319"/>
                </a:lnTo>
                <a:lnTo>
                  <a:pt x="5496" y="478"/>
                </a:lnTo>
                <a:lnTo>
                  <a:pt x="5462" y="636"/>
                </a:lnTo>
                <a:lnTo>
                  <a:pt x="5417" y="791"/>
                </a:lnTo>
                <a:lnTo>
                  <a:pt x="5363" y="945"/>
                </a:lnTo>
                <a:lnTo>
                  <a:pt x="5300" y="1097"/>
                </a:lnTo>
                <a:lnTo>
                  <a:pt x="5227" y="1245"/>
                </a:lnTo>
                <a:lnTo>
                  <a:pt x="5145" y="1391"/>
                </a:lnTo>
                <a:lnTo>
                  <a:pt x="5053" y="1533"/>
                </a:lnTo>
                <a:lnTo>
                  <a:pt x="4954" y="1670"/>
                </a:lnTo>
                <a:lnTo>
                  <a:pt x="4845" y="1804"/>
                </a:lnTo>
                <a:lnTo>
                  <a:pt x="4729" y="1933"/>
                </a:lnTo>
                <a:lnTo>
                  <a:pt x="4604" y="2057"/>
                </a:lnTo>
                <a:lnTo>
                  <a:pt x="4472" y="2176"/>
                </a:lnTo>
                <a:lnTo>
                  <a:pt x="4332" y="2289"/>
                </a:lnTo>
                <a:lnTo>
                  <a:pt x="4186" y="2396"/>
                </a:lnTo>
                <a:lnTo>
                  <a:pt x="4033" y="2497"/>
                </a:lnTo>
                <a:lnTo>
                  <a:pt x="3874" y="2592"/>
                </a:lnTo>
                <a:lnTo>
                  <a:pt x="3710" y="2680"/>
                </a:lnTo>
                <a:lnTo>
                  <a:pt x="3540" y="2761"/>
                </a:lnTo>
                <a:lnTo>
                  <a:pt x="3365" y="2834"/>
                </a:lnTo>
                <a:lnTo>
                  <a:pt x="3186" y="2901"/>
                </a:lnTo>
                <a:lnTo>
                  <a:pt x="3003" y="2960"/>
                </a:lnTo>
                <a:lnTo>
                  <a:pt x="2816" y="3012"/>
                </a:lnTo>
                <a:lnTo>
                  <a:pt x="2626" y="3056"/>
                </a:lnTo>
                <a:lnTo>
                  <a:pt x="2434" y="3092"/>
                </a:lnTo>
                <a:lnTo>
                  <a:pt x="2240" y="3119"/>
                </a:lnTo>
                <a:lnTo>
                  <a:pt x="2045" y="3139"/>
                </a:lnTo>
                <a:lnTo>
                  <a:pt x="1848" y="3151"/>
                </a:lnTo>
                <a:lnTo>
                  <a:pt x="1896" y="3937"/>
                </a:lnTo>
                <a:lnTo>
                  <a:pt x="0" y="2543"/>
                </a:lnTo>
                <a:lnTo>
                  <a:pt x="1719" y="1005"/>
                </a:lnTo>
                <a:lnTo>
                  <a:pt x="1767" y="179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6"/>
          <p:cNvSpPr/>
          <p:nvPr/>
        </p:nvSpPr>
        <p:spPr>
          <a:xfrm>
            <a:off x="603720" y="3108960"/>
            <a:ext cx="3785400" cy="15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ffffff"/>
                </a:solidFill>
                <a:latin typeface="Sitka Heading"/>
              </a:rPr>
              <a:t>3. Machine Learning development and </a:t>
            </a:r>
            <a:r>
              <a:rPr b="1" lang="en-GB" sz="1400" spc="-1" strike="noStrike">
                <a:solidFill>
                  <a:srgbClr val="ffffff"/>
                </a:solidFill>
                <a:latin typeface="Sitka Heading"/>
              </a:rPr>
              <a:t>testing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- First Linear Regression Model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- RandomForestRegressor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highlight>
                  <a:srgbClr val="bf0041"/>
                </a:highlight>
                <a:latin typeface="Sitka Heading"/>
              </a:rPr>
              <a:t>- Keep adjusting with more accurate ML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highlight>
                  <a:srgbClr val="bf0041"/>
                </a:highlight>
                <a:latin typeface="Sitka Heading"/>
              </a:rPr>
              <a:t>- Introduce DL: LSTM, CNN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highlight>
                  <a:srgbClr val="ff8000"/>
                </a:highlight>
                <a:latin typeface="Sitka Heading"/>
              </a:rPr>
              <a:t>- Classification of failure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2981160" y="5154120"/>
            <a:ext cx="5797080" cy="11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ffffff"/>
                </a:solidFill>
                <a:latin typeface="Sitka Heading"/>
              </a:rPr>
              <a:t>2. Data </a:t>
            </a:r>
            <a:r>
              <a:rPr b="1" lang="en-GB" sz="1400" spc="-1" strike="noStrike">
                <a:solidFill>
                  <a:srgbClr val="ffffff"/>
                </a:solidFill>
                <a:latin typeface="Sitka Heading"/>
              </a:rPr>
              <a:t>wrangling, </a:t>
            </a:r>
            <a:r>
              <a:rPr b="1" lang="en-GB" sz="1400" spc="-1" strike="noStrike">
                <a:solidFill>
                  <a:srgbClr val="ffffff"/>
                </a:solidFill>
                <a:latin typeface="Sitka Heading"/>
              </a:rPr>
              <a:t>cleaning </a:t>
            </a:r>
            <a:r>
              <a:rPr b="1" lang="en-GB" sz="1400" spc="-1" strike="noStrike">
                <a:solidFill>
                  <a:srgbClr val="ffffff"/>
                </a:solidFill>
                <a:latin typeface="Sitka Heading"/>
              </a:rPr>
              <a:t>and </a:t>
            </a:r>
            <a:r>
              <a:rPr b="1" lang="en-GB" sz="1400" spc="-1" strike="noStrike">
                <a:solidFill>
                  <a:srgbClr val="ffffff"/>
                </a:solidFill>
                <a:latin typeface="Sitka Heading"/>
              </a:rPr>
              <a:t>featuring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ffffff"/>
                </a:solidFill>
                <a:latin typeface="Sitka Heading"/>
              </a:rPr>
              <a:t> 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- First 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approach 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with no data 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customizatio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- NaN 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cleaning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- Features 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analysis and 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filtering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highlight>
                  <a:srgbClr val="bf0041"/>
                </a:highlight>
                <a:latin typeface="Sitka Heading"/>
              </a:rPr>
              <a:t>- Advance 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bf0041"/>
                </a:highlight>
                <a:latin typeface="Sitka Heading"/>
              </a:rPr>
              <a:t>feature 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bf0041"/>
                </a:highlight>
                <a:latin typeface="Sitka Heading"/>
              </a:rPr>
              <a:t>engineering: 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bf0041"/>
                </a:highlight>
                <a:latin typeface="Sitka Heading"/>
              </a:rPr>
              <a:t>PCA, new 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bf0041"/>
                </a:highlight>
                <a:latin typeface="Sitka Heading"/>
              </a:rPr>
              <a:t>dataset 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bf0041"/>
                </a:highlight>
                <a:latin typeface="Sitka Heading"/>
              </a:rPr>
              <a:t>variables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8" name="CustomShape 8"/>
          <p:cNvSpPr/>
          <p:nvPr/>
        </p:nvSpPr>
        <p:spPr>
          <a:xfrm>
            <a:off x="7680960" y="2714400"/>
            <a:ext cx="3566160" cy="15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ffffff"/>
                </a:solidFill>
                <a:latin typeface="Sitka Heading"/>
              </a:rPr>
              <a:t>1. </a:t>
            </a:r>
            <a:r>
              <a:rPr b="1" lang="en-GB" sz="1400" spc="-1" strike="noStrike">
                <a:solidFill>
                  <a:srgbClr val="ffffff"/>
                </a:solidFill>
                <a:latin typeface="Sitka Heading"/>
              </a:rPr>
              <a:t>Data </a:t>
            </a:r>
            <a:r>
              <a:rPr b="1" lang="en-GB" sz="1400" spc="-1" strike="noStrike">
                <a:solidFill>
                  <a:srgbClr val="ffffff"/>
                </a:solidFill>
                <a:latin typeface="Sitka Heading"/>
              </a:rPr>
              <a:t>acqui</a:t>
            </a:r>
            <a:r>
              <a:rPr b="1" lang="en-GB" sz="1400" spc="-1" strike="noStrike">
                <a:solidFill>
                  <a:srgbClr val="ffffff"/>
                </a:solidFill>
                <a:latin typeface="Sitka Heading"/>
              </a:rPr>
              <a:t>sition </a:t>
            </a:r>
            <a:r>
              <a:rPr b="1" lang="en-GB" sz="1400" spc="-1" strike="noStrike">
                <a:solidFill>
                  <a:srgbClr val="ffffff"/>
                </a:solidFill>
                <a:latin typeface="Sitka Heading"/>
              </a:rPr>
              <a:t>and </a:t>
            </a:r>
            <a:r>
              <a:rPr b="1" lang="en-GB" sz="1400" spc="-1" strike="noStrike">
                <a:solidFill>
                  <a:srgbClr val="ffffff"/>
                </a:solidFill>
                <a:latin typeface="Sitka Heading"/>
              </a:rPr>
              <a:t>under</a:t>
            </a:r>
            <a:r>
              <a:rPr b="1" lang="en-GB" sz="1400" spc="-1" strike="noStrike">
                <a:solidFill>
                  <a:srgbClr val="ffffff"/>
                </a:solidFill>
                <a:latin typeface="Sitka Heading"/>
              </a:rPr>
              <a:t>standi</a:t>
            </a:r>
            <a:r>
              <a:rPr b="1" lang="en-GB" sz="1400" spc="-1" strike="noStrike">
                <a:solidFill>
                  <a:srgbClr val="ffffff"/>
                </a:solidFill>
                <a:latin typeface="Sitka Heading"/>
              </a:rPr>
              <a:t>ng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latin typeface="Sitka Heading"/>
              </a:rPr>
              <a:t>-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 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Dataso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urces 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identifi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cation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- 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Unders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tandin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g of 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data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- 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Literat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ure 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Review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highlight>
                  <a:srgbClr val="bf0041"/>
                </a:highlight>
                <a:latin typeface="Sitka Heading"/>
              </a:rPr>
              <a:t>- Dive 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bf0041"/>
                </a:highlight>
                <a:latin typeface="Sitka Heading"/>
              </a:rPr>
              <a:t>into 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bf0041"/>
                </a:highlight>
                <a:latin typeface="Sitka Heading"/>
              </a:rPr>
              <a:t>deeper 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bf0041"/>
                </a:highlight>
                <a:latin typeface="Sitka Heading"/>
              </a:rPr>
              <a:t>literatu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bf0041"/>
                </a:highlight>
                <a:latin typeface="Sitka Heading"/>
              </a:rPr>
              <a:t>re 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bf0041"/>
                </a:highlight>
                <a:latin typeface="Sitka Heading"/>
              </a:rPr>
              <a:t>(compl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bf0041"/>
                </a:highlight>
                <a:latin typeface="Sitka Heading"/>
              </a:rPr>
              <a:t>ex NN 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bf0041"/>
                </a:highlight>
                <a:latin typeface="Sitka Heading"/>
              </a:rPr>
              <a:t>definiti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bf0041"/>
                </a:highlight>
                <a:latin typeface="Sitka Heading"/>
              </a:rPr>
              <a:t>on)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9" name="CustomShape 9"/>
          <p:cNvSpPr/>
          <p:nvPr/>
        </p:nvSpPr>
        <p:spPr>
          <a:xfrm>
            <a:off x="3931920" y="702720"/>
            <a:ext cx="4206240" cy="15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ffffff"/>
                </a:solidFill>
                <a:latin typeface="Sitka Heading"/>
              </a:rPr>
              <a:t>4. FrontEnd and Visualizations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ffffff"/>
                </a:solidFill>
                <a:latin typeface="Sitka Heading"/>
              </a:rPr>
              <a:t> </a:t>
            </a: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- Plot y_pred VS y_true (for both models)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highlight>
                  <a:srgbClr val="00a933"/>
                </a:highlight>
                <a:latin typeface="Sitka Heading"/>
              </a:rPr>
              <a:t>- Started developing AppWeb in streamlit with slightly interactive interface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highlight>
                  <a:srgbClr val="bf0041"/>
                </a:highlight>
                <a:latin typeface="Sitka Heading"/>
              </a:rPr>
              <a:t>- Final model plots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highlight>
                  <a:srgbClr val="bf0041"/>
                </a:highlight>
                <a:latin typeface="Sitka Heading"/>
              </a:rPr>
              <a:t>- Develop Interactive interface in Streamlit with editable inputs</a:t>
            </a:r>
            <a:r>
              <a:rPr b="1" lang="en-GB" sz="1400" spc="-1" strike="noStrike">
                <a:solidFill>
                  <a:srgbClr val="ffffff"/>
                </a:solidFill>
                <a:highlight>
                  <a:srgbClr val="bf0041"/>
                </a:highlight>
                <a:latin typeface="Sitka Heading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503800" y="280440"/>
            <a:ext cx="6498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Sitka Heading"/>
              </a:rPr>
              <a:t>Higher priority tasks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821680" y="1250280"/>
            <a:ext cx="6870960" cy="22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1" lang="en-GB" sz="2000" spc="-1" strike="noStrike">
                <a:solidFill>
                  <a:srgbClr val="ffffff"/>
                </a:solidFill>
                <a:latin typeface="Sitka Heading"/>
              </a:rPr>
              <a:t>Advanced feature engineering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1" lang="en-GB" sz="2000" spc="-1" strike="noStrike">
                <a:solidFill>
                  <a:srgbClr val="ffffff"/>
                </a:solidFill>
                <a:latin typeface="Sitka Heading"/>
              </a:rPr>
              <a:t>Neural Networks development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1" lang="en-GB" sz="2000" spc="-1" strike="noStrike">
                <a:solidFill>
                  <a:srgbClr val="ffffff"/>
                </a:solidFill>
                <a:latin typeface="Sitka Heading"/>
              </a:rPr>
              <a:t>Introduce Classification ML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1" lang="en-GB" sz="2000" spc="-1" strike="noStrike">
                <a:solidFill>
                  <a:srgbClr val="ffffff"/>
                </a:solidFill>
                <a:latin typeface="Sitka Heading"/>
              </a:rPr>
              <a:t>Design interactive frontend in Streamlit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370960" y="3657600"/>
            <a:ext cx="6498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Sitka Heading"/>
              </a:rPr>
              <a:t>Crucial doubts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2834640" y="4267440"/>
            <a:ext cx="6870960" cy="22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1" lang="en-GB" sz="2000" spc="-1" strike="noStrike">
                <a:solidFill>
                  <a:srgbClr val="ffffff"/>
                </a:solidFill>
                <a:latin typeface="Sitka Heading"/>
              </a:rPr>
              <a:t>Advanced feature engineering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1" lang="en-GB" sz="2000" spc="-1" strike="noStrike">
                <a:solidFill>
                  <a:srgbClr val="ffffff"/>
                </a:solidFill>
                <a:latin typeface="Sitka Heading"/>
              </a:rPr>
              <a:t>Neural Networks development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1" lang="en-GB" sz="2000" spc="-1" strike="noStrike">
                <a:solidFill>
                  <a:srgbClr val="ffffff"/>
                </a:solidFill>
                <a:latin typeface="Sitka Heading"/>
              </a:rPr>
              <a:t>Introduce Classification ML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1" lang="en-GB" sz="2000" spc="-1" strike="noStrike">
                <a:solidFill>
                  <a:srgbClr val="ffffff"/>
                </a:solidFill>
                <a:latin typeface="Sitka Heading"/>
              </a:rPr>
              <a:t>Design interactive frontend in Streamlit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846520" y="2631960"/>
            <a:ext cx="64987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Sitka Heading"/>
              </a:rPr>
              <a:t>Thanks for your attention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1b27"/>
      </a:dk2>
      <a:lt2>
        <a:srgbClr val="f0f3f3"/>
      </a:lt2>
      <a:accent1>
        <a:srgbClr val="c34d5d"/>
      </a:accent1>
      <a:accent2>
        <a:srgbClr val="b13b7d"/>
      </a:accent2>
      <a:accent3>
        <a:srgbClr val="c34dc0"/>
      </a:accent3>
      <a:accent4>
        <a:srgbClr val="833bb1"/>
      </a:accent4>
      <a:accent5>
        <a:srgbClr val="644dc3"/>
      </a:accent5>
      <a:accent6>
        <a:srgbClr val="3b55b1"/>
      </a:accent6>
      <a:hlink>
        <a:srgbClr val="7e55c6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1b27"/>
      </a:dk2>
      <a:lt2>
        <a:srgbClr val="f0f3f3"/>
      </a:lt2>
      <a:accent1>
        <a:srgbClr val="c34d5d"/>
      </a:accent1>
      <a:accent2>
        <a:srgbClr val="b13b7d"/>
      </a:accent2>
      <a:accent3>
        <a:srgbClr val="c34dc0"/>
      </a:accent3>
      <a:accent4>
        <a:srgbClr val="833bb1"/>
      </a:accent4>
      <a:accent5>
        <a:srgbClr val="644dc3"/>
      </a:accent5>
      <a:accent6>
        <a:srgbClr val="3b55b1"/>
      </a:accent6>
      <a:hlink>
        <a:srgbClr val="7e55c6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</TotalTime>
  <Application>LibreOffice/6.4.6.2$Linux_X86_64 LibreOffice_project/40$Build-2</Application>
  <Words>189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2021-02-10T20:46:09Z</dcterms:created>
  <dc:creator>LORENZO CASTRO VENTAS</dc:creator>
  <dc:description/>
  <dc:language>en-US</dc:language>
  <cp:lastModifiedBy/>
  <dcterms:modified xsi:type="dcterms:W3CDTF">2021-11-16T01:04:32Z</dcterms:modified>
  <cp:revision>23</cp:revision>
  <dc:subject/>
  <dc:title>Prognostics Modelling for Engine Degradation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