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February 13,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48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0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2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9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8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957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0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February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9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February 13,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44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47C537-8F83-414D-A67D-86F78B52A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9094" y="1901979"/>
            <a:ext cx="6373812" cy="984885"/>
          </a:xfrm>
        </p:spPr>
        <p:txBody>
          <a:bodyPr wrap="square" anchor="ctr">
            <a:noAutofit/>
          </a:bodyPr>
          <a:lstStyle/>
          <a:p>
            <a:pPr algn="ctr"/>
            <a:r>
              <a:rPr lang="en-GB" sz="6600" dirty="0"/>
              <a:t>Prognostics</a:t>
            </a:r>
            <a:r>
              <a:rPr lang="fr-FR" sz="6600" dirty="0"/>
              <a:t> Modelling for Engine Degradation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435F56-A724-44F9-B6BC-0D76D6CD188E}"/>
              </a:ext>
            </a:extLst>
          </p:cNvPr>
          <p:cNvSpPr txBox="1"/>
          <p:nvPr/>
        </p:nvSpPr>
        <p:spPr>
          <a:xfrm>
            <a:off x="3137498" y="5178490"/>
            <a:ext cx="591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j-lt"/>
              </a:rPr>
              <a:t>Lorenzo Castro Ventas – Master Data Science Kschool Ed. 26</a:t>
            </a:r>
          </a:p>
        </p:txBody>
      </p:sp>
    </p:spTree>
    <p:extLst>
      <p:ext uri="{BB962C8B-B14F-4D97-AF65-F5344CB8AC3E}">
        <p14:creationId xmlns:p14="http://schemas.microsoft.com/office/powerpoint/2010/main" val="390497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9B4A8-B7D1-41E5-9C76-9A4BABA3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047" y="655054"/>
            <a:ext cx="6231903" cy="666000"/>
          </a:xfrm>
        </p:spPr>
        <p:txBody>
          <a:bodyPr>
            <a:noAutofit/>
          </a:bodyPr>
          <a:lstStyle/>
          <a:p>
            <a:pPr algn="ctr"/>
            <a:r>
              <a:rPr lang="fr-FR" sz="4000" b="1" dirty="0"/>
              <a:t>INDEX</a:t>
            </a:r>
            <a:br>
              <a:rPr lang="fr-FR" sz="4000" dirty="0"/>
            </a:br>
            <a:endParaRPr lang="fr-FR" sz="4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C783738-7E91-4B98-BD5A-C8119016643E}"/>
              </a:ext>
            </a:extLst>
          </p:cNvPr>
          <p:cNvSpPr txBox="1">
            <a:spLocks/>
          </p:cNvSpPr>
          <p:nvPr/>
        </p:nvSpPr>
        <p:spPr>
          <a:xfrm>
            <a:off x="2980047" y="2127021"/>
            <a:ext cx="6231903" cy="294269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US" sz="3600" dirty="0"/>
              <a:t>Topic brief explanation</a:t>
            </a:r>
          </a:p>
          <a:p>
            <a:pPr marL="742950" indent="-742950">
              <a:buAutoNum type="arabicPeriod"/>
            </a:pPr>
            <a:r>
              <a:rPr lang="en-US" sz="3600" dirty="0"/>
              <a:t>Dataset acquisition</a:t>
            </a:r>
          </a:p>
          <a:p>
            <a:pPr marL="742950" indent="-742950">
              <a:buAutoNum type="arabicPeriod"/>
            </a:pPr>
            <a:r>
              <a:rPr lang="en-US" sz="3600" dirty="0"/>
              <a:t>Dataset analysis</a:t>
            </a:r>
          </a:p>
          <a:p>
            <a:pPr marL="742950" indent="-742950">
              <a:buAutoNum type="arabicPeriod"/>
            </a:pPr>
            <a:r>
              <a:rPr lang="en-US" sz="3600" dirty="0"/>
              <a:t>Modelling and Algorithms</a:t>
            </a:r>
          </a:p>
          <a:p>
            <a:pPr marL="742950" indent="-742950">
              <a:buAutoNum type="arabicPeriod"/>
            </a:pPr>
            <a:r>
              <a:rPr lang="en-US" sz="3600" dirty="0"/>
              <a:t>Results to be presented</a:t>
            </a:r>
          </a:p>
          <a:p>
            <a:pPr marL="742950" indent="-742950">
              <a:buAutoNum type="arabicPeriod"/>
            </a:pPr>
            <a:r>
              <a:rPr lang="en-US" sz="3600" dirty="0"/>
              <a:t>Issues to be expected</a:t>
            </a:r>
          </a:p>
        </p:txBody>
      </p:sp>
    </p:spTree>
    <p:extLst>
      <p:ext uri="{BB962C8B-B14F-4D97-AF65-F5344CB8AC3E}">
        <p14:creationId xmlns:p14="http://schemas.microsoft.com/office/powerpoint/2010/main" val="273442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58791DC9-2D25-4231-B902-5C213EC138B7}"/>
              </a:ext>
            </a:extLst>
          </p:cNvPr>
          <p:cNvSpPr txBox="1"/>
          <p:nvPr/>
        </p:nvSpPr>
        <p:spPr>
          <a:xfrm>
            <a:off x="2846408" y="411430"/>
            <a:ext cx="6499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1" dirty="0">
                <a:latin typeface="+mj-lt"/>
              </a:rPr>
              <a:t>Topic brief explanation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37FB11-C86F-4399-8AC8-4A46B9F0E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8"/>
          <a:stretch/>
        </p:blipFill>
        <p:spPr>
          <a:xfrm>
            <a:off x="1008027" y="1254494"/>
            <a:ext cx="5352632" cy="261464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2FF5517-25F0-45A9-9187-8ED6B7277416}"/>
              </a:ext>
            </a:extLst>
          </p:cNvPr>
          <p:cNvSpPr txBox="1">
            <a:spLocks/>
          </p:cNvSpPr>
          <p:nvPr/>
        </p:nvSpPr>
        <p:spPr>
          <a:xfrm>
            <a:off x="7642755" y="3630783"/>
            <a:ext cx="3909526" cy="66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800" dirty="0"/>
              <a:t>MRO </a:t>
            </a:r>
            <a:r>
              <a:rPr lang="en-US" sz="1800" dirty="0"/>
              <a:t>(Maintenance Repair and Overhaul) market spent by segment</a:t>
            </a:r>
          </a:p>
          <a:p>
            <a:pPr algn="ctr"/>
            <a:r>
              <a:rPr lang="en-GB" sz="1600" b="0" i="1" u="none" strike="noStrike" baseline="0" dirty="0">
                <a:solidFill>
                  <a:srgbClr val="FFFFFF"/>
                </a:solidFill>
                <a:latin typeface="AktivGrotesk-Regular"/>
              </a:rPr>
              <a:t>IATA’s Maintenance Cost Technical Group 2019</a:t>
            </a:r>
            <a:endParaRPr lang="fr-FR" sz="1600" i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460281-F152-4075-BD75-F22826E91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02" b="93277" l="9864" r="89796">
                        <a14:foregroundMark x1="48299" y1="5882" x2="48299" y2="5882"/>
                        <a14:foregroundMark x1="52721" y1="4622" x2="52721" y2="4622"/>
                        <a14:foregroundMark x1="49320" y1="4202" x2="49320" y2="4202"/>
                        <a14:foregroundMark x1="54762" y1="93277" x2="54762" y2="932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97817" y="1363833"/>
            <a:ext cx="2800350" cy="2266950"/>
          </a:xfrm>
          <a:prstGeom prst="rect">
            <a:avLst/>
          </a:prstGeom>
        </p:spPr>
      </p:pic>
      <p:sp>
        <p:nvSpPr>
          <p:cNvPr id="7" name="Arco 6">
            <a:extLst>
              <a:ext uri="{FF2B5EF4-FFF2-40B4-BE49-F238E27FC236}">
                <a16:creationId xmlns:a16="http://schemas.microsoft.com/office/drawing/2014/main" id="{EFF252D8-BDCC-4EE7-A1C1-BA5AD7D7CBB6}"/>
              </a:ext>
            </a:extLst>
          </p:cNvPr>
          <p:cNvSpPr/>
          <p:nvPr/>
        </p:nvSpPr>
        <p:spPr>
          <a:xfrm>
            <a:off x="8604610" y="4686073"/>
            <a:ext cx="2078941" cy="1864196"/>
          </a:xfrm>
          <a:prstGeom prst="arc">
            <a:avLst>
              <a:gd name="adj1" fmla="val 16200000"/>
              <a:gd name="adj2" fmla="val 16184283"/>
            </a:avLst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A0AB189-CAA8-4806-BABB-C5D6200A433E}"/>
              </a:ext>
            </a:extLst>
          </p:cNvPr>
          <p:cNvSpPr txBox="1">
            <a:spLocks/>
          </p:cNvSpPr>
          <p:nvPr/>
        </p:nvSpPr>
        <p:spPr>
          <a:xfrm>
            <a:off x="9119241" y="4432329"/>
            <a:ext cx="998159" cy="5074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rtlCol="0" anchor="t" anchorCtr="0"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800" dirty="0">
                <a:solidFill>
                  <a:srgbClr val="0070C0"/>
                </a:solidFill>
              </a:rPr>
              <a:t>Safety for Everyone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B2D89F3D-4324-4FAF-BB0C-D0706CB01670}"/>
              </a:ext>
            </a:extLst>
          </p:cNvPr>
          <p:cNvSpPr txBox="1">
            <a:spLocks/>
          </p:cNvSpPr>
          <p:nvPr/>
        </p:nvSpPr>
        <p:spPr>
          <a:xfrm>
            <a:off x="10000008" y="5131088"/>
            <a:ext cx="998159" cy="5074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rtlCol="0" anchor="t" anchorCtr="0">
            <a:normAutofit fontScale="7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800" dirty="0">
                <a:solidFill>
                  <a:srgbClr val="0070C0"/>
                </a:solidFill>
              </a:rPr>
              <a:t>Minimize expenses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DDDEEF8C-7FDF-4E5F-901F-6510B5FAA3D4}"/>
              </a:ext>
            </a:extLst>
          </p:cNvPr>
          <p:cNvSpPr txBox="1">
            <a:spLocks/>
          </p:cNvSpPr>
          <p:nvPr/>
        </p:nvSpPr>
        <p:spPr>
          <a:xfrm>
            <a:off x="8427687" y="6004334"/>
            <a:ext cx="998159" cy="5074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rtlCol="0" anchor="t" anchorCtr="0">
            <a:normAutofit fontScale="9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100" dirty="0">
                <a:solidFill>
                  <a:srgbClr val="0070C0"/>
                </a:solidFill>
              </a:rPr>
              <a:t>Boost performance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3799EE43-8808-41F5-8329-3FC71F106D0C}"/>
              </a:ext>
            </a:extLst>
          </p:cNvPr>
          <p:cNvSpPr txBox="1">
            <a:spLocks/>
          </p:cNvSpPr>
          <p:nvPr/>
        </p:nvSpPr>
        <p:spPr>
          <a:xfrm>
            <a:off x="8197722" y="5124554"/>
            <a:ext cx="998159" cy="5074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rtlCol="0" anchor="t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400" dirty="0">
                <a:solidFill>
                  <a:srgbClr val="0070C0"/>
                </a:solidFill>
              </a:rPr>
              <a:t>Improve Reports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D19268C2-9768-4A7F-87FA-C30C661AD9F1}"/>
              </a:ext>
            </a:extLst>
          </p:cNvPr>
          <p:cNvSpPr txBox="1">
            <a:spLocks/>
          </p:cNvSpPr>
          <p:nvPr/>
        </p:nvSpPr>
        <p:spPr>
          <a:xfrm>
            <a:off x="9819014" y="6004333"/>
            <a:ext cx="998159" cy="5074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rtlCol="0" anchor="t" anchorCtr="0"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800" dirty="0">
                <a:solidFill>
                  <a:srgbClr val="0070C0"/>
                </a:solidFill>
              </a:rPr>
              <a:t>Enhance aircraft life</a:t>
            </a:r>
          </a:p>
        </p:txBody>
      </p:sp>
      <p:pic>
        <p:nvPicPr>
          <p:cNvPr id="24" name="Imagen 23" descr="Motor de un avión&#10;&#10;Descripción generada automáticamente con confianza baja">
            <a:extLst>
              <a:ext uri="{FF2B5EF4-FFF2-40B4-BE49-F238E27FC236}">
                <a16:creationId xmlns:a16="http://schemas.microsoft.com/office/drawing/2014/main" id="{D6529ABA-A86C-402C-A9F1-0C40C0240F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904" y="4065870"/>
            <a:ext cx="4610878" cy="25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3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58791DC9-2D25-4231-B902-5C213EC138B7}"/>
              </a:ext>
            </a:extLst>
          </p:cNvPr>
          <p:cNvSpPr txBox="1"/>
          <p:nvPr/>
        </p:nvSpPr>
        <p:spPr>
          <a:xfrm>
            <a:off x="2503740" y="280576"/>
            <a:ext cx="6499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latin typeface="+mj-lt"/>
              </a:rPr>
              <a:t>Dataset Acquisition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95BF7C-FBAA-4074-8510-AA964DA3F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06" y="1288874"/>
            <a:ext cx="6147027" cy="428025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95FE38F-CFC5-4FC5-B180-F6F04FB51314}"/>
              </a:ext>
            </a:extLst>
          </p:cNvPr>
          <p:cNvSpPr txBox="1"/>
          <p:nvPr/>
        </p:nvSpPr>
        <p:spPr>
          <a:xfrm>
            <a:off x="5956127" y="1696082"/>
            <a:ext cx="649918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latin typeface="+mj-lt"/>
              </a:rPr>
              <a:t>Run-to-failure</a:t>
            </a:r>
            <a:r>
              <a:rPr lang="en-GB" sz="3200" b="1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trajectories</a:t>
            </a:r>
            <a:r>
              <a:rPr lang="en-GB" b="1" dirty="0">
                <a:latin typeface="+mj-lt"/>
              </a:rPr>
              <a:t>:</a:t>
            </a:r>
            <a:endParaRPr lang="en-GB" sz="3600" b="1" dirty="0">
              <a:latin typeface="+mj-lt"/>
            </a:endParaRPr>
          </a:p>
          <a:p>
            <a:pPr algn="ctr"/>
            <a:r>
              <a:rPr lang="en-GB" sz="3600" b="1" dirty="0">
                <a:latin typeface="+mj-lt"/>
              </a:rPr>
              <a:t>-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DB799F0-0F1B-4A9A-A094-7125F7105E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57" t="-230" r="66948" b="230"/>
          <a:stretch/>
        </p:blipFill>
        <p:spPr>
          <a:xfrm>
            <a:off x="7930291" y="2265469"/>
            <a:ext cx="2550857" cy="2571750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01144FFF-9575-4016-A5FE-58CECD57E3D7}"/>
              </a:ext>
            </a:extLst>
          </p:cNvPr>
          <p:cNvSpPr/>
          <p:nvPr/>
        </p:nvSpPr>
        <p:spPr>
          <a:xfrm>
            <a:off x="6811347" y="3069771"/>
            <a:ext cx="961053" cy="64381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8E8205-3C4F-468B-86C6-3BC398011599}"/>
              </a:ext>
            </a:extLst>
          </p:cNvPr>
          <p:cNvSpPr txBox="1"/>
          <p:nvPr/>
        </p:nvSpPr>
        <p:spPr>
          <a:xfrm>
            <a:off x="7448453" y="4975719"/>
            <a:ext cx="351453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+mj-lt"/>
              </a:rPr>
              <a:t>New levels of fidelity incorporated:</a:t>
            </a:r>
          </a:p>
          <a:p>
            <a:pPr marL="742950" indent="-742950">
              <a:buAutoNum type="arabicPeriod"/>
            </a:pPr>
            <a:r>
              <a:rPr lang="en-GB" sz="1600" b="1" dirty="0">
                <a:latin typeface="+mj-lt"/>
              </a:rPr>
              <a:t>Real flight conditions</a:t>
            </a:r>
          </a:p>
          <a:p>
            <a:pPr marL="742950" indent="-742950">
              <a:buAutoNum type="arabicPeriod"/>
            </a:pPr>
            <a:r>
              <a:rPr lang="en-GB" sz="1600" b="1" dirty="0">
                <a:latin typeface="+mj-lt"/>
              </a:rPr>
              <a:t>Extends degradation model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F5E8C95-B256-4792-A265-E4DA78F2DB93}"/>
              </a:ext>
            </a:extLst>
          </p:cNvPr>
          <p:cNvSpPr txBox="1"/>
          <p:nvPr/>
        </p:nvSpPr>
        <p:spPr>
          <a:xfrm>
            <a:off x="6929049" y="3736010"/>
            <a:ext cx="8433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+mj-lt"/>
              </a:rPr>
              <a:t>13GB</a:t>
            </a:r>
          </a:p>
        </p:txBody>
      </p:sp>
    </p:spTree>
    <p:extLst>
      <p:ext uri="{BB962C8B-B14F-4D97-AF65-F5344CB8AC3E}">
        <p14:creationId xmlns:p14="http://schemas.microsoft.com/office/powerpoint/2010/main" val="26316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58791DC9-2D25-4231-B902-5C213EC138B7}"/>
              </a:ext>
            </a:extLst>
          </p:cNvPr>
          <p:cNvSpPr txBox="1"/>
          <p:nvPr/>
        </p:nvSpPr>
        <p:spPr>
          <a:xfrm>
            <a:off x="2503740" y="280576"/>
            <a:ext cx="6499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latin typeface="+mj-lt"/>
              </a:rPr>
              <a:t>Dataset Analysis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E08E61-8E78-4EE1-A29A-2A8ACC869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92" y="1288025"/>
            <a:ext cx="4909609" cy="26345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A0A736A-B97A-4B88-BE85-80B396DD1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92" y="3942840"/>
            <a:ext cx="4909609" cy="264765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FECEE67-24E4-4B66-9950-3475022E6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213" y="2278431"/>
            <a:ext cx="4951186" cy="2988238"/>
          </a:xfrm>
          <a:prstGeom prst="rect">
            <a:avLst/>
          </a:prstGeom>
        </p:spPr>
      </p:pic>
      <p:sp>
        <p:nvSpPr>
          <p:cNvPr id="9" name="Flecha: curvada hacia arriba 8">
            <a:extLst>
              <a:ext uri="{FF2B5EF4-FFF2-40B4-BE49-F238E27FC236}">
                <a16:creationId xmlns:a16="http://schemas.microsoft.com/office/drawing/2014/main" id="{2DD55307-BCDC-4DA9-A99E-615254E993B1}"/>
              </a:ext>
            </a:extLst>
          </p:cNvPr>
          <p:cNvSpPr/>
          <p:nvPr/>
        </p:nvSpPr>
        <p:spPr>
          <a:xfrm rot="10800000">
            <a:off x="5197150" y="1726163"/>
            <a:ext cx="2091609" cy="544804"/>
          </a:xfrm>
          <a:prstGeom prst="curvedUpArrow">
            <a:avLst>
              <a:gd name="adj1" fmla="val 18515"/>
              <a:gd name="adj2" fmla="val 50000"/>
              <a:gd name="adj3" fmla="val 40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Flecha: curvada hacia arriba 14">
            <a:extLst>
              <a:ext uri="{FF2B5EF4-FFF2-40B4-BE49-F238E27FC236}">
                <a16:creationId xmlns:a16="http://schemas.microsoft.com/office/drawing/2014/main" id="{295DA61B-9311-4E1B-B960-68F650D8EAE1}"/>
              </a:ext>
            </a:extLst>
          </p:cNvPr>
          <p:cNvSpPr/>
          <p:nvPr/>
        </p:nvSpPr>
        <p:spPr>
          <a:xfrm flipH="1">
            <a:off x="5197151" y="5266669"/>
            <a:ext cx="2091610" cy="552269"/>
          </a:xfrm>
          <a:prstGeom prst="curvedUpArrow">
            <a:avLst>
              <a:gd name="adj1" fmla="val 18515"/>
              <a:gd name="adj2" fmla="val 50000"/>
              <a:gd name="adj3" fmla="val 40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9AE22C-3DA1-4A67-958D-AC9C6AEF9D4B}"/>
              </a:ext>
            </a:extLst>
          </p:cNvPr>
          <p:cNvSpPr txBox="1"/>
          <p:nvPr/>
        </p:nvSpPr>
        <p:spPr>
          <a:xfrm>
            <a:off x="5443214" y="5336623"/>
            <a:ext cx="64991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latin typeface="+mj-lt"/>
              </a:rPr>
              <a:t>Engine diagram component performance sensors</a:t>
            </a:r>
          </a:p>
        </p:txBody>
      </p:sp>
    </p:spTree>
    <p:extLst>
      <p:ext uri="{BB962C8B-B14F-4D97-AF65-F5344CB8AC3E}">
        <p14:creationId xmlns:p14="http://schemas.microsoft.com/office/powerpoint/2010/main" val="298690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58791DC9-2D25-4231-B902-5C213EC138B7}"/>
              </a:ext>
            </a:extLst>
          </p:cNvPr>
          <p:cNvSpPr txBox="1"/>
          <p:nvPr/>
        </p:nvSpPr>
        <p:spPr>
          <a:xfrm>
            <a:off x="2503740" y="280576"/>
            <a:ext cx="6499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latin typeface="+mj-lt"/>
              </a:rPr>
              <a:t>Modelling and Algorithms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9AE22C-3DA1-4A67-958D-AC9C6AEF9D4B}"/>
              </a:ext>
            </a:extLst>
          </p:cNvPr>
          <p:cNvSpPr txBox="1"/>
          <p:nvPr/>
        </p:nvSpPr>
        <p:spPr>
          <a:xfrm>
            <a:off x="2284730" y="1259146"/>
            <a:ext cx="762253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+mj-lt"/>
              </a:rPr>
              <a:t>Recent studies have started to apply Deep Learning Algorithms</a:t>
            </a:r>
          </a:p>
          <a:p>
            <a:pPr algn="ctr"/>
            <a:endParaRPr lang="en-GB" sz="2000" b="1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GB" sz="2000" b="1" dirty="0">
                <a:latin typeface="+mj-lt"/>
              </a:rPr>
              <a:t>Convolutional Neural Network (CNN)</a:t>
            </a:r>
          </a:p>
          <a:p>
            <a:pPr marL="342900" indent="-342900">
              <a:buAutoNum type="arabicPeriod"/>
            </a:pPr>
            <a:r>
              <a:rPr lang="en-GB" sz="2000" b="1" dirty="0">
                <a:highlight>
                  <a:srgbClr val="FFFF00"/>
                </a:highlight>
                <a:latin typeface="+mj-lt"/>
              </a:rPr>
              <a:t>Long Short-Term Memory Network (LSTM)</a:t>
            </a:r>
          </a:p>
          <a:p>
            <a:pPr marL="342900" indent="-342900">
              <a:buAutoNum type="arabicPeriod"/>
            </a:pPr>
            <a:r>
              <a:rPr lang="en-GB" sz="2000" b="1" dirty="0">
                <a:latin typeface="+mj-lt"/>
              </a:rPr>
              <a:t>Hybrid of 2 models</a:t>
            </a:r>
          </a:p>
        </p:txBody>
      </p:sp>
      <p:pic>
        <p:nvPicPr>
          <p:cNvPr id="7" name="Imagen 6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4A45D701-E7CB-4A26-ABB0-06576A76E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46" y="3847274"/>
            <a:ext cx="5996603" cy="20259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842B423-96A0-4406-A48B-35FD73C2C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938" y="3847274"/>
            <a:ext cx="4757548" cy="257467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9615EB5-AFA0-4CCC-BDCD-8227B890B0D7}"/>
              </a:ext>
            </a:extLst>
          </p:cNvPr>
          <p:cNvSpPr txBox="1"/>
          <p:nvPr/>
        </p:nvSpPr>
        <p:spPr>
          <a:xfrm>
            <a:off x="8709366" y="3447164"/>
            <a:ext cx="1084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+mj-lt"/>
              </a:rPr>
              <a:t>LSTM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5A310DD-464B-4E3E-B415-5C52037C9528}"/>
              </a:ext>
            </a:extLst>
          </p:cNvPr>
          <p:cNvSpPr txBox="1"/>
          <p:nvPr/>
        </p:nvSpPr>
        <p:spPr>
          <a:xfrm>
            <a:off x="2722501" y="3429000"/>
            <a:ext cx="1084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+mj-lt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8329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58791DC9-2D25-4231-B902-5C213EC138B7}"/>
              </a:ext>
            </a:extLst>
          </p:cNvPr>
          <p:cNvSpPr txBox="1"/>
          <p:nvPr/>
        </p:nvSpPr>
        <p:spPr>
          <a:xfrm>
            <a:off x="2503740" y="280576"/>
            <a:ext cx="6499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latin typeface="+mj-lt"/>
              </a:rPr>
              <a:t>Results to be presented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9AE22C-3DA1-4A67-958D-AC9C6AEF9D4B}"/>
              </a:ext>
            </a:extLst>
          </p:cNvPr>
          <p:cNvSpPr txBox="1"/>
          <p:nvPr/>
        </p:nvSpPr>
        <p:spPr>
          <a:xfrm>
            <a:off x="5753332" y="2586501"/>
            <a:ext cx="579738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latin typeface="+mj-lt"/>
              </a:rPr>
              <a:t>Run-to-failure models to predict when the engine will face fault according to its performance.</a:t>
            </a:r>
          </a:p>
          <a:p>
            <a:pPr algn="ctr"/>
            <a:r>
              <a:rPr lang="en-GB" sz="2000" b="1" dirty="0">
                <a:latin typeface="+mj-lt"/>
              </a:rPr>
              <a:t>(</a:t>
            </a:r>
            <a:r>
              <a:rPr lang="en-GB" sz="2000" dirty="0">
                <a:latin typeface="+mj-lt"/>
              </a:rPr>
              <a:t>Prognostics</a:t>
            </a:r>
            <a:r>
              <a:rPr lang="en-GB" sz="2000" b="1" dirty="0">
                <a:latin typeface="+mj-lt"/>
              </a:rPr>
              <a:t>)</a:t>
            </a:r>
          </a:p>
          <a:p>
            <a:pPr algn="ctr"/>
            <a:endParaRPr lang="en-GB" sz="2000" b="1" dirty="0">
              <a:latin typeface="+mj-lt"/>
            </a:endParaRPr>
          </a:p>
          <a:p>
            <a:pPr algn="ctr"/>
            <a:r>
              <a:rPr lang="en-GB" sz="2000" b="1" dirty="0">
                <a:latin typeface="+mj-lt"/>
              </a:rPr>
              <a:t>Run-to-failure models to predict how the fault will evolve until critical situation</a:t>
            </a:r>
          </a:p>
          <a:p>
            <a:pPr algn="ctr"/>
            <a:r>
              <a:rPr lang="en-GB" sz="2000" b="1" dirty="0">
                <a:latin typeface="+mj-lt"/>
              </a:rPr>
              <a:t>(</a:t>
            </a:r>
            <a:r>
              <a:rPr lang="en-GB" sz="2000" dirty="0">
                <a:latin typeface="+mj-lt"/>
              </a:rPr>
              <a:t>Diagnostics</a:t>
            </a:r>
            <a:r>
              <a:rPr lang="en-GB" sz="2000" b="1" dirty="0">
                <a:latin typeface="+mj-lt"/>
              </a:rPr>
              <a:t>)</a:t>
            </a:r>
          </a:p>
          <a:p>
            <a:pPr algn="ctr"/>
            <a:endParaRPr lang="en-GB" sz="2000" b="1" dirty="0">
              <a:latin typeface="+mj-lt"/>
            </a:endParaRPr>
          </a:p>
          <a:p>
            <a:pPr algn="ctr"/>
            <a:endParaRPr lang="en-GB" sz="2000" b="1" dirty="0">
              <a:latin typeface="+mj-lt"/>
            </a:endParaRPr>
          </a:p>
          <a:p>
            <a:pPr algn="ctr"/>
            <a:r>
              <a:rPr lang="en-GB" sz="2000" b="1" dirty="0">
                <a:latin typeface="+mj-lt"/>
              </a:rPr>
              <a:t>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D28334E-DDF7-43AA-AE36-2872B9782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88" y="2056576"/>
            <a:ext cx="4197453" cy="325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8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58791DC9-2D25-4231-B902-5C213EC138B7}"/>
              </a:ext>
            </a:extLst>
          </p:cNvPr>
          <p:cNvSpPr txBox="1"/>
          <p:nvPr/>
        </p:nvSpPr>
        <p:spPr>
          <a:xfrm>
            <a:off x="2503740" y="280576"/>
            <a:ext cx="6499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latin typeface="+mj-lt"/>
              </a:rPr>
              <a:t>Issues to be expected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9AE22C-3DA1-4A67-958D-AC9C6AEF9D4B}"/>
              </a:ext>
            </a:extLst>
          </p:cNvPr>
          <p:cNvSpPr txBox="1"/>
          <p:nvPr/>
        </p:nvSpPr>
        <p:spPr>
          <a:xfrm>
            <a:off x="2660356" y="2490586"/>
            <a:ext cx="68712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GB" sz="2000" b="1" dirty="0">
                <a:latin typeface="+mj-lt"/>
              </a:rPr>
              <a:t>Data available is in .h5 format</a:t>
            </a:r>
          </a:p>
          <a:p>
            <a:pPr marL="457200" indent="-457200">
              <a:buAutoNum type="arabicPeriod"/>
            </a:pPr>
            <a:endParaRPr lang="en-GB" sz="2000" b="1" dirty="0">
              <a:latin typeface="+mj-lt"/>
            </a:endParaRPr>
          </a:p>
          <a:p>
            <a:pPr marL="457200" indent="-457200">
              <a:buAutoNum type="arabicPeriod"/>
            </a:pPr>
            <a:r>
              <a:rPr lang="en-GB" sz="2000" b="1" dirty="0">
                <a:latin typeface="+mj-lt"/>
              </a:rPr>
              <a:t>Deep Learning methodologies not yet taught </a:t>
            </a:r>
          </a:p>
          <a:p>
            <a:pPr marL="457200" indent="-457200">
              <a:buAutoNum type="arabicPeriod"/>
            </a:pPr>
            <a:endParaRPr lang="en-GB" sz="2000" b="1" dirty="0">
              <a:latin typeface="+mj-lt"/>
            </a:endParaRPr>
          </a:p>
          <a:p>
            <a:pPr marL="457200" indent="-457200">
              <a:buAutoNum type="arabicPeriod"/>
            </a:pPr>
            <a:r>
              <a:rPr lang="en-GB" sz="2000" b="1" dirty="0">
                <a:latin typeface="+mj-lt"/>
              </a:rPr>
              <a:t>Frontend interface interactive?</a:t>
            </a:r>
          </a:p>
          <a:p>
            <a:pPr algn="ctr"/>
            <a:endParaRPr lang="en-GB" sz="2000" b="1" dirty="0">
              <a:latin typeface="+mj-lt"/>
            </a:endParaRPr>
          </a:p>
          <a:p>
            <a:pPr algn="ctr"/>
            <a:endParaRPr lang="en-GB" sz="2000" b="1" dirty="0">
              <a:latin typeface="+mj-lt"/>
            </a:endParaRPr>
          </a:p>
          <a:p>
            <a:pPr algn="ctr"/>
            <a:r>
              <a:rPr lang="en-GB" sz="20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434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58791DC9-2D25-4231-B902-5C213EC138B7}"/>
              </a:ext>
            </a:extLst>
          </p:cNvPr>
          <p:cNvSpPr txBox="1"/>
          <p:nvPr/>
        </p:nvSpPr>
        <p:spPr>
          <a:xfrm>
            <a:off x="2846408" y="2631891"/>
            <a:ext cx="6499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latin typeface="+mj-lt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98699346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C34D5D"/>
      </a:accent1>
      <a:accent2>
        <a:srgbClr val="B13B7D"/>
      </a:accent2>
      <a:accent3>
        <a:srgbClr val="C34DC0"/>
      </a:accent3>
      <a:accent4>
        <a:srgbClr val="833BB1"/>
      </a:accent4>
      <a:accent5>
        <a:srgbClr val="644DC3"/>
      </a:accent5>
      <a:accent6>
        <a:srgbClr val="3B55B1"/>
      </a:accent6>
      <a:hlink>
        <a:srgbClr val="7E55C6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189</Words>
  <Application>Microsoft Office PowerPoint</Application>
  <PresentationFormat>Panorámica</PresentationFormat>
  <Paragraphs>53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AktivGrotesk-Regular</vt:lpstr>
      <vt:lpstr>Arial</vt:lpstr>
      <vt:lpstr>Sitka Heading</vt:lpstr>
      <vt:lpstr>Source Sans Pro</vt:lpstr>
      <vt:lpstr>3DFloatVTI</vt:lpstr>
      <vt:lpstr>Prognostics Modelling for Engine Degradation</vt:lpstr>
      <vt:lpstr>INDEX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Prognostics Modelling for Engine Degradation</dc:title>
  <dc:creator>LORENZO CASTRO VENTAS</dc:creator>
  <cp:lastModifiedBy>LORENZO CASTRO VENTAS</cp:lastModifiedBy>
  <cp:revision>22</cp:revision>
  <dcterms:created xsi:type="dcterms:W3CDTF">2021-02-10T20:46:09Z</dcterms:created>
  <dcterms:modified xsi:type="dcterms:W3CDTF">2021-02-13T09:59:56Z</dcterms:modified>
</cp:coreProperties>
</file>