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620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2" type="hdr"/>
          </p:nvPr>
        </p:nvSpPr>
        <p:spPr>
          <a:xfrm>
            <a:off x="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3" type="dt"/>
          </p:nvPr>
        </p:nvSpPr>
        <p:spPr>
          <a:xfrm>
            <a:off x="388620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>
            <p:ph idx="4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 txBox="1"/>
          <p:nvPr>
            <p:ph idx="11" type="ftr"/>
          </p:nvPr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5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ed3348add_0_62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36ed3348add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36ed3348add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0da752e53_0_52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g370da752e53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g370da752e53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0da752e53_0_7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370da752e53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g370da752e53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ed3348add_0_7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g36ed3348add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g36ed3348add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eee171fea_0_31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36eee171fea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g36eee171fea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08e1220df_0_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3708e1220d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g3708e1220d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ed3348add_0_2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g36ed3348add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36ed3348add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0fc9919a3_0_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g370fc9919a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370fc9919a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d3348add_0_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g36ed3348ad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g36ed3348ad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ed3348add_0_1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36ed3348ad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36ed3348add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0da752e53_0_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370da752e53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370da752e53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eee171fea_0_1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6eee171fe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g36eee171fea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ed3348add_0_4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36ed3348add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g36ed3348add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"/>
          <p:cNvGrpSpPr/>
          <p:nvPr/>
        </p:nvGrpSpPr>
        <p:grpSpPr>
          <a:xfrm>
            <a:off x="0" y="6096000"/>
            <a:ext cx="9142412" cy="760412"/>
            <a:chOff x="0" y="3840"/>
            <a:chExt cx="5759" cy="479"/>
          </a:xfrm>
        </p:grpSpPr>
        <p:sp>
          <p:nvSpPr>
            <p:cNvPr id="14" name="Google Shape;14;p1"/>
            <p:cNvSpPr/>
            <p:nvPr/>
          </p:nvSpPr>
          <p:spPr>
            <a:xfrm>
              <a:off x="0" y="3984"/>
              <a:ext cx="5759" cy="335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68" y="3840"/>
              <a:ext cx="4991" cy="479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16012" y="409575"/>
            <a:ext cx="75580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16012" y="1752600"/>
            <a:ext cx="7558087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5532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jp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0" y="0"/>
            <a:ext cx="9153524" cy="6857444"/>
            <a:chOff x="0" y="0"/>
            <a:chExt cx="5766" cy="4320"/>
          </a:xfrm>
        </p:grpSpPr>
        <p:sp>
          <p:nvSpPr>
            <p:cNvPr id="35" name="Google Shape;35;p4"/>
            <p:cNvSpPr/>
            <p:nvPr/>
          </p:nvSpPr>
          <p:spPr>
            <a:xfrm>
              <a:off x="0" y="0"/>
              <a:ext cx="5759" cy="2159"/>
            </a:xfrm>
            <a:prstGeom prst="rect">
              <a:avLst/>
            </a:prstGeom>
            <a:solidFill>
              <a:srgbClr val="C0CE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" name="Google Shape;3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" y="1935"/>
              <a:ext cx="5760" cy="23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4"/>
          <p:cNvSpPr txBox="1"/>
          <p:nvPr>
            <p:ph idx="4294967295" type="ctrTitle"/>
          </p:nvPr>
        </p:nvSpPr>
        <p:spPr>
          <a:xfrm>
            <a:off x="0" y="937250"/>
            <a:ext cx="90330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Transformer-based Satellite Image and Segmentation Generation for Ground-to-Aerial Image Matching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0" y="2256187"/>
            <a:ext cx="2514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Computer Vision A.A. 2024-2025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0" y="2835300"/>
            <a:ext cx="2743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Project presentation by: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Filippo Tatafiore 1934988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Lorenzo Ciappetta 2011296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65" name="Google Shape;165;p13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67" name="Google Shape;167;p13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Setup and Training</a:t>
            </a:r>
            <a:endParaRPr/>
          </a:p>
        </p:txBody>
      </p:sp>
      <p:sp>
        <p:nvSpPr>
          <p:cNvPr id="168" name="Google Shape;168;p13"/>
          <p:cNvSpPr txBox="1"/>
          <p:nvPr/>
        </p:nvSpPr>
        <p:spPr>
          <a:xfrm>
            <a:off x="1123950" y="1371600"/>
            <a:ext cx="76389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model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encoder: version of nvidia/segformer-b0-finetuned-ade-512-512, </a:t>
            </a:r>
            <a:r>
              <a:rPr lang="en-US" sz="2000">
                <a:solidFill>
                  <a:schemeClr val="dk1"/>
                </a:solidFill>
              </a:rPr>
              <a:t>fine-tuned on satellite semantic dataset [4]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training strategy: 2 phases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Configuration of the elements of the project</a:t>
            </a:r>
            <a:endParaRPr sz="2000"/>
          </a:p>
        </p:txBody>
      </p:sp>
      <p:pic>
        <p:nvPicPr>
          <p:cNvPr id="171" name="Google Shape;1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850" y="3563525"/>
            <a:ext cx="3526999" cy="190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50" y="3563538"/>
            <a:ext cx="3526999" cy="190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80" name="Google Shape;180;p14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82" name="Google Shape;182;p14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Setup and Training</a:t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Configuration of the elements of the project</a:t>
            </a:r>
            <a:endParaRPr sz="2000"/>
          </a:p>
        </p:txBody>
      </p:sp>
      <p:sp>
        <p:nvSpPr>
          <p:cNvPr id="185" name="Google Shape;185;p14"/>
          <p:cNvSpPr txBox="1"/>
          <p:nvPr/>
        </p:nvSpPr>
        <p:spPr>
          <a:xfrm>
            <a:off x="1123950" y="1371600"/>
            <a:ext cx="76389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Net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first approach: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00" y="2183300"/>
            <a:ext cx="3055698" cy="167554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/>
          <p:nvPr/>
        </p:nvSpPr>
        <p:spPr>
          <a:xfrm>
            <a:off x="1035300" y="3915225"/>
            <a:ext cx="763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second approach (with attention module):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00" y="2192075"/>
            <a:ext cx="3088691" cy="167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600" y="4460875"/>
            <a:ext cx="2940298" cy="16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0487" y="4451025"/>
            <a:ext cx="2980127" cy="161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98" name="Google Shape;198;p15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00" name="Google Shape;200;p15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Setup and Training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Configuration of the elements of the project</a:t>
            </a:r>
            <a:endParaRPr sz="2000"/>
          </a:p>
        </p:txBody>
      </p:sp>
      <p:sp>
        <p:nvSpPr>
          <p:cNvPr id="203" name="Google Shape;203;p15"/>
          <p:cNvSpPr txBox="1"/>
          <p:nvPr/>
        </p:nvSpPr>
        <p:spPr>
          <a:xfrm>
            <a:off x="1123950" y="1371600"/>
            <a:ext cx="76389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Fusion Net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</a:t>
            </a:r>
            <a:r>
              <a:rPr lang="en-US" sz="2000">
                <a:solidFill>
                  <a:schemeClr val="dk1"/>
                </a:solidFill>
              </a:rPr>
              <a:t>first approach:</a:t>
            </a:r>
            <a:endParaRPr sz="2200">
              <a:solidFill>
                <a:srgbClr val="822433"/>
              </a:solidFill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1035300" y="3915225"/>
            <a:ext cx="7638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second approach (shallow NN </a:t>
            </a:r>
            <a:r>
              <a:rPr lang="en-US" sz="2000">
                <a:solidFill>
                  <a:schemeClr val="dk1"/>
                </a:solidFill>
              </a:rPr>
              <a:t>instead</a:t>
            </a:r>
            <a:r>
              <a:rPr lang="en-US" sz="2000">
                <a:solidFill>
                  <a:schemeClr val="dk1"/>
                </a:solidFill>
              </a:rPr>
              <a:t> of FC):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205" name="Google Shape;2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75" y="2164150"/>
            <a:ext cx="3054474" cy="167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400" y="2145100"/>
            <a:ext cx="3123917" cy="171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975" y="4397275"/>
            <a:ext cx="3054474" cy="167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4536" y="4378238"/>
            <a:ext cx="3157663" cy="171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5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18" name="Google Shape;218;p16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1123950" y="1371600"/>
            <a:ext cx="49614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model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Aerial Loss: weighted sum of Perceptual Loss and L1 loss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Segmentation loss: Weighted Focal Loss + Dice Loss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PSNR and IoU Monitoring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738" y="3437700"/>
            <a:ext cx="3004378" cy="8692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/>
          <p:nvPr/>
        </p:nvSpPr>
        <p:spPr>
          <a:xfrm>
            <a:off x="1123950" y="4401775"/>
            <a:ext cx="496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Fusion Net model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Triplet loss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Recall@k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1123950" y="3334975"/>
            <a:ext cx="4961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Net model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Weighted sum of three triplet losses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425" y="2139250"/>
            <a:ext cx="28670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750" y="4537050"/>
            <a:ext cx="3004375" cy="524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6">
            <a:alphaModFix/>
          </a:blip>
          <a:srcRect b="0" l="0" r="0" t="40373"/>
          <a:stretch/>
        </p:blipFill>
        <p:spPr>
          <a:xfrm>
            <a:off x="6002750" y="5158450"/>
            <a:ext cx="1437233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34" name="Google Shape;234;p17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36" name="Google Shape;236;p17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Final considerations</a:t>
            </a:r>
            <a:endParaRPr sz="2000"/>
          </a:p>
        </p:txBody>
      </p:sp>
      <p:sp>
        <p:nvSpPr>
          <p:cNvPr id="239" name="Google Shape;239;p17"/>
          <p:cNvSpPr txBox="1"/>
          <p:nvPr/>
        </p:nvSpPr>
        <p:spPr>
          <a:xfrm>
            <a:off x="1123950" y="1371600"/>
            <a:ext cx="7408800" cy="4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</a:t>
            </a:r>
            <a:r>
              <a:rPr lang="en-US" sz="2200">
                <a:solidFill>
                  <a:srgbClr val="822433"/>
                </a:solidFill>
              </a:rPr>
              <a:t>mode</a:t>
            </a:r>
            <a:r>
              <a:rPr lang="en-US" sz="2200">
                <a:solidFill>
                  <a:srgbClr val="822433"/>
                </a:solidFill>
              </a:rPr>
              <a:t>l</a:t>
            </a:r>
            <a:r>
              <a:rPr lang="en-US" sz="2200">
                <a:solidFill>
                  <a:srgbClr val="822433"/>
                </a:solidFill>
              </a:rPr>
              <a:t>: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encoders: nvidia/mit-b1, sawthiha/segformer-b0-finetuned-deprem-satellite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losses:</a:t>
            </a:r>
            <a:endParaRPr sz="2000">
              <a:solidFill>
                <a:schemeClr val="dk1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Aerial loss: L1 loss, Perceptual Loss</a:t>
            </a:r>
            <a:endParaRPr sz="2000">
              <a:solidFill>
                <a:schemeClr val="dk1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Segmentation loss: </a:t>
            </a:r>
            <a:r>
              <a:rPr lang="en-US" sz="2000">
                <a:solidFill>
                  <a:schemeClr val="dk1"/>
                </a:solidFill>
              </a:rPr>
              <a:t>Weighted Cross Entropy, Weighted Focal Loss, Dice loss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model</a:t>
            </a:r>
            <a:r>
              <a:rPr lang="en-US" sz="2200">
                <a:solidFill>
                  <a:srgbClr val="822433"/>
                </a:solidFill>
              </a:rPr>
              <a:t>: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architectures: with or without attention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Fusion model: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approaches for extracting the query embedding</a:t>
            </a:r>
            <a:endParaRPr sz="2200">
              <a:solidFill>
                <a:srgbClr val="822433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0" name="Google Shape;240;p17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47" name="Google Shape;247;p18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48" name="Google Shape;248;p18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49" name="Google Shape;249;p18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Future work</a:t>
            </a:r>
            <a:endParaRPr sz="2000"/>
          </a:p>
        </p:txBody>
      </p:sp>
      <p:sp>
        <p:nvSpPr>
          <p:cNvPr id="252" name="Google Shape;252;p18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</a:t>
            </a:r>
            <a:r>
              <a:rPr lang="en-US" sz="2200">
                <a:solidFill>
                  <a:srgbClr val="822433"/>
                </a:solidFill>
              </a:rPr>
              <a:t>model: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larger encoder, pre-trained on satellite data (Prithvi, Swin Transformer, …)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deeper decoders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and Feature Fusion: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use also ground view segmentation maps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calculate negative not only within the current batch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Other possibilities: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</a:t>
            </a:r>
            <a:r>
              <a:rPr lang="en-US" sz="2000">
                <a:solidFill>
                  <a:schemeClr val="dk1"/>
                </a:solidFill>
              </a:rPr>
              <a:t>arger dataset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training strategies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60" name="Google Shape;260;p19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61" name="Google Shape;261;p19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62" name="Google Shape;262;p19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[1] Regmi, K., &amp; Shah, M. (2019). Bridging the Domain Gap for Ground-to-Aerial Image Matching. arXiv.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[2] Mule, E., Pannacci, M., Goudarzi, A., Pro, F., Papa, L., Maiano, L., and Amerini, I. (2025). Enhancing Ground-to-Aerial Image Matching for Visual Misinformation Detection Using Semantic Segmentation. In Proceedings of the Winter Conference on Applications of Computer Vision (WACV) Workshops (pp. 795-803).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[3] F. Pro, N. Dionelis, L. Maiano, B. L. Saux and I. Amerini, ”A Semantic Segmentation-Guided Approach for Ground-to-Aerial Image Matching,” IGARSS 2024 - Athens, Greece, 2024, pp. 2630-2635.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[4] https://huggingface.co/sawthiha/segformer-b0-finetuned-deprem-satellite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22433"/>
              </a:solidFill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71" name="Google Shape;271;p20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10129750" y="5205212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 txBox="1"/>
          <p:nvPr>
            <p:ph idx="4294967295" type="title"/>
          </p:nvPr>
        </p:nvSpPr>
        <p:spPr>
          <a:xfrm>
            <a:off x="1261351" y="2631300"/>
            <a:ext cx="66213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 sz="3600"/>
              <a:t>Thanks for your attention</a:t>
            </a:r>
            <a:endParaRPr sz="3600"/>
          </a:p>
        </p:txBody>
      </p:sp>
      <p:sp>
        <p:nvSpPr>
          <p:cNvPr id="274" name="Google Shape;274;p20"/>
          <p:cNvSpPr txBox="1"/>
          <p:nvPr/>
        </p:nvSpPr>
        <p:spPr>
          <a:xfrm>
            <a:off x="10314550" y="3283100"/>
            <a:ext cx="74088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224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0" type="dt"/>
          </p:nvPr>
        </p:nvSpPr>
        <p:spPr>
          <a:xfrm>
            <a:off x="11051425" y="39089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48" name="Google Shape;48;p5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/>
          </a:p>
        </p:txBody>
      </p:sp>
      <p:sp>
        <p:nvSpPr>
          <p:cNvPr id="49" name="Google Shape;49;p5"/>
          <p:cNvSpPr txBox="1"/>
          <p:nvPr>
            <p:ph idx="4294967295" type="body"/>
          </p:nvPr>
        </p:nvSpPr>
        <p:spPr>
          <a:xfrm>
            <a:off x="1219200" y="1726150"/>
            <a:ext cx="54372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Objective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State of the art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Proposed method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Dataset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Setup and training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Evaluation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Conclusion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References</a:t>
            </a:r>
            <a:endParaRPr sz="2200">
              <a:solidFill>
                <a:srgbClr val="822433"/>
              </a:solidFill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1116012" y="776287"/>
            <a:ext cx="74041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60" name="Google Shape;60;p6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1116012" y="776287"/>
            <a:ext cx="7404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Area of interest of the project</a:t>
            </a:r>
            <a:endParaRPr sz="2000"/>
          </a:p>
        </p:txBody>
      </p:sp>
      <p:sp>
        <p:nvSpPr>
          <p:cNvPr id="62" name="Google Shape;62;p6"/>
          <p:cNvSpPr txBox="1"/>
          <p:nvPr/>
        </p:nvSpPr>
        <p:spPr>
          <a:xfrm>
            <a:off x="1114500" y="1720075"/>
            <a:ext cx="74088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</a:pPr>
            <a:r>
              <a:rPr lang="en-US" sz="2000"/>
              <a:t>Ground-to-Aerial image matching is the problem of associating a query ground-view with the corresponding satellite image, despite of the extreme view-point difference.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</a:pPr>
            <a:r>
              <a:rPr lang="en-US" sz="2000"/>
              <a:t>Objective: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Learn to synthesize aerial images through a transformer model for image generation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Learn to extract the characteristics and features of the images.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Correlate the features from the different images, and evaluate it with a score.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Discriminate non-matching views from matching ones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72" name="Google Shape;72;p7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State of the art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1116000" y="1420425"/>
            <a:ext cx="74088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Popular </a:t>
            </a:r>
            <a:r>
              <a:rPr lang="en-US" sz="2200">
                <a:solidFill>
                  <a:srgbClr val="822433"/>
                </a:solidFill>
              </a:rPr>
              <a:t>Approaches based on</a:t>
            </a:r>
            <a:r>
              <a:rPr lang="en-US" sz="2200"/>
              <a:t>:</a:t>
            </a:r>
            <a:endParaRPr sz="2200"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/>
              <a:t>Feature extraction through VGG models and correlation between separate branches</a:t>
            </a:r>
            <a:endParaRPr sz="1800"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Triplet loss</a:t>
            </a:r>
            <a:endParaRPr sz="2000"/>
          </a:p>
        </p:txBody>
      </p:sp>
      <p:sp>
        <p:nvSpPr>
          <p:cNvPr id="74" name="Google Shape;74;p7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Current research approaches to this challenge</a:t>
            </a:r>
            <a:endParaRPr sz="2000"/>
          </a:p>
        </p:txBody>
      </p:sp>
      <p:grpSp>
        <p:nvGrpSpPr>
          <p:cNvPr id="75" name="Google Shape;75;p7"/>
          <p:cNvGrpSpPr/>
          <p:nvPr/>
        </p:nvGrpSpPr>
        <p:grpSpPr>
          <a:xfrm>
            <a:off x="4728261" y="4640379"/>
            <a:ext cx="3840072" cy="1229830"/>
            <a:chOff x="267950" y="3052725"/>
            <a:chExt cx="4304048" cy="1378425"/>
          </a:xfrm>
        </p:grpSpPr>
        <p:pic>
          <p:nvPicPr>
            <p:cNvPr id="76" name="Google Shape;76;p7" title="Screenshot from 2025-07-13 17-30-09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950" y="3052725"/>
              <a:ext cx="4304048" cy="109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7"/>
            <p:cNvSpPr txBox="1"/>
            <p:nvPr/>
          </p:nvSpPr>
          <p:spPr>
            <a:xfrm>
              <a:off x="267950" y="4144650"/>
              <a:ext cx="34224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1575" lIns="81575" spcFirstLastPara="1" rIns="81575" wrap="square" tIns="81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13"/>
                <a:t>figure 4: SAN Architecture from [3]</a:t>
              </a:r>
              <a:endParaRPr sz="713"/>
            </a:p>
          </p:txBody>
        </p:sp>
      </p:grpSp>
      <p:grpSp>
        <p:nvGrpSpPr>
          <p:cNvPr id="78" name="Google Shape;78;p7"/>
          <p:cNvGrpSpPr/>
          <p:nvPr/>
        </p:nvGrpSpPr>
        <p:grpSpPr>
          <a:xfrm>
            <a:off x="804204" y="4529519"/>
            <a:ext cx="3366057" cy="1438591"/>
            <a:chOff x="5210874" y="2935322"/>
            <a:chExt cx="3839900" cy="1641103"/>
          </a:xfrm>
        </p:grpSpPr>
        <p:pic>
          <p:nvPicPr>
            <p:cNvPr id="79" name="Google Shape;79;p7" title="Screenshot from 2025-07-13 17-31-36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874" y="2935322"/>
              <a:ext cx="3839900" cy="1354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7"/>
            <p:cNvSpPr txBox="1"/>
            <p:nvPr/>
          </p:nvSpPr>
          <p:spPr>
            <a:xfrm>
              <a:off x="5210875" y="4289925"/>
              <a:ext cx="34224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125" lIns="80125" spcFirstLastPara="1" rIns="80125" wrap="square" tIns="80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figure 3: SAN-QUAD Architecture from [2]</a:t>
              </a:r>
              <a:endParaRPr sz="700"/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983431" y="3038293"/>
            <a:ext cx="3007605" cy="1295894"/>
            <a:chOff x="129225" y="3052725"/>
            <a:chExt cx="3422400" cy="1474450"/>
          </a:xfrm>
        </p:grpSpPr>
        <p:pic>
          <p:nvPicPr>
            <p:cNvPr id="82" name="Google Shape;82;p7"/>
            <p:cNvPicPr preferRelativeResize="0"/>
            <p:nvPr/>
          </p:nvPicPr>
          <p:blipFill rotWithShape="1">
            <a:blip r:embed="rId5">
              <a:alphaModFix/>
            </a:blip>
            <a:srcRect b="4127" l="0" r="0" t="7478"/>
            <a:stretch/>
          </p:blipFill>
          <p:spPr>
            <a:xfrm>
              <a:off x="129225" y="3052725"/>
              <a:ext cx="3422400" cy="118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7"/>
            <p:cNvSpPr txBox="1"/>
            <p:nvPr/>
          </p:nvSpPr>
          <p:spPr>
            <a:xfrm>
              <a:off x="129225" y="4240675"/>
              <a:ext cx="27744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350" lIns="80350" spcFirstLastPara="1" rIns="80350" wrap="square" tIns="80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3"/>
                <a:t>figure 1: JointFeatureLearningNet architecture from </a:t>
              </a:r>
              <a:r>
                <a:rPr lang="en-US" sz="703"/>
                <a:t>[1]</a:t>
              </a:r>
              <a:endParaRPr sz="703"/>
            </a:p>
          </p:txBody>
        </p:sp>
      </p:grpSp>
      <p:grpSp>
        <p:nvGrpSpPr>
          <p:cNvPr id="84" name="Google Shape;84;p7"/>
          <p:cNvGrpSpPr/>
          <p:nvPr/>
        </p:nvGrpSpPr>
        <p:grpSpPr>
          <a:xfrm>
            <a:off x="5239204" y="3010294"/>
            <a:ext cx="2818161" cy="1351920"/>
            <a:chOff x="5239204" y="3271732"/>
            <a:chExt cx="2818161" cy="1351920"/>
          </a:xfrm>
        </p:grpSpPr>
        <p:pic>
          <p:nvPicPr>
            <p:cNvPr id="85" name="Google Shape;8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39204" y="3271732"/>
              <a:ext cx="2818161" cy="1093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7"/>
            <p:cNvSpPr txBox="1"/>
            <p:nvPr/>
          </p:nvSpPr>
          <p:spPr>
            <a:xfrm>
              <a:off x="5239204" y="4364752"/>
              <a:ext cx="25062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2575" lIns="82575" spcFirstLastPara="1" rIns="82575" wrap="square" tIns="82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2"/>
                <a:t>figure 2: FeatureFusionNett architecture from [1]</a:t>
              </a:r>
              <a:endParaRPr sz="722"/>
            </a:p>
          </p:txBody>
        </p:sp>
      </p:grpSp>
      <p:sp>
        <p:nvSpPr>
          <p:cNvPr id="87" name="Google Shape;87;p7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94" name="Google Shape;94;p8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96" name="Google Shape;96;p8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Image Generation, Feature Extraction and Fusion</a:t>
            </a:r>
            <a:r>
              <a:rPr lang="en-US" sz="2200"/>
              <a:t>:</a:t>
            </a:r>
            <a:endParaRPr sz="22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Fine-tune </a:t>
            </a:r>
            <a:r>
              <a:rPr lang="en-US" sz="2000"/>
              <a:t>I</a:t>
            </a:r>
            <a:r>
              <a:rPr lang="en-US" sz="2000"/>
              <a:t>mage Generation model to produce expected aerial views and segmentation maps from ground images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Use</a:t>
            </a:r>
            <a:r>
              <a:rPr lang="en-US" sz="2000"/>
              <a:t> </a:t>
            </a:r>
            <a:r>
              <a:rPr lang="en-US" sz="2000"/>
              <a:t>generated </a:t>
            </a:r>
            <a:r>
              <a:rPr lang="en-US" sz="2000"/>
              <a:t>images</a:t>
            </a:r>
            <a:r>
              <a:rPr lang="en-US" sz="2000"/>
              <a:t> along with the others to aid in feature extraction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Fuse </a:t>
            </a:r>
            <a:r>
              <a:rPr lang="en-US" sz="2000"/>
              <a:t>salient features</a:t>
            </a:r>
            <a:r>
              <a:rPr lang="en-US" sz="2000"/>
              <a:t> to elaborate the compatiblity between query ground view and aerial candidate image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Image Discrimination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Train the model for matching to true aerial image representation from wrong ones via triplet loss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Project pipeline</a:t>
            </a:r>
            <a:endParaRPr sz="2000"/>
          </a:p>
        </p:txBody>
      </p:sp>
      <p:sp>
        <p:nvSpPr>
          <p:cNvPr id="99" name="Google Shape;99;p8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06" name="Google Shape;106;p9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08" name="Google Shape;108;p9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Models</a:t>
            </a:r>
            <a:endParaRPr sz="2000"/>
          </a:p>
        </p:txBody>
      </p:sp>
      <p:sp>
        <p:nvSpPr>
          <p:cNvPr id="110" name="Google Shape;110;p9"/>
          <p:cNvSpPr txBox="1"/>
          <p:nvPr/>
        </p:nvSpPr>
        <p:spPr>
          <a:xfrm>
            <a:off x="1123950" y="1447800"/>
            <a:ext cx="7408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Char char="•"/>
            </a:pPr>
            <a:r>
              <a:rPr lang="en-US" sz="2200">
                <a:solidFill>
                  <a:srgbClr val="822433"/>
                </a:solidFill>
              </a:rPr>
              <a:t>Image Generation</a:t>
            </a:r>
            <a:r>
              <a:rPr lang="en-US" sz="2000">
                <a:solidFill>
                  <a:srgbClr val="822433"/>
                </a:solidFill>
              </a:rPr>
              <a:t>: Vision Transformer model</a:t>
            </a:r>
            <a:endParaRPr sz="2000">
              <a:solidFill>
                <a:srgbClr val="822433"/>
              </a:solidFill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15822" l="0" r="0" t="18634"/>
          <a:stretch/>
        </p:blipFill>
        <p:spPr>
          <a:xfrm>
            <a:off x="2196225" y="2094349"/>
            <a:ext cx="4751573" cy="175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3" name="Google Shape;11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226" y="4247114"/>
            <a:ext cx="2704800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225" y="5035325"/>
            <a:ext cx="2704800" cy="67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9"/>
          <p:cNvCxnSpPr/>
          <p:nvPr/>
        </p:nvCxnSpPr>
        <p:spPr>
          <a:xfrm flipH="1" rot="10800000">
            <a:off x="4710200" y="4972763"/>
            <a:ext cx="711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750" y="3940124"/>
            <a:ext cx="3452637" cy="6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3750" y="5396148"/>
            <a:ext cx="2704791" cy="6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3788" y="4643912"/>
            <a:ext cx="2704724" cy="6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25" name="Google Shape;125;p10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Models</a:t>
            </a:r>
            <a:endParaRPr sz="2000"/>
          </a:p>
        </p:txBody>
      </p:sp>
      <p:sp>
        <p:nvSpPr>
          <p:cNvPr id="128" name="Google Shape;128;p10"/>
          <p:cNvSpPr txBox="1"/>
          <p:nvPr/>
        </p:nvSpPr>
        <p:spPr>
          <a:xfrm>
            <a:off x="1116000" y="1425550"/>
            <a:ext cx="7408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Extraction and Fusion</a:t>
            </a:r>
            <a:r>
              <a:rPr lang="en-US" sz="2000">
                <a:solidFill>
                  <a:srgbClr val="822433"/>
                </a:solidFill>
              </a:rPr>
              <a:t>: Joint Feature Learning Net and Feature Fusion Net</a:t>
            </a:r>
            <a:endParaRPr sz="2000">
              <a:solidFill>
                <a:srgbClr val="822433"/>
              </a:solidFill>
            </a:endParaRPr>
          </a:p>
        </p:txBody>
      </p:sp>
      <p:sp>
        <p:nvSpPr>
          <p:cNvPr id="129" name="Google Shape;129;p10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16523" l="0" r="0" t="17225"/>
          <a:stretch/>
        </p:blipFill>
        <p:spPr>
          <a:xfrm>
            <a:off x="369450" y="2200150"/>
            <a:ext cx="5825448" cy="217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675" y="4006624"/>
            <a:ext cx="3509525" cy="19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Another approach</a:t>
            </a:r>
            <a:endParaRPr sz="2000"/>
          </a:p>
        </p:txBody>
      </p:sp>
      <p:sp>
        <p:nvSpPr>
          <p:cNvPr id="142" name="Google Shape;142;p11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1116000" y="1425550"/>
            <a:ext cx="7408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Extraction and Fusion</a:t>
            </a:r>
            <a:r>
              <a:rPr lang="en-US" sz="2000">
                <a:solidFill>
                  <a:srgbClr val="822433"/>
                </a:solidFill>
              </a:rPr>
              <a:t>: Joint Feature Learning Net and Feature Fusion Net</a:t>
            </a:r>
            <a:endParaRPr sz="2000">
              <a:solidFill>
                <a:srgbClr val="822433"/>
              </a:solidFill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18118" l="2758" r="2121" t="19981"/>
          <a:stretch/>
        </p:blipFill>
        <p:spPr>
          <a:xfrm>
            <a:off x="152388" y="2200150"/>
            <a:ext cx="6410323" cy="23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1"/>
          <p:cNvPicPr preferRelativeResize="0"/>
          <p:nvPr/>
        </p:nvPicPr>
        <p:blipFill rotWithShape="1">
          <a:blip r:embed="rId4">
            <a:alphaModFix/>
          </a:blip>
          <a:srcRect b="0" l="6515" r="0" t="5177"/>
          <a:stretch/>
        </p:blipFill>
        <p:spPr>
          <a:xfrm>
            <a:off x="5467350" y="4112400"/>
            <a:ext cx="3244949" cy="18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53" name="Google Shape;153;p12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55" name="Google Shape;155;p12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CVUSA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polarized ground view images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aerial </a:t>
            </a:r>
            <a:r>
              <a:rPr lang="en-US" sz="2000">
                <a:solidFill>
                  <a:schemeClr val="dk1"/>
                </a:solidFill>
              </a:rPr>
              <a:t>satellite images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aerial </a:t>
            </a:r>
            <a:r>
              <a:rPr lang="en-US" sz="2000">
                <a:solidFill>
                  <a:schemeClr val="dk1"/>
                </a:solidFill>
              </a:rPr>
              <a:t>satellite segmentation maps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polarized aerial satellite images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polarized </a:t>
            </a:r>
            <a:r>
              <a:rPr lang="en-US" sz="2000">
                <a:solidFill>
                  <a:schemeClr val="dk1"/>
                </a:solidFill>
              </a:rPr>
              <a:t>aerial satellite segmentation maps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Preprocessing</a:t>
            </a:r>
            <a:endParaRPr sz="22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Resize (adapt to pretrained models)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Data augmentation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Normalization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7" name="Google Shape;157;p12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